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7" r:id="rId11"/>
    <p:sldId id="266" r:id="rId12"/>
    <p:sldId id="263" r:id="rId13"/>
  </p:sldIdLst>
  <p:sldSz cx="12192000" cy="6858000"/>
  <p:notesSz cx="6858000" cy="9144000"/>
  <p:defaultTextStyle>
    <a:defPPr>
      <a:defRPr lang="ka-G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2B84E9-6371-4118-ADDD-7CB3EFE51CD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ka-GE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9EDBE71-1B4D-4AC8-A9CF-6425DBDF99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ka-G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89B6C5-6FAA-4631-BBDF-2DF395BBFD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138C-33AC-45E0-9EF9-5E711B065383}" type="datetimeFigureOut">
              <a:rPr lang="ka-GE" smtClean="0"/>
              <a:t>10.06.2021</a:t>
            </a:fld>
            <a:endParaRPr lang="ka-G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B11816-2B04-4C00-884F-AA6CED47F0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4FAC39-0225-46AF-AA49-A2D0D0960C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C81A-E4ED-4306-8F82-BC07A6C3234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7419768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7F516E-DFA0-47B3-9483-A25FF2D2C8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ka-G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8E13F6-F042-4D0B-90B5-DF8C41C614B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ka-G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7E4EC-1451-494B-855F-1F5431640A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138C-33AC-45E0-9EF9-5E711B065383}" type="datetimeFigureOut">
              <a:rPr lang="ka-GE" smtClean="0"/>
              <a:t>10.06.2021</a:t>
            </a:fld>
            <a:endParaRPr lang="ka-G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C803AC-E6AB-4BA2-B4F7-9CFCB3F418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53E766-9368-495C-8CD3-6C95661CA8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C81A-E4ED-4306-8F82-BC07A6C3234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16100112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F1655D-0B94-40B7-961A-E291CCF86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ka-G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449E1A-DF28-4C50-A62D-0AA1785F3DC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92A01AB-66B9-470C-96AB-80A3411429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138C-33AC-45E0-9EF9-5E711B065383}" type="datetimeFigureOut">
              <a:rPr lang="ka-GE" smtClean="0"/>
              <a:t>10.06.2021</a:t>
            </a:fld>
            <a:endParaRPr lang="ka-G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CCC616-1D18-4783-BAF1-ABD9390D06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0A35A5-EF7A-4D9F-948C-A1F42BD1C8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C81A-E4ED-4306-8F82-BC07A6C3234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3044132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0DF3C2C-93A4-4AF7-97EA-5D50D0680D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ka-G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954E362-9AE9-421A-8B28-8BC30294D96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ka-GE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66457E-5E93-46FF-A476-37D0E5AAD28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ka-GE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2B27EAE-EBBC-4D73-BFB4-BAAF32116C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138C-33AC-45E0-9EF9-5E711B065383}" type="datetimeFigureOut">
              <a:rPr lang="ka-GE" smtClean="0"/>
              <a:t>10.06.2021</a:t>
            </a:fld>
            <a:endParaRPr lang="ka-G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46AA65-7DD8-4DE7-826E-38CC1C8BB33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F49303-A691-4DB6-BD02-89FF17D6A2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C81A-E4ED-4306-8F82-BC07A6C3234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7388606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6453E0-90AF-4C41-A7FE-32F5001AB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ka-G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375033F-5483-45C0-A721-3305F74B04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FBCD7EA-365F-4EE2-A04C-1852A8EDA75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ka-GE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42FF570-B55C-4E60-AD3C-DE5C2B05D4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E78F9D9-E467-44EA-9452-7B8F3372364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ka-GE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63573C8-28AB-413B-BD49-13D092B3C6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138C-33AC-45E0-9EF9-5E711B065383}" type="datetimeFigureOut">
              <a:rPr lang="ka-GE" smtClean="0"/>
              <a:t>10.06.2021</a:t>
            </a:fld>
            <a:endParaRPr lang="ka-GE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B9473AE-4CEB-48D4-8BE7-DAFA27D862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D8A68E6-D956-4E6D-BADB-4B3DE60C2E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C81A-E4ED-4306-8F82-BC07A6C3234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3730929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1BF997-ABE1-4F20-A560-AB582B40A2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ka-GE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5C6B70-59B7-48E8-A96D-1BF0B2A741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138C-33AC-45E0-9EF9-5E711B065383}" type="datetimeFigureOut">
              <a:rPr lang="ka-GE" smtClean="0"/>
              <a:t>10.06.2021</a:t>
            </a:fld>
            <a:endParaRPr lang="ka-GE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1B1C12-FE96-4267-B89A-4DE484ADD5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F4E3EC2-FC01-4B29-A596-879F12A1C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C81A-E4ED-4306-8F82-BC07A6C3234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19348488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85E1135-E24B-4717-A00B-2EAD8B61A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138C-33AC-45E0-9EF9-5E711B065383}" type="datetimeFigureOut">
              <a:rPr lang="ka-GE" smtClean="0"/>
              <a:t>10.06.2021</a:t>
            </a:fld>
            <a:endParaRPr lang="ka-GE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751D3A1-AD30-4377-9E5A-1E5DC85E4C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350DED7-EB68-453E-8E98-22F2A8AD10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C81A-E4ED-4306-8F82-BC07A6C3234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13024860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8EF023-D967-4712-A007-92C34EA3C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ka-GE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0C3F4F-FF9A-4E77-BE12-2BF5574A2DE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ka-G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5744F81-5A0C-42F9-BE13-85CAF55759E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876FF4-5A8B-4D38-8B42-9267FB7E3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138C-33AC-45E0-9EF9-5E711B065383}" type="datetimeFigureOut">
              <a:rPr lang="ka-GE" smtClean="0"/>
              <a:t>10.06.2021</a:t>
            </a:fld>
            <a:endParaRPr lang="ka-G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7AAA539-FA66-4EC7-B0D7-6E078A05B7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4A23D5A-D0F2-4771-B778-2307D9F1D00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C81A-E4ED-4306-8F82-BC07A6C3234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4714127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6A83E3-F93F-45BE-BA2B-A5B1BD5457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ka-GE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7C0703-03A1-4918-B7AB-04C6E297D4D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a-GE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9357075-1F61-41A6-B6A2-A9AF821DAD9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D9B18D-6431-47EA-955D-AE6AFC6E0C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138C-33AC-45E0-9EF9-5E711B065383}" type="datetimeFigureOut">
              <a:rPr lang="ka-GE" smtClean="0"/>
              <a:t>10.06.2021</a:t>
            </a:fld>
            <a:endParaRPr lang="ka-GE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A37871-06FC-4FF1-AE90-2C128811C6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8275AEC-723E-428E-AF7F-47A2436220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C81A-E4ED-4306-8F82-BC07A6C3234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1424503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0F177-2300-4081-A306-EB9CB88DF0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ka-G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8F202A6-27D3-463A-A4A2-B68AA9AF37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ka-G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2575AB-932C-4889-A340-27435DC462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138C-33AC-45E0-9EF9-5E711B065383}" type="datetimeFigureOut">
              <a:rPr lang="ka-GE" smtClean="0"/>
              <a:t>10.06.2021</a:t>
            </a:fld>
            <a:endParaRPr lang="ka-G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DFD7E7D-237B-4479-AC8F-811D82D842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FA65B1A-B8FD-4C6E-9191-4BE1A9BF62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C81A-E4ED-4306-8F82-BC07A6C3234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26561438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2A81942-CFCD-406D-99EA-4FA99DCBF9A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ka-GE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985BAF4-AFAF-42FA-B928-02032A44B2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ka-G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9C1CF0-08FD-417D-8E7B-DC67881724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F5138C-33AC-45E0-9EF9-5E711B065383}" type="datetimeFigureOut">
              <a:rPr lang="ka-GE" smtClean="0"/>
              <a:t>10.06.2021</a:t>
            </a:fld>
            <a:endParaRPr lang="ka-G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55A5F0-6BE1-4E0D-A414-90B73C964E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a-G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474D09-4396-44FA-ADCD-77FF8AEAFB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97C81A-E4ED-4306-8F82-BC07A6C3234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27214219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139433B-32B9-4E58-9B2B-235B1308A1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ka-GE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D42394D-A58A-489F-93FB-603C02CFAA2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ka-GE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733112-76D5-4066-AA74-AF9F954566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F5138C-33AC-45E0-9EF9-5E711B065383}" type="datetimeFigureOut">
              <a:rPr lang="ka-GE" smtClean="0"/>
              <a:t>10.06.2021</a:t>
            </a:fld>
            <a:endParaRPr lang="ka-GE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876F695-6127-4478-B5C0-41DA66824D2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a-GE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75E567-7E45-423A-B86E-56DD57D4FC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7C81A-E4ED-4306-8F82-BC07A6C3234B}" type="slidenum">
              <a:rPr lang="ka-GE" smtClean="0"/>
              <a:t>‹#›</a:t>
            </a:fld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13032459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a-G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gif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gi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6FA525-5E95-4E34-A91D-D1B1BA4E9F5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37388" y="406400"/>
            <a:ext cx="9144000" cy="2387600"/>
          </a:xfrm>
        </p:spPr>
        <p:txBody>
          <a:bodyPr>
            <a:normAutofit/>
          </a:bodyPr>
          <a:lstStyle/>
          <a:p>
            <a:r>
              <a:rPr lang="en-US" sz="5400" dirty="0"/>
              <a:t>EPR </a:t>
            </a:r>
            <a:r>
              <a:rPr lang="ka-GE" sz="5400" dirty="0"/>
              <a:t>პარადოქსი,</a:t>
            </a:r>
            <a:br>
              <a:rPr lang="ka-GE" sz="5400" dirty="0"/>
            </a:br>
            <a:r>
              <a:rPr lang="ka-GE" sz="5400" dirty="0"/>
              <a:t>ბელის უტოლობა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C033879-5680-4B13-A806-BAA8F366F90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04652" y="5607697"/>
            <a:ext cx="5078963" cy="1105678"/>
          </a:xfrm>
        </p:spPr>
        <p:txBody>
          <a:bodyPr/>
          <a:lstStyle/>
          <a:p>
            <a:r>
              <a:rPr lang="ka-GE" dirty="0"/>
              <a:t>დავით ხეთაგური</a:t>
            </a:r>
          </a:p>
        </p:txBody>
      </p:sp>
    </p:spTree>
    <p:extLst>
      <p:ext uri="{BB962C8B-B14F-4D97-AF65-F5344CB8AC3E}">
        <p14:creationId xmlns:p14="http://schemas.microsoft.com/office/powerpoint/2010/main" val="204774236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4CFED00B-5447-4C8B-BC62-0B89FF31C2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2865" y="480786"/>
            <a:ext cx="3145272" cy="3671434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45938D-A29F-4A2F-A14E-32DBDE2318D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0"/>
            <a:ext cx="6086475" cy="36576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E3D4EFD-5FAD-4998-BBA6-7C45D4153EBC}"/>
              </a:ext>
            </a:extLst>
          </p:cNvPr>
          <p:cNvSpPr txBox="1"/>
          <p:nvPr/>
        </p:nvSpPr>
        <p:spPr>
          <a:xfrm>
            <a:off x="657710" y="4152220"/>
            <a:ext cx="644745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„ფიზიკური რეალობის ყველა ელემენტს უნდა ქონდეს თავისი როლი შესაბამის ფიზიკურ თეორიაში“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B14BB0-86ED-473C-BBFB-B0E51164E62A}"/>
              </a:ext>
            </a:extLst>
          </p:cNvPr>
          <p:cNvSpPr txBox="1"/>
          <p:nvPr/>
        </p:nvSpPr>
        <p:spPr>
          <a:xfrm flipH="1">
            <a:off x="583065" y="5113175"/>
            <a:ext cx="595862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„თუ სისტემაზე ზემოქმედების გარეშე შეგვიძლია ზუსტად  განვსაზღვროთ რაიმე სიდიდის მნიშვნელობა მაშინ არსებობს ამ სიდიდის შესაბამისი ფიზიკურ რეალობის ელემენტი“</a:t>
            </a:r>
          </a:p>
        </p:txBody>
      </p:sp>
    </p:spTree>
    <p:extLst>
      <p:ext uri="{BB962C8B-B14F-4D97-AF65-F5344CB8AC3E}">
        <p14:creationId xmlns:p14="http://schemas.microsoft.com/office/powerpoint/2010/main" val="17007831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Content Placeholder 8">
            <a:extLst>
              <a:ext uri="{FF2B5EF4-FFF2-40B4-BE49-F238E27FC236}">
                <a16:creationId xmlns:a16="http://schemas.microsoft.com/office/drawing/2014/main" id="{68031798-3871-49FE-AE08-CD61154440D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0114" y="544827"/>
            <a:ext cx="7620000" cy="4286250"/>
          </a:xfr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DE2FE0B-1CFB-47E7-BE5B-8FA557BC261B}"/>
              </a:ext>
            </a:extLst>
          </p:cNvPr>
          <p:cNvSpPr txBox="1"/>
          <p:nvPr/>
        </p:nvSpPr>
        <p:spPr>
          <a:xfrm>
            <a:off x="223935" y="841293"/>
            <a:ext cx="2911151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ერთერთი ნაწილაკის იმპულსის ან კოორდინატის გახომვით შეგვიძლია გავიგოთ მეორის იმპულსი ან კოორდინატი.ინფორმაცია მეორე ნაწილაკამდე ვერ მივა მომენტალურად ანუ მას აქვს განსაზღვრული კოორდინატი და იმპულსი ერთდროულად.</a:t>
            </a:r>
          </a:p>
          <a:p>
            <a:r>
              <a:rPr lang="ka-GE" dirty="0"/>
              <a:t>თეორია არასრულია</a:t>
            </a:r>
          </a:p>
        </p:txBody>
      </p:sp>
    </p:spTree>
    <p:extLst>
      <p:ext uri="{BB962C8B-B14F-4D97-AF65-F5344CB8AC3E}">
        <p14:creationId xmlns:p14="http://schemas.microsoft.com/office/powerpoint/2010/main" val="403259174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1CE166-F639-4C80-B5D5-ED7B7F2DB0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018176" cy="698565"/>
          </a:xfrm>
        </p:spPr>
        <p:txBody>
          <a:bodyPr>
            <a:normAutofit fontScale="90000"/>
          </a:bodyPr>
          <a:lstStyle/>
          <a:p>
            <a:r>
              <a:rPr lang="ka-GE" dirty="0"/>
              <a:t>ბომის ვარიანტი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D26460CC-3B18-4A07-9750-BEDFD31B73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8585" y="2656305"/>
            <a:ext cx="8294664" cy="2747607"/>
          </a:xfr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005A0AD-CA53-4688-A707-2AC91EAFF25E}"/>
                  </a:ext>
                </a:extLst>
              </p:cNvPr>
              <p:cNvSpPr txBox="1"/>
              <p:nvPr/>
            </p:nvSpPr>
            <p:spPr>
              <a:xfrm>
                <a:off x="838200" y="1721498"/>
                <a:ext cx="1427186" cy="2769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ka-GE" i="1" smtClean="0"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ka-GE" i="1" smtClean="0">
                              <a:ea typeface="Cambria Math" panose="02040503050406030204" pitchFamily="18" charset="0"/>
                            </a:rPr>
                            <m:t>𝜋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0</m:t>
                          </m:r>
                        </m:sup>
                      </m:sSup>
                      <m:r>
                        <a:rPr lang="ka-GE" i="1" smtClean="0">
                          <a:ea typeface="Cambria Math" panose="02040503050406030204" pitchFamily="18" charset="0"/>
                        </a:rPr>
                        <m:t>→</m:t>
                      </m:r>
                      <m:sSup>
                        <m:sSupPr>
                          <m:ctrlPr>
                            <a:rPr lang="ka-GE" i="1" smtClean="0"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−</m:t>
                          </m:r>
                        </m:sup>
                      </m:sSup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+</m:t>
                      </m:r>
                      <m:sSup>
                        <m:sSupPr>
                          <m:ctrlPr>
                            <a:rPr lang="ka-GE" i="1" smtClean="0"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+</m:t>
                          </m:r>
                        </m:sup>
                      </m:sSup>
                    </m:oMath>
                  </m:oMathPara>
                </a14:m>
                <a:endParaRPr lang="ka-GE" dirty="0"/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2005A0AD-CA53-4688-A707-2AC91EAFF25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38200" y="1721498"/>
                <a:ext cx="1427186" cy="276999"/>
              </a:xfrm>
              <a:prstGeom prst="rect">
                <a:avLst/>
              </a:prstGeom>
              <a:blipFill>
                <a:blip r:embed="rId3"/>
                <a:stretch>
                  <a:fillRect l="-1709" t="-4348" r="-427" b="-6522"/>
                </a:stretch>
              </a:blipFill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4D6BC6D4-7E46-4DA8-9D09-03F6C01D801B}"/>
              </a:ext>
            </a:extLst>
          </p:cNvPr>
          <p:cNvSpPr txBox="1"/>
          <p:nvPr/>
        </p:nvSpPr>
        <p:spPr>
          <a:xfrm>
            <a:off x="653143" y="5896947"/>
            <a:ext cx="62701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კოორდინატის და იმპულსის ნაცვლად გავზომოთ სპინი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BCE9B14-8A58-484B-8879-7A048D794834}"/>
              </a:ext>
            </a:extLst>
          </p:cNvPr>
          <p:cNvSpPr txBox="1"/>
          <p:nvPr/>
        </p:nvSpPr>
        <p:spPr>
          <a:xfrm>
            <a:off x="5561045" y="1558212"/>
            <a:ext cx="35456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dirty="0"/>
              <a:t>საწყისი სპინი - 0</a:t>
            </a:r>
          </a:p>
        </p:txBody>
      </p:sp>
    </p:spTree>
    <p:extLst>
      <p:ext uri="{BB962C8B-B14F-4D97-AF65-F5344CB8AC3E}">
        <p14:creationId xmlns:p14="http://schemas.microsoft.com/office/powerpoint/2010/main" val="17617087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979ADC87-1828-4840-8414-B1EC4AB64BD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97571872"/>
              </p:ext>
            </p:extLst>
          </p:nvPr>
        </p:nvGraphicFramePr>
        <p:xfrm>
          <a:off x="214604" y="2756690"/>
          <a:ext cx="5383768" cy="3020868"/>
        </p:xfrm>
        <a:graphic>
          <a:graphicData uri="http://schemas.openxmlformats.org/drawingml/2006/table">
            <a:tbl>
              <a:tblPr/>
              <a:tblGrid>
                <a:gridCol w="672971">
                  <a:extLst>
                    <a:ext uri="{9D8B030D-6E8A-4147-A177-3AD203B41FA5}">
                      <a16:colId xmlns:a16="http://schemas.microsoft.com/office/drawing/2014/main" val="4272915852"/>
                    </a:ext>
                  </a:extLst>
                </a:gridCol>
                <a:gridCol w="672971">
                  <a:extLst>
                    <a:ext uri="{9D8B030D-6E8A-4147-A177-3AD203B41FA5}">
                      <a16:colId xmlns:a16="http://schemas.microsoft.com/office/drawing/2014/main" val="965467116"/>
                    </a:ext>
                  </a:extLst>
                </a:gridCol>
                <a:gridCol w="672971">
                  <a:extLst>
                    <a:ext uri="{9D8B030D-6E8A-4147-A177-3AD203B41FA5}">
                      <a16:colId xmlns:a16="http://schemas.microsoft.com/office/drawing/2014/main" val="2846562388"/>
                    </a:ext>
                  </a:extLst>
                </a:gridCol>
                <a:gridCol w="672971">
                  <a:extLst>
                    <a:ext uri="{9D8B030D-6E8A-4147-A177-3AD203B41FA5}">
                      <a16:colId xmlns:a16="http://schemas.microsoft.com/office/drawing/2014/main" val="3729538526"/>
                    </a:ext>
                  </a:extLst>
                </a:gridCol>
                <a:gridCol w="672971">
                  <a:extLst>
                    <a:ext uri="{9D8B030D-6E8A-4147-A177-3AD203B41FA5}">
                      <a16:colId xmlns:a16="http://schemas.microsoft.com/office/drawing/2014/main" val="1852219017"/>
                    </a:ext>
                  </a:extLst>
                </a:gridCol>
                <a:gridCol w="672971">
                  <a:extLst>
                    <a:ext uri="{9D8B030D-6E8A-4147-A177-3AD203B41FA5}">
                      <a16:colId xmlns:a16="http://schemas.microsoft.com/office/drawing/2014/main" val="1715408746"/>
                    </a:ext>
                  </a:extLst>
                </a:gridCol>
                <a:gridCol w="672971">
                  <a:extLst>
                    <a:ext uri="{9D8B030D-6E8A-4147-A177-3AD203B41FA5}">
                      <a16:colId xmlns:a16="http://schemas.microsoft.com/office/drawing/2014/main" val="939897848"/>
                    </a:ext>
                  </a:extLst>
                </a:gridCol>
                <a:gridCol w="672971">
                  <a:extLst>
                    <a:ext uri="{9D8B030D-6E8A-4147-A177-3AD203B41FA5}">
                      <a16:colId xmlns:a16="http://schemas.microsoft.com/office/drawing/2014/main" val="2783099"/>
                    </a:ext>
                  </a:extLst>
                </a:gridCol>
              </a:tblGrid>
              <a:tr h="209087">
                <a:tc>
                  <a:txBody>
                    <a:bodyPr/>
                    <a:lstStyle/>
                    <a:p>
                      <a:pPr algn="l"/>
                      <a:r>
                        <a:rPr lang="ka-GE" sz="1200" dirty="0">
                          <a:effectLst/>
                        </a:rPr>
                        <a:t>პარალელური</a:t>
                      </a:r>
                      <a:endParaRPr lang="en-US" sz="1200" dirty="0">
                        <a:effectLst/>
                      </a:endParaRP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1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2</a:t>
                      </a:r>
                      <a:endParaRPr lang="ka-GE" sz="1200" dirty="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3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4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...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i="1">
                          <a:effectLst/>
                          <a:latin typeface="Nimbus Roman No9 L"/>
                        </a:rPr>
                        <a:t>n</a:t>
                      </a:r>
                      <a:endParaRPr lang="en-US" sz="120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ka-GE" sz="1200" dirty="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61167270"/>
                  </a:ext>
                </a:extLst>
              </a:tr>
              <a:tr h="167313">
                <a:tc>
                  <a:txBody>
                    <a:bodyPr/>
                    <a:lstStyle/>
                    <a:p>
                      <a:pPr algn="l"/>
                      <a:r>
                        <a:rPr lang="en-US" sz="1200" dirty="0">
                          <a:effectLst/>
                        </a:rPr>
                        <a:t>A, 0°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+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−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−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+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...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+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ka-GE" sz="120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5309057"/>
                  </a:ext>
                </a:extLst>
              </a:tr>
              <a:tr h="293068">
                <a:tc>
                  <a:txBody>
                    <a:bodyPr/>
                    <a:lstStyle/>
                    <a:p>
                      <a:pPr algn="l"/>
                      <a:r>
                        <a:rPr lang="en-US" sz="1200" dirty="0">
                          <a:effectLst/>
                        </a:rPr>
                        <a:t>B, 0° 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 dirty="0"/>
                        <a:t>−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+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+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−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...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−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ka-GE" sz="120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2114466"/>
                  </a:ext>
                </a:extLst>
              </a:tr>
              <a:tr h="400385">
                <a:tc>
                  <a:txBody>
                    <a:bodyPr/>
                    <a:lstStyle/>
                    <a:p>
                      <a:r>
                        <a:rPr lang="ka-GE" sz="1200" dirty="0"/>
                        <a:t>კორელაცია</a:t>
                      </a:r>
                      <a:endParaRPr lang="en-US" sz="1200" dirty="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( −1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−1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−1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−1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...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−1 )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/>
                        <a:t>/ </a:t>
                      </a:r>
                      <a:r>
                        <a:rPr lang="en-US" sz="1200" i="1">
                          <a:effectLst/>
                          <a:latin typeface="Nimbus Roman No9 L"/>
                        </a:rPr>
                        <a:t>n</a:t>
                      </a:r>
                      <a:r>
                        <a:rPr lang="en-US" sz="1200"/>
                        <a:t> = −1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74156558"/>
                  </a:ext>
                </a:extLst>
              </a:tr>
              <a:tr h="167313">
                <a:tc>
                  <a:txBody>
                    <a:bodyPr/>
                    <a:lstStyle/>
                    <a:p>
                      <a:pPr algn="l"/>
                      <a:endParaRPr lang="en-US" sz="1200">
                        <a:effectLst/>
                      </a:endParaRP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ka-GE" sz="1200" dirty="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ka-GE" sz="120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  <a:prstDash val="soli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ka-GE" sz="120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ka-GE" sz="120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ka-GE" sz="120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US" sz="120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ka-GE" sz="1200" dirty="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8632444"/>
                  </a:ext>
                </a:extLst>
              </a:tr>
              <a:tr h="167313">
                <a:tc>
                  <a:txBody>
                    <a:bodyPr/>
                    <a:lstStyle/>
                    <a:p>
                      <a:pPr algn="l"/>
                      <a:r>
                        <a:rPr lang="ka-GE" sz="1200" dirty="0">
                          <a:effectLst/>
                        </a:rPr>
                        <a:t>მართობული</a:t>
                      </a:r>
                      <a:endParaRPr lang="en-US" sz="1200" dirty="0">
                        <a:effectLst/>
                      </a:endParaRP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 dirty="0"/>
                        <a:t>1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2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 w="12700" cmpd="sng">
                      <a:noFill/>
                      <a:prstDash val="soli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3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4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...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i="1">
                          <a:effectLst/>
                          <a:latin typeface="Nimbus Roman No9 L"/>
                        </a:rPr>
                        <a:t>n</a:t>
                      </a:r>
                      <a:endParaRPr lang="en-US" sz="120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ka-GE" sz="1200" dirty="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5436320"/>
                  </a:ext>
                </a:extLst>
              </a:tr>
              <a:tr h="167313">
                <a:tc>
                  <a:txBody>
                    <a:bodyPr/>
                    <a:lstStyle/>
                    <a:p>
                      <a:pPr algn="l"/>
                      <a:r>
                        <a:rPr lang="en-US" sz="1200" dirty="0">
                          <a:effectLst/>
                        </a:rPr>
                        <a:t>A, 0°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+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−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+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−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...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−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ka-GE" sz="120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41748873"/>
                  </a:ext>
                </a:extLst>
              </a:tr>
              <a:tr h="293068">
                <a:tc>
                  <a:txBody>
                    <a:bodyPr/>
                    <a:lstStyle/>
                    <a:p>
                      <a:pPr algn="l"/>
                      <a:r>
                        <a:rPr lang="en-US" sz="1200" dirty="0">
                          <a:effectLst/>
                        </a:rPr>
                        <a:t>B, 90° 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−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−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+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+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...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−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endParaRPr lang="ka-GE" sz="120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58730387"/>
                  </a:ext>
                </a:extLst>
              </a:tr>
              <a:tr h="167313">
                <a:tc>
                  <a:txBody>
                    <a:bodyPr/>
                    <a:lstStyle/>
                    <a:p>
                      <a:r>
                        <a:rPr lang="ka-GE" sz="1200" dirty="0"/>
                        <a:t>კორელაცია</a:t>
                      </a:r>
                      <a:endParaRPr lang="en-US" sz="1200" dirty="0"/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 dirty="0"/>
                        <a:t>( −1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 dirty="0"/>
                        <a:t>+1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+1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−1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...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ka-GE" sz="1200"/>
                        <a:t>+1 )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/ </a:t>
                      </a:r>
                      <a:r>
                        <a:rPr lang="en-US" sz="1200" i="1" dirty="0">
                          <a:effectLst/>
                          <a:latin typeface="Nimbus Roman No9 L"/>
                        </a:rPr>
                        <a:t>n</a:t>
                      </a:r>
                      <a:r>
                        <a:rPr lang="en-US" sz="1200" dirty="0"/>
                        <a:t> = 0</a:t>
                      </a:r>
                    </a:p>
                  </a:txBody>
                  <a:tcPr marL="60435" marR="60435" marT="30218" marB="30218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09498614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1CE5AEA4-4EDA-4B3C-B760-79858C2349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141" y="355430"/>
            <a:ext cx="9692890" cy="240126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E11E6F1-A108-469A-83FF-9F7DB7BE9E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8828" y="2929813"/>
            <a:ext cx="3349286" cy="3370547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7387516-59F4-437A-8918-EFC19CC918A1}"/>
                  </a:ext>
                </a:extLst>
              </p:cNvPr>
              <p:cNvSpPr txBox="1"/>
              <p:nvPr/>
            </p:nvSpPr>
            <p:spPr>
              <a:xfrm>
                <a:off x="783771" y="6391469"/>
                <a:ext cx="2668556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ka-GE" b="0" i="1" smtClean="0">
                        <a:ea typeface="Cambria Math" panose="02040503050406030204" pitchFamily="18" charset="0"/>
                      </a:rPr>
                      <m:t>+ℏ</m:t>
                    </m:r>
                  </m:oMath>
                </a14:m>
                <a:r>
                  <a:rPr lang="ka-GE" dirty="0"/>
                  <a:t>/2,</a:t>
                </a:r>
                <a14:m>
                  <m:oMath xmlns:m="http://schemas.openxmlformats.org/officeDocument/2006/math">
                    <m:r>
                      <a:rPr lang="ka-GE" b="0" i="0" smtClean="0">
                        <a:ea typeface="Cambria Math" panose="02040503050406030204" pitchFamily="18" charset="0"/>
                      </a:rPr>
                      <m:t>−</m:t>
                    </m:r>
                    <m:r>
                      <a:rPr lang="ka-GE" i="1" smtClean="0">
                        <a:ea typeface="Cambria Math" panose="02040503050406030204" pitchFamily="18" charset="0"/>
                      </a:rPr>
                      <m:t>ℏ</m:t>
                    </m:r>
                    <m:r>
                      <a:rPr lang="ka-GE" b="0" i="1" smtClean="0">
                        <a:ea typeface="Cambria Math" panose="02040503050406030204" pitchFamily="18" charset="0"/>
                      </a:rPr>
                      <m:t>/2</m:t>
                    </m:r>
                  </m:oMath>
                </a14:m>
                <a:r>
                  <a:rPr lang="ka-GE" dirty="0"/>
                  <a:t>  </a:t>
                </a:r>
                <a14:m>
                  <m:oMath xmlns:m="http://schemas.openxmlformats.org/officeDocument/2006/math">
                    <m:r>
                      <a:rPr lang="ka-GE" b="0" i="1" dirty="0" smtClean="0"/>
                      <m:t>−</m:t>
                    </m:r>
                  </m:oMath>
                </a14:m>
                <a:r>
                  <a:rPr lang="ka-GE" dirty="0"/>
                  <a:t>   +1,-1</a:t>
                </a:r>
              </a:p>
            </p:txBody>
          </p:sp>
        </mc:Choice>
        <mc:Fallback>
          <p:sp>
            <p:nvSpPr>
              <p:cNvPr id="8" name="TextBox 7">
                <a:extLst>
                  <a:ext uri="{FF2B5EF4-FFF2-40B4-BE49-F238E27FC236}">
                    <a16:creationId xmlns:a16="http://schemas.microsoft.com/office/drawing/2014/main" id="{D7387516-59F4-437A-8918-EFC19CC918A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83771" y="6391469"/>
                <a:ext cx="2668556" cy="369332"/>
              </a:xfrm>
              <a:prstGeom prst="rect">
                <a:avLst/>
              </a:prstGeom>
              <a:blipFill>
                <a:blip r:embed="rId4"/>
                <a:stretch>
                  <a:fillRect t="-6557" b="-26230"/>
                </a:stretch>
              </a:blipFill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6922283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320B13B-4B20-4816-9E18-0BB0379E23F8}"/>
                  </a:ext>
                </a:extLst>
              </p:cNvPr>
              <p:cNvSpPr txBox="1"/>
              <p:nvPr/>
            </p:nvSpPr>
            <p:spPr>
              <a:xfrm>
                <a:off x="167950" y="1408922"/>
                <a:ext cx="8910735" cy="520142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a-GE" sz="2000" dirty="0"/>
                  <a:t>შემოვიტანოთ სპინების ნამრავლის საშუალო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ka-GE" sz="20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𝒃</m:t>
                        </m:r>
                      </m:e>
                    </m:d>
                  </m:oMath>
                </a14:m>
                <a:endParaRPr lang="ka-GE" sz="2000" dirty="0"/>
              </a:p>
              <a:p>
                <a:endParaRPr lang="ka-GE" sz="2000" dirty="0"/>
              </a:p>
              <a:p>
                <a:r>
                  <a:rPr lang="ka-GE" sz="2000" dirty="0"/>
                  <a:t>როცა დეტექტორები პარალელურები არიან: 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ka-GE" sz="20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=−1</m:t>
                    </m:r>
                  </m:oMath>
                </a14:m>
                <a:endParaRPr lang="ka-GE" sz="2000" b="0" dirty="0"/>
              </a:p>
              <a:p>
                <a:r>
                  <a:rPr lang="ka-GE" sz="2000" b="0" dirty="0"/>
                  <a:t>საპირისპიროდ :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ka-GE" sz="20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,−</m:t>
                        </m:r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ka-GE" sz="2000" b="0" i="1" smtClean="0">
                        <a:latin typeface="Cambria Math" panose="02040503050406030204" pitchFamily="18" charset="0"/>
                      </a:rPr>
                      <m:t>+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en-US" sz="2000" b="0" dirty="0"/>
              </a:p>
              <a:p>
                <a:endParaRPr lang="ka-GE" sz="2000" b="0" dirty="0"/>
              </a:p>
              <a:p>
                <a:r>
                  <a:rPr lang="ka-GE" sz="2000" b="0" dirty="0"/>
                  <a:t>ზოგადი </a:t>
                </a:r>
                <a:r>
                  <a:rPr lang="en-US" sz="2000" dirty="0"/>
                  <a:t>a</a:t>
                </a:r>
                <a:r>
                  <a:rPr lang="ka-GE" sz="2000" dirty="0"/>
                  <a:t> და </a:t>
                </a:r>
                <a:r>
                  <a:rPr lang="en-US" sz="2000" dirty="0"/>
                  <a:t>b-</a:t>
                </a:r>
                <a:r>
                  <a:rPr lang="ka-GE" sz="2000" dirty="0"/>
                  <a:t>სთვის კვანტური მექანიკიდან გვექნება 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ka-GE" sz="20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𝒃</m:t>
                        </m:r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=−</m:t>
                    </m:r>
                    <m:r>
                      <a:rPr lang="en-US" sz="2000" b="1" i="1" smtClean="0">
                        <a:latin typeface="Cambria Math" panose="02040503050406030204" pitchFamily="18" charset="0"/>
                      </a:rPr>
                      <m:t>𝒂</m:t>
                    </m:r>
                    <m:r>
                      <a:rPr lang="en-US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𝒃</m:t>
                    </m:r>
                  </m:oMath>
                </a14:m>
                <a:r>
                  <a:rPr lang="ka-GE" sz="2000" b="1" dirty="0"/>
                  <a:t> </a:t>
                </a:r>
                <a:r>
                  <a:rPr lang="ka-GE" sz="1600" dirty="0"/>
                  <a:t>(ბოლო გვერდი)</a:t>
                </a:r>
              </a:p>
              <a:p>
                <a:endParaRPr lang="en-US" sz="1600" dirty="0"/>
              </a:p>
              <a:p>
                <a:endParaRPr lang="ka-GE" sz="1600" dirty="0"/>
              </a:p>
              <a:p>
                <a:r>
                  <a:rPr lang="ka-GE" sz="2000" dirty="0"/>
                  <a:t>ვთქვათ მდგომარეობა სრულად აღიწერება დამატებით რაიმე ფარული ცვლადი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𝜆</m:t>
                    </m:r>
                  </m:oMath>
                </a14:m>
                <a:r>
                  <a:rPr lang="ka-GE" sz="2000" dirty="0"/>
                  <a:t>-ს მეშვეობით. და ელექტრონის სპინი არ არის დამოკიდებული პოზიტრონის დეტექტორის მიმართულებაზე(ლოკალურობა) მაშინ არსებობს ფუნქცია:</a:t>
                </a:r>
              </a:p>
              <a:p>
                <a:r>
                  <a:rPr lang="ka-GE" sz="2000" dirty="0"/>
                  <a:t>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𝐴</m:t>
                    </m:r>
                    <m:d>
                      <m:dPr>
                        <m:ctrlPr>
                          <a:rPr lang="ka-GE" sz="20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en-US" sz="2000" b="0" dirty="0"/>
              </a:p>
              <a:p>
                <a:endParaRPr lang="ka-GE" sz="2000" dirty="0"/>
              </a:p>
              <a:p>
                <a:r>
                  <a:rPr lang="ka-GE" sz="2000" dirty="0"/>
                  <a:t>ანალოგიურად პოზიტრონისთვის </a:t>
                </a:r>
              </a:p>
              <a:p>
                <a:r>
                  <a:rPr lang="ka-GE" sz="2000" dirty="0"/>
                  <a:t>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en-US" sz="2000" b="0" i="0" smtClean="0">
                        <a:latin typeface="Cambria Math" panose="02040503050406030204" pitchFamily="18" charset="0"/>
                      </a:rPr>
                      <m:t>B</m:t>
                    </m:r>
                    <m:d>
                      <m:dPr>
                        <m:ctrlPr>
                          <a:rPr lang="ka-GE" sz="20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𝒃</m:t>
                        </m:r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±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1</m:t>
                    </m:r>
                  </m:oMath>
                </a14:m>
                <a:endParaRPr lang="ka-GE" sz="2000" dirty="0"/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C320B13B-4B20-4816-9E18-0BB0379E23F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950" y="1408922"/>
                <a:ext cx="8910735" cy="5201424"/>
              </a:xfrm>
              <a:prstGeom prst="rect">
                <a:avLst/>
              </a:prstGeom>
              <a:blipFill>
                <a:blip r:embed="rId2"/>
                <a:stretch>
                  <a:fillRect l="-753" t="-469"/>
                </a:stretch>
              </a:blipFill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" name="Picture 6">
            <a:extLst>
              <a:ext uri="{FF2B5EF4-FFF2-40B4-BE49-F238E27FC236}">
                <a16:creationId xmlns:a16="http://schemas.microsoft.com/office/drawing/2014/main" id="{438D44AE-6BED-48AE-8C64-45D77D6B24B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41704" y="178148"/>
            <a:ext cx="6029071" cy="1053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806512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AD21EF07-C212-488C-B650-4A4B4A430016}"/>
                  </a:ext>
                </a:extLst>
              </p:cNvPr>
              <p:cNvSpPr txBox="1">
                <a:spLocks noGrp="1"/>
              </p:cNvSpPr>
              <p:nvPr>
                <p:ph idx="1"/>
              </p:nvPr>
            </p:nvSpPr>
            <p:spPr>
              <a:xfrm>
                <a:off x="492968" y="714154"/>
                <a:ext cx="10515600" cy="5563959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 marL="0" indent="0">
                  <a:buNone/>
                </a:pPr>
                <a:r>
                  <a:rPr lang="ka-GE" sz="2000" dirty="0"/>
                  <a:t> </a:t>
                </a:r>
                <a14:m>
                  <m:oMath xmlns:m="http://schemas.openxmlformats.org/officeDocument/2006/math"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𝐴</m:t>
                    </m:r>
                    <m:d>
                      <m:dPr>
                        <m:ctrlPr>
                          <a:rPr lang="ka-GE" sz="20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</m:e>
                    </m:d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sz="2000" b="0" i="1" smtClean="0">
                        <a:latin typeface="Cambria Math" panose="02040503050406030204" pitchFamily="18" charset="0"/>
                      </a:rPr>
                      <m:t>𝐵</m:t>
                    </m:r>
                    <m:d>
                      <m:dPr>
                        <m:ctrlPr>
                          <a:rPr lang="ka-GE" sz="2000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sz="2000" b="1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</m:e>
                    </m:d>
                    <m:r>
                      <a:rPr lang="en-US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</m:t>
                    </m:r>
                    <m:r>
                      <a:rPr lang="ka-GE" sz="2000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  პარალელური დეტექტორებისთვის</m:t>
                    </m:r>
                  </m:oMath>
                </a14:m>
                <a:endParaRPr lang="ka-GE" sz="2000" dirty="0"/>
              </a:p>
              <a:p>
                <a:pPr marL="0" indent="0">
                  <a:buNone/>
                </a:pPr>
                <a:r>
                  <a:rPr lang="ka-GE" sz="2000" b="0" dirty="0"/>
                  <a:t> </a:t>
                </a:r>
                <a14:m>
                  <m:oMath xmlns:m="http://schemas.openxmlformats.org/officeDocument/2006/math">
                    <m:nary>
                      <m:naryPr>
                        <m:limLoc m:val="undOvr"/>
                        <m:subHide m:val="on"/>
                        <m:supHide m:val="on"/>
                        <m:ctrlPr>
                          <a:rPr lang="en-US" sz="2000" b="0" i="1" smtClean="0">
                            <a:latin typeface="Cambria Math" panose="02040503050406030204" pitchFamily="18" charset="0"/>
                          </a:rPr>
                        </m:ctrlPr>
                      </m:naryPr>
                      <m:sub/>
                      <m:sup/>
                      <m:e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𝜌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(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) 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𝑑</m:t>
                        </m:r>
                        <m:r>
                          <a:rPr lang="en-US" sz="2000" b="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𝜆</m:t>
                        </m:r>
                      </m:e>
                    </m:nary>
                    <m:r>
                      <a:rPr lang="en-US" sz="2000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=1</m:t>
                    </m:r>
                  </m:oMath>
                </a14:m>
                <a:r>
                  <a:rPr lang="ka-GE" sz="2000" dirty="0"/>
                  <a:t>   (დადებითი ნორმალიზებული ალბათობის სიმკვრივე)</a:t>
                </a:r>
                <a:endParaRPr lang="en-US" sz="2000" dirty="0"/>
              </a:p>
              <a:p>
                <a:pPr marL="0" indent="0">
                  <a:buNone/>
                </a:pPr>
                <a:endParaRPr lang="en-US" sz="2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ka-GE" sz="20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𝒂</m:t>
                          </m:r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d>
                            <m:dPr>
                              <m:ctrlPr>
                                <a:rPr lang="ka-GE" sz="2000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𝜆</m:t>
                              </m:r>
                            </m:e>
                          </m:d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𝐵</m:t>
                          </m:r>
                          <m:d>
                            <m:dPr>
                              <m:ctrlPr>
                                <a:rPr lang="ka-GE" sz="2000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𝜆</m:t>
                              </m:r>
                            </m:e>
                          </m:d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</m:e>
                      </m:nary>
                    </m:oMath>
                  </m:oMathPara>
                </a14:m>
                <a:endParaRPr lang="en-US" sz="2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ka-GE" sz="20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𝒂</m:t>
                          </m:r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)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d>
                            <m:dPr>
                              <m:ctrlPr>
                                <a:rPr lang="ka-GE" sz="2000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𝜆</m:t>
                              </m:r>
                            </m:e>
                          </m:d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  <m:d>
                            <m:dPr>
                              <m:ctrlPr>
                                <a:rPr lang="ka-GE" sz="2000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𝜆</m:t>
                              </m:r>
                            </m:e>
                          </m:d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</m:e>
                      </m:nary>
                    </m:oMath>
                  </m:oMathPara>
                </a14:m>
                <a:endParaRPr lang="en-US" sz="2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ka-GE" sz="20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𝒂</m:t>
                          </m:r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𝒃</m:t>
                          </m:r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𝑃</m:t>
                      </m:r>
                      <m:d>
                        <m:dPr>
                          <m:ctrlPr>
                            <a:rPr lang="ka-GE" sz="20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𝒂</m:t>
                          </m:r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𝒄</m:t>
                          </m:r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−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000" b="0" i="1" smtClean="0">
                              <a:latin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  <m:d>
                            <m:d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𝜆</m:t>
                              </m:r>
                            </m:e>
                          </m:d>
                          <m:d>
                            <m:dPr>
                              <m:begChr m:val="["/>
                              <m:endChr m:val="]"/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  <m:d>
                                <m:dPr>
                                  <m:ctrlPr>
                                    <a:rPr lang="ka-GE" sz="20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</m:d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  <m:d>
                                <m:dPr>
                                  <m:ctrlPr>
                                    <a:rPr lang="ka-GE" sz="20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𝒃</m:t>
                                  </m:r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</m:d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−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  <m:d>
                                <m:dPr>
                                  <m:ctrlPr>
                                    <a:rPr lang="ka-GE" sz="20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𝒂</m:t>
                                  </m:r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</m:d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  <m:d>
                                <m:dPr>
                                  <m:ctrlPr>
                                    <a:rPr lang="ka-GE" sz="20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𝒄</m:t>
                                  </m:r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</m:d>
                            </m:e>
                          </m:d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=</m:t>
                          </m:r>
                        </m:e>
                      </m:nary>
                    </m:oMath>
                  </m:oMathPara>
                </a14:m>
                <a:endParaRPr lang="en-US" sz="2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=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  <m:d>
                            <m:d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𝜆</m:t>
                              </m:r>
                            </m:e>
                          </m:d>
                          <m:d>
                            <m:dPr>
                              <m:begChr m:val="["/>
                              <m:endChr m:val="]"/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  <m:d>
                                <m:dPr>
                                  <m:ctrlPr>
                                    <a:rPr lang="ka-GE" sz="20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𝒃</m:t>
                                  </m:r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</m:d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  <m:d>
                                <m:dPr>
                                  <m:ctrlPr>
                                    <a:rPr lang="ka-GE" sz="20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𝒄</m:t>
                                  </m:r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</m:d>
                            </m:e>
                          </m:d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𝐴</m:t>
                          </m:r>
                          <m:d>
                            <m:dPr>
                              <m:ctrlPr>
                                <a:rPr lang="ka-GE" sz="2000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𝜆</m:t>
                              </m:r>
                            </m:e>
                          </m:d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𝐴</m:t>
                          </m:r>
                          <m:d>
                            <m:dPr>
                              <m:ctrlPr>
                                <a:rPr lang="ka-GE" sz="2000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𝜆</m:t>
                              </m:r>
                            </m:e>
                          </m:d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</m:e>
                      </m:nary>
                    </m:oMath>
                  </m:oMathPara>
                </a14:m>
                <a:endParaRPr lang="en-US" sz="2000" b="0" dirty="0">
                  <a:ea typeface="Cambria Math" panose="020405030504060302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−1≤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</a:rPr>
                        <m:t>𝐴</m:t>
                      </m:r>
                      <m:d>
                        <m:dPr>
                          <m:ctrlPr>
                            <a:rPr lang="ka-GE" sz="20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𝒂</m:t>
                          </m:r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</m:e>
                      </m:d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𝐴</m:t>
                      </m:r>
                      <m:d>
                        <m:dPr>
                          <m:ctrlPr>
                            <a:rPr lang="ka-GE" sz="2000" b="1" i="1" smtClean="0">
                              <a:latin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𝒃</m:t>
                          </m:r>
                          <m:r>
                            <a:rPr lang="en-US" sz="2000" b="1" i="1" smtClean="0">
                              <a:latin typeface="Cambria Math" panose="02040503050406030204" pitchFamily="18" charset="0"/>
                            </a:rPr>
                            <m:t>,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</m:e>
                      </m:d>
                      <m:r>
                        <a:rPr lang="en-US" sz="2000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</m:t>
                      </m:r>
                      <m:r>
                        <a:rPr lang="en-US" sz="2000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</m:t>
                      </m:r>
                    </m:oMath>
                  </m:oMathPara>
                </a14:m>
                <a:endParaRPr lang="en-US" sz="2000" dirty="0"/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  <m:d>
                            <m:dPr>
                              <m:ctrlPr>
                                <a:rPr lang="ka-GE" sz="2000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</m:e>
                          </m:d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  <m:d>
                            <m:dPr>
                              <m:ctrlPr>
                                <a:rPr lang="ka-GE" sz="2000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sz="2000" b="1" i="1" smtClean="0">
                                  <a:latin typeface="Cambria Math" panose="02040503050406030204" pitchFamily="18" charset="0"/>
                                </a:rPr>
                                <m:t>𝒄</m:t>
                              </m:r>
                            </m:e>
                          </m:d>
                        </m:e>
                      </m:d>
                      <m:r>
                        <a:rPr lang="en-US" sz="2000" i="1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</m:t>
                      </m:r>
                      <m:nary>
                        <m:naryPr>
                          <m:limLoc m:val="undOvr"/>
                          <m:subHide m:val="on"/>
                          <m:supHide m:val="on"/>
                          <m:ctrlP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naryPr>
                        <m:sub/>
                        <m:sup/>
                        <m:e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𝜌</m:t>
                          </m:r>
                          <m:d>
                            <m:dPr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𝜆</m:t>
                              </m:r>
                            </m:e>
                          </m:d>
                          <m:d>
                            <m:dPr>
                              <m:begChr m:val="["/>
                              <m:endChr m:val="]"/>
                              <m:ctrlP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1−</m:t>
                              </m:r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</a:rPr>
                                <m:t>𝐴</m:t>
                              </m:r>
                              <m:d>
                                <m:dPr>
                                  <m:ctrlPr>
                                    <a:rPr lang="ka-GE" sz="20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𝒃</m:t>
                                  </m:r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</m:d>
                              <m:r>
                                <a:rPr lang="en-US" sz="2000" b="0" i="1" smtClean="0"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𝐴</m:t>
                              </m:r>
                              <m:d>
                                <m:dPr>
                                  <m:ctrlPr>
                                    <a:rPr lang="ka-GE" sz="2000" b="1" i="1" smtClean="0">
                                      <a:latin typeface="Cambria Math" panose="02040503050406030204" pitchFamily="18" charset="0"/>
                                    </a:rPr>
                                  </m:ctrlPr>
                                </m:dPr>
                                <m:e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𝒄</m:t>
                                  </m:r>
                                  <m:r>
                                    <a:rPr lang="en-US" sz="2000" b="1" i="1" smtClean="0">
                                      <a:latin typeface="Cambria Math" panose="02040503050406030204" pitchFamily="18" charset="0"/>
                                    </a:rPr>
                                    <m:t>,</m:t>
                                  </m:r>
                                  <m:r>
                                    <a:rPr lang="en-US" sz="2000" b="0" i="1" smtClean="0">
                                      <a:latin typeface="Cambria Math" panose="02040503050406030204" pitchFamily="18" charset="0"/>
                                      <a:ea typeface="Cambria Math" panose="02040503050406030204" pitchFamily="18" charset="0"/>
                                    </a:rPr>
                                    <m:t>𝜆</m:t>
                                  </m:r>
                                </m:e>
                              </m:d>
                            </m:e>
                          </m:d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𝑑</m:t>
                          </m:r>
                          <m:r>
                            <a:rPr lang="en-US" sz="2000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𝜆</m:t>
                          </m:r>
                        </m:e>
                      </m:nary>
                    </m:oMath>
                  </m:oMathPara>
                </a14:m>
                <a:endParaRPr lang="en-US" sz="2000" b="0" dirty="0"/>
              </a:p>
              <a:p>
                <a:pPr/>
                <a:endParaRPr lang="en-US" b="0" dirty="0"/>
              </a:p>
            </p:txBody>
          </p:sp>
        </mc:Choice>
        <mc:Fallback>
          <p:sp>
            <p:nvSpPr>
              <p:cNvPr id="4" name="Content Placeholder 3">
                <a:extLst>
                  <a:ext uri="{FF2B5EF4-FFF2-40B4-BE49-F238E27FC236}">
                    <a16:creationId xmlns:a16="http://schemas.microsoft.com/office/drawing/2014/main" id="{AD21EF07-C212-488C-B650-4A4B4A430016}"/>
                  </a:ext>
                </a:extLst>
              </p:cNvPr>
              <p:cNvSpPr txBox="1"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92968" y="714154"/>
                <a:ext cx="10515600" cy="5563959"/>
              </a:xfrm>
              <a:prstGeom prst="rect">
                <a:avLst/>
              </a:prstGeom>
              <a:blipFill>
                <a:blip r:embed="rId2"/>
                <a:stretch>
                  <a:fillRect l="-4812" t="-5257"/>
                </a:stretch>
              </a:blipFill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331227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DF66B9B8-C351-44F1-BA3C-5E3F8B7CF802}"/>
                  </a:ext>
                </a:extLst>
              </p:cNvPr>
              <p:cNvSpPr txBox="1"/>
              <p:nvPr/>
            </p:nvSpPr>
            <p:spPr>
              <a:xfrm>
                <a:off x="755779" y="373224"/>
                <a:ext cx="4366727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|"/>
                          <m:endChr m:val="|"/>
                          <m:ctrlPr>
                            <a:rPr lang="en-US" b="0" i="1" smtClean="0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  <m:d>
                            <m:dPr>
                              <m:ctrlPr>
                                <a:rPr lang="ka-GE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𝒃</m:t>
                              </m:r>
                            </m:e>
                          </m:d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−</m:t>
                          </m:r>
                          <m:r>
                            <a:rPr lang="en-US" b="0" i="1" smtClean="0">
                              <a:latin typeface="Cambria Math" panose="02040503050406030204" pitchFamily="18" charset="0"/>
                            </a:rPr>
                            <m:t>𝑃</m:t>
                          </m:r>
                          <m:d>
                            <m:dPr>
                              <m:ctrlPr>
                                <a:rPr lang="ka-GE" b="1" i="1" smtClean="0"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𝒂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,</m:t>
                              </m:r>
                              <m:r>
                                <a:rPr lang="en-US" b="1" i="1" smtClean="0">
                                  <a:latin typeface="Cambria Math" panose="02040503050406030204" pitchFamily="18" charset="0"/>
                                </a:rPr>
                                <m:t>𝒄</m:t>
                              </m:r>
                            </m:e>
                          </m:d>
                        </m:e>
                      </m:d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≤</m:t>
                      </m:r>
                      <m:r>
                        <a:rPr lang="ka-GE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1+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𝑃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(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𝒃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,</m:t>
                      </m:r>
                      <m:r>
                        <a:rPr lang="en-US" b="1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𝒄</m:t>
                      </m:r>
                      <m:r>
                        <a:rPr lang="en-US" b="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)</m:t>
                      </m:r>
                    </m:oMath>
                  </m:oMathPara>
                </a14:m>
                <a:endParaRPr lang="ka-GE" dirty="0"/>
              </a:p>
            </p:txBody>
          </p:sp>
        </mc:Choice>
        <mc:Fallback>
          <p:sp>
            <p:nvSpPr>
              <p:cNvPr id="4" name="TextBox 3">
                <a:extLst>
                  <a:ext uri="{FF2B5EF4-FFF2-40B4-BE49-F238E27FC236}">
                    <a16:creationId xmlns:a16="http://schemas.microsoft.com/office/drawing/2014/main" id="{DF66B9B8-C351-44F1-BA3C-5E3F8B7CF8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55779" y="373224"/>
                <a:ext cx="4366727" cy="369332"/>
              </a:xfrm>
              <a:prstGeom prst="rect">
                <a:avLst/>
              </a:prstGeom>
              <a:blipFill>
                <a:blip r:embed="rId2"/>
                <a:stretch>
                  <a:fillRect b="-13115"/>
                </a:stretch>
              </a:blipFill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" name="Picture 4">
            <a:extLst>
              <a:ext uri="{FF2B5EF4-FFF2-40B4-BE49-F238E27FC236}">
                <a16:creationId xmlns:a16="http://schemas.microsoft.com/office/drawing/2014/main" id="{5EB98889-6315-432F-8DCF-38121A4B6B4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61854" y="131583"/>
            <a:ext cx="2827211" cy="3062334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B6AC75B-0B1E-4FD4-B985-A70E02E288E4}"/>
                  </a:ext>
                </a:extLst>
              </p:cNvPr>
              <p:cNvSpPr txBox="1"/>
              <p:nvPr/>
            </p:nvSpPr>
            <p:spPr>
              <a:xfrm>
                <a:off x="584719" y="1586204"/>
                <a:ext cx="4245429" cy="258532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b="0" dirty="0"/>
                  <a:t>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ka-GE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𝒃</m:t>
                        </m:r>
                      </m:e>
                    </m:d>
                    <m:r>
                      <a:rPr lang="en-US" b="1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𝒂</m:t>
                    </m:r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𝒃</m:t>
                    </m:r>
                    <m:r>
                      <a:rPr lang="ka-GE" b="1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=</m:t>
                    </m:r>
                    <m:r>
                      <a:rPr lang="en-US" b="0" i="1" smtClean="0">
                        <a:latin typeface="Cambria Math" panose="02040503050406030204" pitchFamily="18" charset="0"/>
                      </a:rPr>
                      <m:t>0</m:t>
                    </m:r>
                  </m:oMath>
                </a14:m>
                <a:endParaRPr lang="en-US" dirty="0"/>
              </a:p>
              <a:p>
                <a:r>
                  <a:rPr lang="en-US" b="0" dirty="0"/>
                  <a:t> </a:t>
                </a:r>
              </a:p>
              <a:p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ka-GE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𝒂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𝒄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=−0.707</m:t>
                    </m:r>
                  </m:oMath>
                </a14:m>
                <a:endParaRPr lang="en-US" b="0" i="1" dirty="0">
                  <a:latin typeface="Cambria Math" panose="02040503050406030204" pitchFamily="18" charset="0"/>
                </a:endParaRPr>
              </a:p>
              <a:p>
                <a:r>
                  <a:rPr lang="en-US" b="0" dirty="0"/>
                  <a:t> </a:t>
                </a:r>
              </a:p>
              <a:p>
                <a:r>
                  <a:rPr lang="en-US" dirty="0"/>
                  <a:t> </a:t>
                </a:r>
                <a14:m>
                  <m:oMath xmlns:m="http://schemas.openxmlformats.org/officeDocument/2006/math">
                    <m:r>
                      <a:rPr lang="en-US" b="0" i="1" smtClean="0">
                        <a:latin typeface="Cambria Math" panose="02040503050406030204" pitchFamily="18" charset="0"/>
                      </a:rPr>
                      <m:t>𝑃</m:t>
                    </m:r>
                    <m:d>
                      <m:dPr>
                        <m:ctrlPr>
                          <a:rPr lang="ka-GE" b="1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𝒄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,</m:t>
                        </m:r>
                        <m:r>
                          <a:rPr lang="en-US" b="1" i="1" smtClean="0">
                            <a:latin typeface="Cambria Math" panose="02040503050406030204" pitchFamily="18" charset="0"/>
                          </a:rPr>
                          <m:t>𝒃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</a:rPr>
                      <m:t>=−0.707</m:t>
                    </m:r>
                  </m:oMath>
                </a14:m>
                <a:endParaRPr lang="en-US" dirty="0"/>
              </a:p>
              <a:p>
                <a:r>
                  <a:rPr lang="en-US" dirty="0"/>
                  <a:t> </a:t>
                </a:r>
              </a:p>
              <a:p>
                <a:r>
                  <a:rPr lang="en-US" b="0" dirty="0"/>
                  <a:t>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en-US" b="0" i="1" smtClean="0">
                            <a:latin typeface="Cambria Math" panose="02040503050406030204" pitchFamily="18" charset="0"/>
                          </a:rPr>
                        </m:ctrlPr>
                      </m:dPr>
                      <m:e>
                        <m:r>
                          <a:rPr lang="en-US" b="0" i="1" smtClean="0">
                            <a:latin typeface="Cambria Math" panose="02040503050406030204" pitchFamily="18" charset="0"/>
                          </a:rPr>
                          <m:t>0−0.707</m:t>
                        </m:r>
                      </m:e>
                    </m:d>
                    <m:r>
                      <a:rPr lang="en-US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≰1−0.707=0.293</m:t>
                    </m:r>
                  </m:oMath>
                </a14:m>
                <a:endParaRPr lang="en-US" dirty="0"/>
              </a:p>
              <a:p>
                <a:endParaRPr lang="en-US" dirty="0"/>
              </a:p>
              <a:p>
                <a:endParaRPr lang="en-US" dirty="0"/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B6AC75B-0B1E-4FD4-B985-A70E02E288E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4719" y="1586204"/>
                <a:ext cx="4245429" cy="258532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8" name="Picture 7">
            <a:extLst>
              <a:ext uri="{FF2B5EF4-FFF2-40B4-BE49-F238E27FC236}">
                <a16:creationId xmlns:a16="http://schemas.microsoft.com/office/drawing/2014/main" id="{7F8F7204-9A0E-4949-A5AA-910C149B4EFB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046" b="8519"/>
          <a:stretch/>
        </p:blipFill>
        <p:spPr>
          <a:xfrm>
            <a:off x="6096000" y="3088432"/>
            <a:ext cx="4802155" cy="3144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21394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B1CAC3E-DA17-453E-81AE-FE8F39A09E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51" y="581025"/>
            <a:ext cx="4267200" cy="1495425"/>
          </a:xfr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737F0B9-A5AC-4ACB-9F9F-B945A72CA9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3751" y="2076450"/>
            <a:ext cx="4267200" cy="135255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0F05892-477E-4EDD-8C55-C3CBC83ED1E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976" y="3494420"/>
            <a:ext cx="4371975" cy="13525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1D18483-6E2B-4AA5-971E-EB386BF2428C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7104" b="3983"/>
          <a:stretch/>
        </p:blipFill>
        <p:spPr>
          <a:xfrm>
            <a:off x="6134838" y="863934"/>
            <a:ext cx="4435009" cy="3212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80359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F3F6B1F-AB5E-4444-BFC6-12DA9C0BC4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9824" y="0"/>
            <a:ext cx="8749328" cy="5910245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12DA9CA-61C8-4672-8671-DFB5055032C5}"/>
                  </a:ext>
                </a:extLst>
              </p:cNvPr>
              <p:cNvSpPr txBox="1"/>
              <p:nvPr/>
            </p:nvSpPr>
            <p:spPr>
              <a:xfrm>
                <a:off x="905069" y="6130212"/>
                <a:ext cx="7315200" cy="36933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ka-GE" dirty="0">
                    <a:ea typeface="Cambria Math" panose="020405030504060302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ka-GE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ℏ</m:t>
                    </m:r>
                    <m:r>
                      <a:rPr lang="ka-GE" b="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/2</m:t>
                    </m:r>
                  </m:oMath>
                </a14:m>
                <a:r>
                  <a:rPr lang="ka-GE" dirty="0"/>
                  <a:t> ერთეულებში გვექნება </a:t>
                </a:r>
                <a14:m>
                  <m:oMath xmlns:m="http://schemas.openxmlformats.org/officeDocument/2006/math">
                    <m:r>
                      <a:rPr lang="en-US" i="1">
                        <a:latin typeface="Cambria Math" panose="02040503050406030204" pitchFamily="18" charset="0"/>
                      </a:rPr>
                      <m:t>−</m:t>
                    </m:r>
                    <m:r>
                      <a:rPr lang="en-US" b="1" i="1">
                        <a:latin typeface="Cambria Math" panose="02040503050406030204" pitchFamily="18" charset="0"/>
                      </a:rPr>
                      <m:t>𝒂</m:t>
                    </m:r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∙</m:t>
                    </m:r>
                    <m:r>
                      <a:rPr lang="en-US" b="1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𝒃</m:t>
                    </m:r>
                  </m:oMath>
                </a14:m>
                <a:r>
                  <a:rPr lang="ka-GE" b="1" dirty="0"/>
                  <a:t>  </a:t>
                </a:r>
                <a:r>
                  <a:rPr lang="ka-GE" dirty="0"/>
                  <a:t>(</a:t>
                </a:r>
                <a:r>
                  <a:rPr lang="en-US" dirty="0" err="1"/>
                  <a:t>a,b</a:t>
                </a:r>
                <a:r>
                  <a:rPr lang="ka-GE" dirty="0"/>
                  <a:t> ერთეულოვანი ვექტორებია)</a:t>
                </a:r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E12DA9CA-61C8-4672-8671-DFB5055032C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05069" y="6130212"/>
                <a:ext cx="7315200" cy="369332"/>
              </a:xfrm>
              <a:prstGeom prst="rect">
                <a:avLst/>
              </a:prstGeom>
              <a:blipFill>
                <a:blip r:embed="rId3"/>
                <a:stretch>
                  <a:fillRect t="-10000" b="-28333"/>
                </a:stretch>
              </a:blipFill>
            </p:spPr>
            <p:txBody>
              <a:bodyPr/>
              <a:lstStyle/>
              <a:p>
                <a:r>
                  <a:rPr lang="ka-GE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6509854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B43EB-1C91-46E6-9B23-A5C0E87CC8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6486331" cy="763879"/>
          </a:xfrm>
        </p:spPr>
        <p:txBody>
          <a:bodyPr>
            <a:normAutofit/>
          </a:bodyPr>
          <a:lstStyle/>
          <a:p>
            <a:r>
              <a:rPr lang="ka-GE" sz="3600" dirty="0"/>
              <a:t>გამოყენებული მასალა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25DF02-8A03-4FDD-9F00-B169AE62E5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400" dirty="0"/>
              <a:t>   Einstein, A.; </a:t>
            </a:r>
            <a:r>
              <a:rPr lang="en-US" sz="2400" dirty="0" err="1"/>
              <a:t>Podolsky</a:t>
            </a:r>
            <a:r>
              <a:rPr lang="en-US" sz="2400" dirty="0"/>
              <a:t>, B.; Rosen, N. (1935-05-15). "Can Quantum-Mechanical Description of Physical Reality be Considered Complete?". Physical Review. 47 (10): 777–780.</a:t>
            </a:r>
            <a:endParaRPr lang="ka-GE" sz="2400" dirty="0"/>
          </a:p>
          <a:p>
            <a:r>
              <a:rPr lang="en-US" sz="2400" dirty="0"/>
              <a:t> Bell, J. S. (1964). "On the Einstein </a:t>
            </a:r>
            <a:r>
              <a:rPr lang="en-US" sz="2400" dirty="0" err="1"/>
              <a:t>Podolsky</a:t>
            </a:r>
            <a:r>
              <a:rPr lang="en-US" sz="2400" dirty="0"/>
              <a:t> Rosen Paradox„</a:t>
            </a:r>
            <a:endParaRPr lang="ka-GE" sz="2400" dirty="0"/>
          </a:p>
          <a:p>
            <a:r>
              <a:rPr lang="en-US" sz="2400" dirty="0"/>
              <a:t>Bell, John S. (1987). </a:t>
            </a:r>
            <a:r>
              <a:rPr lang="en-US" sz="2400" dirty="0" err="1"/>
              <a:t>Speakable</a:t>
            </a:r>
            <a:r>
              <a:rPr lang="en-US" sz="2400" dirty="0"/>
              <a:t> and Unspeakable in Quantum Mechanics. Cambridge University Press. p. 65. </a:t>
            </a:r>
            <a:endParaRPr lang="ka-GE" sz="2400" dirty="0"/>
          </a:p>
          <a:p>
            <a:r>
              <a:rPr lang="en-US" sz="2400" dirty="0"/>
              <a:t>Introduction to quantum mechanics / David J. Griffiths</a:t>
            </a:r>
            <a:endParaRPr lang="ka-GE" sz="2400" dirty="0"/>
          </a:p>
        </p:txBody>
      </p:sp>
    </p:spTree>
    <p:extLst>
      <p:ext uri="{BB962C8B-B14F-4D97-AF65-F5344CB8AC3E}">
        <p14:creationId xmlns:p14="http://schemas.microsoft.com/office/powerpoint/2010/main" val="35343531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66581B-0F5B-41DC-9377-992822D7CE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a-GE"/>
              <a:t>გმადლობთ </a:t>
            </a:r>
            <a:r>
              <a:rPr lang="ka-GE" dirty="0"/>
              <a:t>ყურადღებისთვის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1BC2657-01EB-41DA-94C9-B5E95E36CD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a-GE"/>
          </a:p>
        </p:txBody>
      </p:sp>
    </p:spTree>
    <p:extLst>
      <p:ext uri="{BB962C8B-B14F-4D97-AF65-F5344CB8AC3E}">
        <p14:creationId xmlns:p14="http://schemas.microsoft.com/office/powerpoint/2010/main" val="32898132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572</TotalTime>
  <Words>476</Words>
  <Application>Microsoft Office PowerPoint</Application>
  <PresentationFormat>Widescreen</PresentationFormat>
  <Paragraphs>106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9" baseType="lpstr">
      <vt:lpstr>Arial</vt:lpstr>
      <vt:lpstr>Calibri</vt:lpstr>
      <vt:lpstr>Calibri Light</vt:lpstr>
      <vt:lpstr>Cambria Math</vt:lpstr>
      <vt:lpstr>Nimbus Roman No9 L</vt:lpstr>
      <vt:lpstr>Sylfaen</vt:lpstr>
      <vt:lpstr>Office Theme</vt:lpstr>
      <vt:lpstr>EPR პარადოქსი, ბელის უტოლობა</vt:lpstr>
      <vt:lpstr>PowerPoint Presentation</vt:lpstr>
      <vt:lpstr>PowerPoint Presentation</vt:lpstr>
      <vt:lpstr>ბომის ვარიანტი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გამოყენებული მასალა</vt:lpstr>
      <vt:lpstr>გმადლობთ ყურადღებისთვის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EPR პარადოქსი, ბელის უტოლობა</dc:title>
  <dc:creator>Davit</dc:creator>
  <cp:lastModifiedBy>Davit</cp:lastModifiedBy>
  <cp:revision>21</cp:revision>
  <dcterms:created xsi:type="dcterms:W3CDTF">2021-06-09T23:28:11Z</dcterms:created>
  <dcterms:modified xsi:type="dcterms:W3CDTF">2021-06-10T09:00:33Z</dcterms:modified>
</cp:coreProperties>
</file>