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ebp" ContentType="image/webp"/>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92" r:id="rId5"/>
    <p:sldId id="311" r:id="rId6"/>
    <p:sldId id="315" r:id="rId7"/>
    <p:sldId id="316" r:id="rId8"/>
    <p:sldId id="312" r:id="rId9"/>
    <p:sldId id="313" r:id="rId10"/>
    <p:sldId id="317" r:id="rId11"/>
    <p:sldId id="31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19" autoAdjust="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6/12/2023</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9577501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6/12/2023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870318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6/12/2023</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499058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6/12/2023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290950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6/12/2023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545147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6/12/2023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381700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6/12/2023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969161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6/12/2023</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007531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6/12/2023</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9880866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6/12/2023</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1164094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lang="en-US" sz="36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20000"/>
        </a:lnSpc>
        <a:spcBef>
          <a:spcPts val="900"/>
        </a:spcBef>
        <a:spcAft>
          <a:spcPts val="0"/>
        </a:spcAft>
        <a:buClr>
          <a:schemeClr val="tx1">
            <a:lumMod val="85000"/>
            <a:lumOff val="15000"/>
          </a:schemeClr>
        </a:buClr>
        <a:buFont typeface="Garamond" pitchFamily="18" charset="0"/>
        <a:buChar char="◦"/>
        <a:defRPr sz="14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webp"/><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www.cfa.harvard.edu/research/topic/dark-energy-and-dark-matter" TargetMode="External"/><Relationship Id="rId2" Type="http://schemas.openxmlformats.org/officeDocument/2006/relationships/hyperlink" Target="https://www.astronomy.com/science/whats-the-difference-between-dark-matter-and-dark-energy/" TargetMode="External"/><Relationship Id="rId1" Type="http://schemas.openxmlformats.org/officeDocument/2006/relationships/slideLayout" Target="../slideLayouts/slideLayout6.xml"/><Relationship Id="rId4" Type="http://schemas.openxmlformats.org/officeDocument/2006/relationships/hyperlink" Target="https://science.nasa.gov/astrophysics/focus-areas/what-is-dark-energ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2BA1780-A246-4C7F-9267-727EF2F4E785}"/>
              </a:ext>
              <a:ext uri="{C183D7F6-B498-43B3-948B-1728B52AA6E4}">
                <adec:decorative xmlns:adec="http://schemas.microsoft.com/office/drawing/2017/decorative" val="1"/>
              </a:ext>
            </a:extLst>
          </p:cNvPr>
          <p:cNvPicPr>
            <a:picLocks noChangeAspect="1"/>
          </p:cNvPicPr>
          <p:nvPr/>
        </p:nvPicPr>
        <p:blipFill rotWithShape="1">
          <a:blip r:embed="rId3"/>
          <a:srcRect t="3846"/>
          <a:stretch/>
        </p:blipFill>
        <p:spPr>
          <a:xfrm>
            <a:off x="21" y="10"/>
            <a:ext cx="12191979" cy="6857990"/>
          </a:xfrm>
          <a:prstGeom prst="rect">
            <a:avLst/>
          </a:prstGeom>
        </p:spPr>
      </p:pic>
      <p:sp>
        <p:nvSpPr>
          <p:cNvPr id="19" name="Rectangle 18">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329"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21" name="Rectangle 20">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3272"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C0D7398C-75E5-4CB0-BA4F-D7D5CF2495D4}"/>
              </a:ext>
            </a:extLst>
          </p:cNvPr>
          <p:cNvSpPr>
            <a:spLocks noGrp="1"/>
          </p:cNvSpPr>
          <p:nvPr>
            <p:ph type="ctrTitle"/>
          </p:nvPr>
        </p:nvSpPr>
        <p:spPr>
          <a:xfrm>
            <a:off x="1276054" y="2613547"/>
            <a:ext cx="4775075" cy="1630906"/>
          </a:xfrm>
        </p:spPr>
        <p:txBody>
          <a:bodyPr>
            <a:normAutofit/>
          </a:bodyPr>
          <a:lstStyle/>
          <a:p>
            <a:r>
              <a:rPr lang="ka-GE" sz="4400" dirty="0">
                <a:solidFill>
                  <a:schemeClr val="tx1"/>
                </a:solidFill>
              </a:rPr>
              <a:t>ბნელი მატერია და ბნელი ენერგია</a:t>
            </a:r>
            <a:endParaRPr lang="en-US" sz="4400" dirty="0">
              <a:solidFill>
                <a:schemeClr val="tx1"/>
              </a:solidFill>
            </a:endParaRPr>
          </a:p>
        </p:txBody>
      </p:sp>
      <p:sp>
        <p:nvSpPr>
          <p:cNvPr id="3" name="Subtitle 2">
            <a:extLst>
              <a:ext uri="{FF2B5EF4-FFF2-40B4-BE49-F238E27FC236}">
                <a16:creationId xmlns:a16="http://schemas.microsoft.com/office/drawing/2014/main" id="{5C5BFB45-FC34-495C-9C68-F9641246C2EE}"/>
              </a:ext>
            </a:extLst>
          </p:cNvPr>
          <p:cNvSpPr>
            <a:spLocks noGrp="1"/>
          </p:cNvSpPr>
          <p:nvPr>
            <p:ph type="subTitle" idx="1"/>
          </p:nvPr>
        </p:nvSpPr>
        <p:spPr>
          <a:xfrm>
            <a:off x="1276055" y="3990546"/>
            <a:ext cx="247945" cy="156949"/>
          </a:xfrm>
        </p:spPr>
        <p:txBody>
          <a:bodyPr>
            <a:normAutofit fontScale="25000" lnSpcReduction="20000"/>
          </a:bodyPr>
          <a:lstStyle/>
          <a:p>
            <a:r>
              <a:rPr lang="ka-GE" dirty="0">
                <a:solidFill>
                  <a:schemeClr val="tx1"/>
                </a:solidFill>
              </a:rPr>
              <a:t> </a:t>
            </a:r>
            <a:endParaRPr lang="en-US" dirty="0">
              <a:solidFill>
                <a:schemeClr val="tx1"/>
              </a:solidFill>
            </a:endParaRPr>
          </a:p>
        </p:txBody>
      </p:sp>
    </p:spTree>
    <p:extLst>
      <p:ext uri="{BB962C8B-B14F-4D97-AF65-F5344CB8AC3E}">
        <p14:creationId xmlns:p14="http://schemas.microsoft.com/office/powerpoint/2010/main" val="215208291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C62FB-2C85-D9D2-4705-309DB126F937}"/>
              </a:ext>
            </a:extLst>
          </p:cNvPr>
          <p:cNvSpPr>
            <a:spLocks noGrp="1"/>
          </p:cNvSpPr>
          <p:nvPr>
            <p:ph type="title"/>
          </p:nvPr>
        </p:nvSpPr>
        <p:spPr>
          <a:xfrm>
            <a:off x="360218" y="1976915"/>
            <a:ext cx="11471564" cy="2904170"/>
          </a:xfrm>
        </p:spPr>
        <p:txBody>
          <a:bodyPr>
            <a:normAutofit fontScale="90000"/>
          </a:bodyPr>
          <a:lstStyle/>
          <a:p>
            <a:pPr algn="ctr"/>
            <a:r>
              <a:rPr lang="ka-GE" dirty="0"/>
              <a:t>ყველა ატომი და სინათლე სამყაროში ერთად შეადგენს კოსმოსის 5%-ს. დანარჩენი არის ბნელი ენერგია დ ბნელი მატერია, რომლებიც უხილავია და სამყაროს სტრუქტურაში და ევოლუციაში უდიდესი ადგილი უჭირავთ. ბნელი მატერია გალაქტიკების და გალაქტიკების გროვების მასის უმეტეს ნაწილს შეადგენს და პასუხისმგებელია იმაზე, თუ როგორ არიან გალატიკები ორგანიზებულები დიდ მასშტაბებზე. ამავდროულად, ბნელი ენერგია, არის სახელი, რომელსაც ვარქმევთ იდუმალ გავლენას, რომელიც იწვევს სამყაროს აჩქარებულ გაფართოებას. რას წარმოადგენს ეს ნივთიერებები და როგორ მუშაობენ ისინი - ეს არის ერთ-ერთი ძირითადი პრობლემა და გამოწვევა თანამედროვე ასტრონომებისთვის.</a:t>
            </a:r>
            <a:endParaRPr lang="en-US" dirty="0"/>
          </a:p>
        </p:txBody>
      </p:sp>
      <p:sp>
        <p:nvSpPr>
          <p:cNvPr id="3" name="Content Placeholder 2">
            <a:extLst>
              <a:ext uri="{FF2B5EF4-FFF2-40B4-BE49-F238E27FC236}">
                <a16:creationId xmlns:a16="http://schemas.microsoft.com/office/drawing/2014/main" id="{1DC3C706-B65E-4A5B-A294-9AC356A328EB}"/>
              </a:ext>
            </a:extLst>
          </p:cNvPr>
          <p:cNvSpPr>
            <a:spLocks noGrp="1"/>
          </p:cNvSpPr>
          <p:nvPr>
            <p:ph idx="1"/>
          </p:nvPr>
        </p:nvSpPr>
        <p:spPr>
          <a:xfrm>
            <a:off x="1066800" y="2103120"/>
            <a:ext cx="207818" cy="349135"/>
          </a:xfrm>
        </p:spPr>
        <p:txBody>
          <a:bodyPr/>
          <a:lstStyle/>
          <a:p>
            <a:r>
              <a:rPr lang="ka-GE" dirty="0"/>
              <a:t> </a:t>
            </a:r>
            <a:endParaRPr lang="en-US" dirty="0"/>
          </a:p>
        </p:txBody>
      </p:sp>
    </p:spTree>
    <p:extLst>
      <p:ext uri="{BB962C8B-B14F-4D97-AF65-F5344CB8AC3E}">
        <p14:creationId xmlns:p14="http://schemas.microsoft.com/office/powerpoint/2010/main" val="36540148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063C1-F601-F259-92E7-F3CB3CC1E1B0}"/>
              </a:ext>
            </a:extLst>
          </p:cNvPr>
          <p:cNvSpPr>
            <a:spLocks noGrp="1"/>
          </p:cNvSpPr>
          <p:nvPr>
            <p:ph type="title"/>
          </p:nvPr>
        </p:nvSpPr>
        <p:spPr>
          <a:xfrm>
            <a:off x="1101436" y="553396"/>
            <a:ext cx="9989127" cy="845913"/>
          </a:xfrm>
        </p:spPr>
        <p:txBody>
          <a:bodyPr/>
          <a:lstStyle/>
          <a:p>
            <a:pPr algn="ctr"/>
            <a:r>
              <a:rPr lang="ka-GE" dirty="0"/>
              <a:t>რა არის ბნელი მატერია?</a:t>
            </a:r>
            <a:endParaRPr lang="en-US" dirty="0"/>
          </a:p>
        </p:txBody>
      </p:sp>
      <p:sp>
        <p:nvSpPr>
          <p:cNvPr id="3" name="Content Placeholder 2">
            <a:extLst>
              <a:ext uri="{FF2B5EF4-FFF2-40B4-BE49-F238E27FC236}">
                <a16:creationId xmlns:a16="http://schemas.microsoft.com/office/drawing/2014/main" id="{728735E1-0750-8684-2EDC-E4DD7DBF04DC}"/>
              </a:ext>
            </a:extLst>
          </p:cNvPr>
          <p:cNvSpPr>
            <a:spLocks noGrp="1"/>
          </p:cNvSpPr>
          <p:nvPr>
            <p:ph idx="1"/>
          </p:nvPr>
        </p:nvSpPr>
        <p:spPr>
          <a:xfrm>
            <a:off x="6296889" y="1609436"/>
            <a:ext cx="5458691" cy="3639127"/>
          </a:xfrm>
        </p:spPr>
        <p:txBody>
          <a:bodyPr>
            <a:normAutofit lnSpcReduction="10000"/>
          </a:bodyPr>
          <a:lstStyle/>
          <a:p>
            <a:r>
              <a:rPr lang="ka-GE" sz="2000" dirty="0"/>
              <a:t>ბნელი მატერია არის ერთგვარი კოსმოსური ცემენტი, რომელიც მოქმედებს, როგორც მიმზიდველი ძალა და აერთიანებს ჩვენს სამყაროს. ბნელი მატერია რეალურად "ბნელი" არ არის - ის უხილავია. მასში ყველა სახის სინათლე გადის (არ ირეკლავს, შთანთქავს ან ასხივებს სინათლეს), თითქოს ის სრულიად გამჭვირვალეა. თუმცა, ბნელ მატერიას აქვს მასა და ამას მისი გრავიტაციული გავლენით ვხედავთ.</a:t>
            </a:r>
          </a:p>
          <a:p>
            <a:endParaRPr lang="en-US" sz="1600" dirty="0"/>
          </a:p>
        </p:txBody>
      </p:sp>
      <p:pic>
        <p:nvPicPr>
          <p:cNvPr id="5" name="Picture 4">
            <a:extLst>
              <a:ext uri="{FF2B5EF4-FFF2-40B4-BE49-F238E27FC236}">
                <a16:creationId xmlns:a16="http://schemas.microsoft.com/office/drawing/2014/main" id="{ECE858A0-BE45-4C5A-5A01-F8A1537444AC}"/>
              </a:ext>
            </a:extLst>
          </p:cNvPr>
          <p:cNvPicPr>
            <a:picLocks noChangeAspect="1"/>
          </p:cNvPicPr>
          <p:nvPr/>
        </p:nvPicPr>
        <p:blipFill>
          <a:blip r:embed="rId2"/>
          <a:stretch>
            <a:fillRect/>
          </a:stretch>
        </p:blipFill>
        <p:spPr>
          <a:xfrm>
            <a:off x="637309" y="1609436"/>
            <a:ext cx="5458691" cy="3639127"/>
          </a:xfrm>
          <a:prstGeom prst="rect">
            <a:avLst/>
          </a:prstGeom>
        </p:spPr>
      </p:pic>
      <p:sp>
        <p:nvSpPr>
          <p:cNvPr id="6" name="TextBox 5">
            <a:extLst>
              <a:ext uri="{FF2B5EF4-FFF2-40B4-BE49-F238E27FC236}">
                <a16:creationId xmlns:a16="http://schemas.microsoft.com/office/drawing/2014/main" id="{2AA9AC19-32E0-2695-396A-F6A711A558F3}"/>
              </a:ext>
            </a:extLst>
          </p:cNvPr>
          <p:cNvSpPr txBox="1"/>
          <p:nvPr/>
        </p:nvSpPr>
        <p:spPr>
          <a:xfrm>
            <a:off x="637309" y="5248563"/>
            <a:ext cx="5763491" cy="1292662"/>
          </a:xfrm>
          <a:prstGeom prst="rect">
            <a:avLst/>
          </a:prstGeom>
          <a:noFill/>
        </p:spPr>
        <p:txBody>
          <a:bodyPr wrap="square" rtlCol="0">
            <a:spAutoFit/>
          </a:bodyPr>
          <a:lstStyle/>
          <a:p>
            <a:r>
              <a:rPr lang="ka-GE" sz="1300" dirty="0"/>
              <a:t>ბნელი მატერიის გადაღება შეუძლებელია, მაგრამ მკვლევარებს შეუძლიათ მისი აღმოჩენა და რუკაზე გრავიტაციული ლინზების გაზომვით. მისი განაწილება აქ ნაჩვენებია აბელის 1689 წლის შიდა რეგიონის ლურჯ ფენაში, გალაქტიკათა გროვა ჩვენგან 2,2 მილიარდი სინათლის წლის მანძილზე.</a:t>
            </a:r>
          </a:p>
          <a:p>
            <a:r>
              <a:rPr lang="ka-GE" sz="1300" dirty="0"/>
              <a:t>NASA/ESA/JPL-Caltech/Yale/CNRS</a:t>
            </a:r>
            <a:endParaRPr lang="en-US" sz="1300" dirty="0"/>
          </a:p>
        </p:txBody>
      </p:sp>
    </p:spTree>
    <p:extLst>
      <p:ext uri="{BB962C8B-B14F-4D97-AF65-F5344CB8AC3E}">
        <p14:creationId xmlns:p14="http://schemas.microsoft.com/office/powerpoint/2010/main" val="1939339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E395B-816F-FBF8-F001-2D5976C7F398}"/>
              </a:ext>
            </a:extLst>
          </p:cNvPr>
          <p:cNvSpPr>
            <a:spLocks noGrp="1"/>
          </p:cNvSpPr>
          <p:nvPr>
            <p:ph type="title"/>
          </p:nvPr>
        </p:nvSpPr>
        <p:spPr>
          <a:xfrm>
            <a:off x="1066800" y="642594"/>
            <a:ext cx="1704109" cy="363246"/>
          </a:xfrm>
        </p:spPr>
        <p:txBody>
          <a:bodyPr>
            <a:normAutofit fontScale="90000"/>
          </a:bodyPr>
          <a:lstStyle/>
          <a:p>
            <a:r>
              <a:rPr lang="ka-GE" dirty="0"/>
              <a:t> </a:t>
            </a:r>
            <a:br>
              <a:rPr lang="ka-GE" dirty="0"/>
            </a:br>
            <a:endParaRPr lang="en-US" dirty="0"/>
          </a:p>
        </p:txBody>
      </p:sp>
      <p:sp>
        <p:nvSpPr>
          <p:cNvPr id="3" name="Content Placeholder 2">
            <a:extLst>
              <a:ext uri="{FF2B5EF4-FFF2-40B4-BE49-F238E27FC236}">
                <a16:creationId xmlns:a16="http://schemas.microsoft.com/office/drawing/2014/main" id="{452511AC-3923-1032-0270-05959383738C}"/>
              </a:ext>
            </a:extLst>
          </p:cNvPr>
          <p:cNvSpPr>
            <a:spLocks noGrp="1"/>
          </p:cNvSpPr>
          <p:nvPr>
            <p:ph sz="half" idx="1"/>
          </p:nvPr>
        </p:nvSpPr>
        <p:spPr>
          <a:xfrm>
            <a:off x="1066799" y="1005840"/>
            <a:ext cx="5126183" cy="4846320"/>
          </a:xfrm>
        </p:spPr>
        <p:txBody>
          <a:bodyPr>
            <a:normAutofit/>
          </a:bodyPr>
          <a:lstStyle/>
          <a:p>
            <a:r>
              <a:rPr lang="ka-GE" dirty="0"/>
              <a:t>1930-იან წლებში, შვეიცარიელი ასტრონომი ფრიც ცვიკი შეისწავლიდა </a:t>
            </a:r>
            <a:r>
              <a:rPr lang="en-US" dirty="0"/>
              <a:t>Coma Cluster-</a:t>
            </a:r>
            <a:r>
              <a:rPr lang="ka-GE" dirty="0"/>
              <a:t>ს - დაახლოებით 1000 გალაქტიკისგან შექმნილ გროვას - და მან აღმოაჩინა რაღაც საინტერესო მათ ქცევაში. გალაქტიკები იმდენად სწრაფად მოძრაობდნენ, რომ ისინი ერთმანეთის უნდა დაშორებოდნენ და გაფრენილიყვნენ, მაგრამ, როგორც მან უწოდა, რაღაც "ბნელი მატერია" აკავებდა მათ.</a:t>
            </a:r>
            <a:endParaRPr lang="en-US" dirty="0"/>
          </a:p>
        </p:txBody>
      </p:sp>
      <p:sp>
        <p:nvSpPr>
          <p:cNvPr id="4" name="Content Placeholder 3">
            <a:extLst>
              <a:ext uri="{FF2B5EF4-FFF2-40B4-BE49-F238E27FC236}">
                <a16:creationId xmlns:a16="http://schemas.microsoft.com/office/drawing/2014/main" id="{400C4D42-F9AA-9822-5158-8EFCC8452360}"/>
              </a:ext>
            </a:extLst>
          </p:cNvPr>
          <p:cNvSpPr>
            <a:spLocks noGrp="1"/>
          </p:cNvSpPr>
          <p:nvPr>
            <p:ph sz="half" idx="2"/>
          </p:nvPr>
        </p:nvSpPr>
        <p:spPr>
          <a:xfrm>
            <a:off x="6096000" y="1005840"/>
            <a:ext cx="5888182" cy="4846320"/>
          </a:xfrm>
        </p:spPr>
        <p:txBody>
          <a:bodyPr>
            <a:normAutofit/>
          </a:bodyPr>
          <a:lstStyle/>
          <a:p>
            <a:r>
              <a:rPr lang="ka-GE" dirty="0"/>
              <a:t>ათწლეულების შემდეგ, ასტრონომებმა ვერა რუბინმა და კენტ ფორდმა აღმოაჩინეს მსგავსი ფენომენი, როდესაც შეისწავლეს ცალკეული გალაქტიკების ბრუნვის სიჩქარე. გალაქტიკის გარე კიდეზე მდებარე ვარსკვლავები უფრო ნელა უნდა ტრიალებდნენ, ვიდრე ცენტრთან ახლოს, ასე ბრუნავენ ჩვენი მზის სისტემის პლანეტები,  თუმცა, მათ შენიშნეს, რომ გალაქტიკის გარეუბანში მყოფი ვარსკვლავები ისევე სწრაფად ან უფრო სწრაფად ბრუნავდნენ, ვიდრე ახლომდებარე ვარსკვლავები. ეს ნიშნავდა, რომ რუბინმა და ფორდმა აღმოაჩინეს მეტი მტკიცებულება იმისა, რომ მატერიის რაღაც უხილავი ფორმა მართლაც „აწებებს“ სამყაროს.</a:t>
            </a:r>
            <a:endParaRPr lang="en-US" dirty="0"/>
          </a:p>
        </p:txBody>
      </p:sp>
    </p:spTree>
    <p:extLst>
      <p:ext uri="{BB962C8B-B14F-4D97-AF65-F5344CB8AC3E}">
        <p14:creationId xmlns:p14="http://schemas.microsoft.com/office/powerpoint/2010/main" val="3679601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6EC81-4052-C51B-BA0C-EA89147AC722}"/>
              </a:ext>
            </a:extLst>
          </p:cNvPr>
          <p:cNvSpPr>
            <a:spLocks noGrp="1"/>
          </p:cNvSpPr>
          <p:nvPr>
            <p:ph type="title"/>
          </p:nvPr>
        </p:nvSpPr>
        <p:spPr>
          <a:xfrm>
            <a:off x="983672" y="634024"/>
            <a:ext cx="10224655" cy="576606"/>
          </a:xfrm>
        </p:spPr>
        <p:txBody>
          <a:bodyPr>
            <a:normAutofit fontScale="90000"/>
          </a:bodyPr>
          <a:lstStyle/>
          <a:p>
            <a:pPr algn="ctr"/>
            <a:r>
              <a:rPr lang="ka-GE" dirty="0"/>
              <a:t>რა არის ბნელი ენერგია?</a:t>
            </a:r>
            <a:endParaRPr lang="en-US" dirty="0"/>
          </a:p>
        </p:txBody>
      </p:sp>
      <p:sp>
        <p:nvSpPr>
          <p:cNvPr id="3" name="Content Placeholder 2">
            <a:extLst>
              <a:ext uri="{FF2B5EF4-FFF2-40B4-BE49-F238E27FC236}">
                <a16:creationId xmlns:a16="http://schemas.microsoft.com/office/drawing/2014/main" id="{F6509B27-B4D4-E474-848B-54DA524EB0E3}"/>
              </a:ext>
            </a:extLst>
          </p:cNvPr>
          <p:cNvSpPr>
            <a:spLocks noGrp="1"/>
          </p:cNvSpPr>
          <p:nvPr>
            <p:ph sz="half" idx="1"/>
          </p:nvPr>
        </p:nvSpPr>
        <p:spPr>
          <a:xfrm>
            <a:off x="1066799" y="1243880"/>
            <a:ext cx="4663440" cy="4980095"/>
          </a:xfrm>
        </p:spPr>
        <p:txBody>
          <a:bodyPr>
            <a:noAutofit/>
          </a:bodyPr>
          <a:lstStyle/>
          <a:p>
            <a:r>
              <a:rPr lang="ka-GE" sz="1400" dirty="0"/>
              <a:t>ბნელი ენერგიის ერთ-ერთი ახსნა არის ის, რომ ის სივრცის საკუთრებაა.ალბერტ აინშტაინი იყო პირველი ადამიანი, ვინც გააცნობიერა, რომ ცარიელი სივრცე "არაფერი" არ არის. პირველი თვისება, რომელიც აინშტაინმა აღმოაჩინა, არის ის, რომ შესაძლებელია მეტი სივრცე გაჩნდეს.შემდეგ აინშტაინის გრავიტაციის თეორიის ერთ-ერთი ვერსია, რომელიც შეიცავს კოსმოლოგიურ მუდმივას, აკეთებს მეორე პროგნოზს: „ცარიელ სივრცეს“ შეუძლია ჰქონდეს საკუთარი ენერგია. რადგან ეს ენერგია თავად სივრცის საკუთრებაა, ის არ განზავდება სივრცის გაფართოებასთან ერთად და რაც უფრო მეტი სივრცე ჩნდება, უფრო მეტი ამ სივრცის ენერგია გვექნება. შედეგად, ენერგიის ეს ფორმა გამოიწვევს სამყაროს უფრო და უფრო სწრაფად გაფართოებას.</a:t>
            </a:r>
            <a:endParaRPr lang="en-US" sz="1400" dirty="0"/>
          </a:p>
        </p:txBody>
      </p:sp>
      <p:sp>
        <p:nvSpPr>
          <p:cNvPr id="4" name="Content Placeholder 3">
            <a:extLst>
              <a:ext uri="{FF2B5EF4-FFF2-40B4-BE49-F238E27FC236}">
                <a16:creationId xmlns:a16="http://schemas.microsoft.com/office/drawing/2014/main" id="{A430BDFF-7F46-9253-B74E-916569FBFAFD}"/>
              </a:ext>
            </a:extLst>
          </p:cNvPr>
          <p:cNvSpPr>
            <a:spLocks noGrp="1"/>
          </p:cNvSpPr>
          <p:nvPr>
            <p:ph sz="half" idx="2"/>
          </p:nvPr>
        </p:nvSpPr>
        <p:spPr>
          <a:xfrm>
            <a:off x="6461762" y="1243881"/>
            <a:ext cx="4954385" cy="4980095"/>
          </a:xfrm>
        </p:spPr>
        <p:txBody>
          <a:bodyPr>
            <a:noAutofit/>
          </a:bodyPr>
          <a:lstStyle/>
          <a:p>
            <a:r>
              <a:rPr lang="ka-GE" sz="1400" dirty="0"/>
              <a:t>ბნელი ენერგიის კიდევ ერთი ახსნა არის ის, რომ ეს არის ახალი სახის დინამიური ენერგიის სითხე ან ველი, რაღაც, რომელიც ავსებს მთელ სივრცეს, მაგრამ რაღაც, რომლის გავლენა სამყაროს გაფართოებაზე ბნელი მატერიისა და ნორმალური ენერგიის საპირისპიროა. ზოგიერთმა თეორეტიკოსმა ამას „კვინტესენცია“, ბერძენი ფილოსოფოსების მეხუთე ელემენტის სახელი, უწოდა. მაგრამ, თუ კვინტესენცია არის პასუხი, ჩვენ ჯერ კიდევ არ ვიცით როგორია ის, რასთან ურთიერთობს ან რატომ არსებობს. ასე რომ, საიდუმლო გრძელდება.</a:t>
            </a:r>
          </a:p>
          <a:p>
            <a:r>
              <a:rPr lang="ka-GE" sz="1400" dirty="0"/>
              <a:t>და ბოლოს, კიდევ შეგვიძლია დავუშვათ, რომ აინშტაინის გრავიტაციის თეორია არასწორია. ეს არამარტო სამყაროს გაფართოებაზე იმოქმედებს, არამედ გავლენას მოახდენს გალაქტიკებსა და გალაქტიკათა გროვების ნორმალური მატერიის ქცევაზე.  და თუ აღმოჩნდება, რომ საჭიროა გრავიტაციის ახალი თეორია, რა სახის თეორია იქნება ეს? </a:t>
            </a:r>
            <a:endParaRPr lang="en-US" sz="1400" dirty="0"/>
          </a:p>
        </p:txBody>
      </p:sp>
    </p:spTree>
    <p:extLst>
      <p:ext uri="{BB962C8B-B14F-4D97-AF65-F5344CB8AC3E}">
        <p14:creationId xmlns:p14="http://schemas.microsoft.com/office/powerpoint/2010/main" val="41920393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99681-4B84-45AA-D0AC-710682128B22}"/>
              </a:ext>
            </a:extLst>
          </p:cNvPr>
          <p:cNvSpPr>
            <a:spLocks noGrp="1"/>
          </p:cNvSpPr>
          <p:nvPr>
            <p:ph type="title"/>
          </p:nvPr>
        </p:nvSpPr>
        <p:spPr/>
        <p:txBody>
          <a:bodyPr/>
          <a:lstStyle/>
          <a:p>
            <a:pPr algn="ctr"/>
            <a:r>
              <a:rPr lang="ka-GE" dirty="0"/>
              <a:t>სამყაროს გაფართოება</a:t>
            </a:r>
            <a:endParaRPr lang="en-US" dirty="0"/>
          </a:p>
        </p:txBody>
      </p:sp>
      <p:pic>
        <p:nvPicPr>
          <p:cNvPr id="6" name="Content Placeholder 5">
            <a:extLst>
              <a:ext uri="{FF2B5EF4-FFF2-40B4-BE49-F238E27FC236}">
                <a16:creationId xmlns:a16="http://schemas.microsoft.com/office/drawing/2014/main" id="{B061E7F7-421A-6839-9059-57F9C1E76E11}"/>
              </a:ext>
            </a:extLst>
          </p:cNvPr>
          <p:cNvPicPr>
            <a:picLocks noGrp="1" noChangeAspect="1"/>
          </p:cNvPicPr>
          <p:nvPr>
            <p:ph idx="1"/>
          </p:nvPr>
        </p:nvPicPr>
        <p:blipFill>
          <a:blip r:embed="rId2"/>
          <a:stretch>
            <a:fillRect/>
          </a:stretch>
        </p:blipFill>
        <p:spPr>
          <a:xfrm>
            <a:off x="0" y="1007485"/>
            <a:ext cx="7906988" cy="4843030"/>
          </a:xfrm>
        </p:spPr>
      </p:pic>
      <p:sp>
        <p:nvSpPr>
          <p:cNvPr id="4" name="Text Placeholder 3">
            <a:extLst>
              <a:ext uri="{FF2B5EF4-FFF2-40B4-BE49-F238E27FC236}">
                <a16:creationId xmlns:a16="http://schemas.microsoft.com/office/drawing/2014/main" id="{55827A3C-2DFA-E88A-3188-84DE20901C34}"/>
              </a:ext>
            </a:extLst>
          </p:cNvPr>
          <p:cNvSpPr>
            <a:spLocks noGrp="1"/>
          </p:cNvSpPr>
          <p:nvPr>
            <p:ph type="body" sz="half" idx="2"/>
          </p:nvPr>
        </p:nvSpPr>
        <p:spPr/>
        <p:txBody>
          <a:bodyPr>
            <a:normAutofit fontScale="77500" lnSpcReduction="20000"/>
          </a:bodyPr>
          <a:lstStyle/>
          <a:p>
            <a:r>
              <a:rPr lang="ka-GE" dirty="0"/>
              <a:t>ეს დიაგრამა გვიჩვენებს გაფართოების ტემპში ცვლილებებს სამყაროს დაბადებიდან 15 მილიარდი წლის წინ. რაც უფრო ზედაპირულია მრუდი, მით უფრო სწრაფია გაფართოების სიჩქარე. მრუდი შესამჩნევად იცვლება დაახლოებით 7,5 მილიარდი წლის წინ, როდესაც სამყაროში ობიექტებმა დაიწყეს ფრენა უფრო სწრაფი სიჩქარით. ასტრონომები ვარაუდობენ, რომ გაფართოების უფრო სწრაფი სიჩქარე განპირობებულია იდუმალი, ბნელი ძალით, რომელიც გალაქტიკებს ერთმანეთისგან აშორებს. </a:t>
            </a:r>
          </a:p>
          <a:p>
            <a:r>
              <a:rPr lang="ka-GE" dirty="0"/>
              <a:t>კრედიტი: NASA/STSci/Ann Feild</a:t>
            </a:r>
            <a:endParaRPr lang="en-US" dirty="0"/>
          </a:p>
        </p:txBody>
      </p:sp>
    </p:spTree>
    <p:extLst>
      <p:ext uri="{BB962C8B-B14F-4D97-AF65-F5344CB8AC3E}">
        <p14:creationId xmlns:p14="http://schemas.microsoft.com/office/powerpoint/2010/main" val="27661296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0D763-EC20-C3E4-0705-FF21B0036221}"/>
              </a:ext>
            </a:extLst>
          </p:cNvPr>
          <p:cNvSpPr>
            <a:spLocks noGrp="1"/>
          </p:cNvSpPr>
          <p:nvPr>
            <p:ph type="title"/>
          </p:nvPr>
        </p:nvSpPr>
        <p:spPr>
          <a:xfrm>
            <a:off x="1066800" y="642593"/>
            <a:ext cx="10058400" cy="5328715"/>
          </a:xfrm>
        </p:spPr>
        <p:txBody>
          <a:bodyPr>
            <a:normAutofit/>
          </a:bodyPr>
          <a:lstStyle/>
          <a:p>
            <a:pPr algn="ctr"/>
            <a:r>
              <a:rPr lang="ka-GE" dirty="0"/>
              <a:t>ზოგიერთი ფიზიკოსი თვლის, რომ არსებობს ძალებისა და ნაწილაკების მთელი ბნელი სამეფო, რომელიც ჯერ კიდევ ელოდება აღმოჩენას. და, რაც არ უნდა იყოს ბნელი ენერგია და ბნელი მატერია - ისინი თითქოს ჩვენს სამყაროს თამაშს ეთამაშებიან თოკის გადაწევაზე - ერთდროულად აკავებენ და ანგრევენ მას. </a:t>
            </a:r>
            <a:endParaRPr lang="en-US" dirty="0"/>
          </a:p>
        </p:txBody>
      </p:sp>
    </p:spTree>
    <p:extLst>
      <p:ext uri="{BB962C8B-B14F-4D97-AF65-F5344CB8AC3E}">
        <p14:creationId xmlns:p14="http://schemas.microsoft.com/office/powerpoint/2010/main" val="42805284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DA766-ED2F-D554-BE2A-D4DE05E10805}"/>
              </a:ext>
            </a:extLst>
          </p:cNvPr>
          <p:cNvSpPr>
            <a:spLocks noGrp="1"/>
          </p:cNvSpPr>
          <p:nvPr>
            <p:ph type="title"/>
          </p:nvPr>
        </p:nvSpPr>
        <p:spPr>
          <a:xfrm>
            <a:off x="1066800" y="2743200"/>
            <a:ext cx="10058400" cy="1371600"/>
          </a:xfrm>
        </p:spPr>
        <p:txBody>
          <a:bodyPr/>
          <a:lstStyle/>
          <a:p>
            <a:pPr algn="ctr"/>
            <a:r>
              <a:rPr lang="ka-GE" dirty="0"/>
              <a:t>დიდი მადლობა ყურადღებისთვის!</a:t>
            </a:r>
            <a:endParaRPr lang="en-US" dirty="0"/>
          </a:p>
        </p:txBody>
      </p:sp>
      <p:sp>
        <p:nvSpPr>
          <p:cNvPr id="3" name="TextBox 2">
            <a:extLst>
              <a:ext uri="{FF2B5EF4-FFF2-40B4-BE49-F238E27FC236}">
                <a16:creationId xmlns:a16="http://schemas.microsoft.com/office/drawing/2014/main" id="{CB080C67-5F61-91BF-E361-E3DCE4E0E0B0}"/>
              </a:ext>
            </a:extLst>
          </p:cNvPr>
          <p:cNvSpPr txBox="1"/>
          <p:nvPr/>
        </p:nvSpPr>
        <p:spPr>
          <a:xfrm>
            <a:off x="401782" y="4114800"/>
            <a:ext cx="11388436" cy="2585323"/>
          </a:xfrm>
          <a:prstGeom prst="rect">
            <a:avLst/>
          </a:prstGeom>
          <a:noFill/>
        </p:spPr>
        <p:txBody>
          <a:bodyPr wrap="square" rtlCol="0">
            <a:spAutoFit/>
          </a:bodyPr>
          <a:lstStyle/>
          <a:p>
            <a:pPr algn="r"/>
            <a:r>
              <a:rPr lang="ka-GE" dirty="0"/>
              <a:t>თეონა ენდელაძე</a:t>
            </a:r>
          </a:p>
          <a:p>
            <a:pPr algn="r"/>
            <a:endParaRPr lang="ka-GE" dirty="0"/>
          </a:p>
          <a:p>
            <a:pPr algn="r"/>
            <a:endParaRPr lang="ka-GE" dirty="0"/>
          </a:p>
          <a:p>
            <a:pPr algn="r"/>
            <a:endParaRPr lang="ka-GE" dirty="0"/>
          </a:p>
          <a:p>
            <a:r>
              <a:rPr lang="ka-GE" dirty="0"/>
              <a:t>გამოყენებული მასალა:</a:t>
            </a:r>
          </a:p>
          <a:p>
            <a:r>
              <a:rPr lang="en-US" dirty="0">
                <a:hlinkClick r:id="rId2"/>
              </a:rPr>
              <a:t>https://www.astronomy.com/science/whats-the-difference-between-dark-matter-and-dark-energy/</a:t>
            </a:r>
            <a:endParaRPr lang="ka-GE" dirty="0"/>
          </a:p>
          <a:p>
            <a:r>
              <a:rPr lang="en-US" dirty="0">
                <a:hlinkClick r:id="rId3"/>
              </a:rPr>
              <a:t>https://www.cfa.harvard.edu/research/topic/dark-energy-and-dark-matter</a:t>
            </a:r>
            <a:endParaRPr lang="ka-GE" dirty="0"/>
          </a:p>
          <a:p>
            <a:r>
              <a:rPr lang="en-US" dirty="0">
                <a:hlinkClick r:id="rId4"/>
              </a:rPr>
              <a:t>https://science.nasa.gov/astrophysics/focus-areas/what-is-dark-energy</a:t>
            </a:r>
            <a:endParaRPr lang="ka-GE" dirty="0"/>
          </a:p>
          <a:p>
            <a:endParaRPr lang="en-US" dirty="0"/>
          </a:p>
        </p:txBody>
      </p:sp>
    </p:spTree>
    <p:extLst>
      <p:ext uri="{BB962C8B-B14F-4D97-AF65-F5344CB8AC3E}">
        <p14:creationId xmlns:p14="http://schemas.microsoft.com/office/powerpoint/2010/main" val="4069114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Savon">
      <a:majorFont>
        <a:latin typeface="Sagona Extra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Sagona Book"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ppt/theme/themeOverride1.xml><?xml version="1.0" encoding="utf-8"?>
<a:themeOverride xmlns:a="http://schemas.openxmlformats.org/drawingml/2006/main">
  <a:clrScheme name="Marquee">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E2713E1-6312-427E-BFCB-C5A5DA301373}">
  <ds:schemaRefs>
    <ds:schemaRef ds:uri="http://schemas.microsoft.com/sharepoint/v3/contenttype/forms"/>
  </ds:schemaRefs>
</ds:datastoreItem>
</file>

<file path=customXml/itemProps2.xml><?xml version="1.0" encoding="utf-8"?>
<ds:datastoreItem xmlns:ds="http://schemas.openxmlformats.org/officeDocument/2006/customXml" ds:itemID="{52F3B215-496E-4790-A364-7C1C46DEC771}">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50DB95DD-0319-4EE5-8C5C-9CEDF75E02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{EBF2E505-AE19-4C27-ADBC-30E8930077DD}tf78829772_win32</Template>
  <TotalTime>120</TotalTime>
  <Words>760</Words>
  <Application>Microsoft Office PowerPoint</Application>
  <PresentationFormat>Widescreen</PresentationFormat>
  <Paragraphs>28</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Garamond</vt:lpstr>
      <vt:lpstr>Sagona Book</vt:lpstr>
      <vt:lpstr>Sagona ExtraLight</vt:lpstr>
      <vt:lpstr>Sylfaen</vt:lpstr>
      <vt:lpstr>SavonVTI</vt:lpstr>
      <vt:lpstr>ბნელი მატერია და ბნელი ენერგია</vt:lpstr>
      <vt:lpstr>ყველა ატომი და სინათლე სამყაროში ერთად შეადგენს კოსმოსის 5%-ს. დანარჩენი არის ბნელი ენერგია დ ბნელი მატერია, რომლებიც უხილავია და სამყაროს სტრუქტურაში და ევოლუციაში უდიდესი ადგილი უჭირავთ. ბნელი მატერია გალაქტიკების და გალაქტიკების გროვების მასის უმეტეს ნაწილს შეადგენს და პასუხისმგებელია იმაზე, თუ როგორ არიან გალატიკები ორგანიზებულები დიდ მასშტაბებზე. ამავდროულად, ბნელი ენერგია, არის სახელი, რომელსაც ვარქმევთ იდუმალ გავლენას, რომელიც იწვევს სამყაროს აჩქარებულ გაფართოებას. რას წარმოადგენს ეს ნივთიერებები და როგორ მუშაობენ ისინი - ეს არის ერთ-ერთი ძირითადი პრობლემა და გამოწვევა თანამედროვე ასტრონომებისთვის.</vt:lpstr>
      <vt:lpstr>რა არის ბნელი მატერია?</vt:lpstr>
      <vt:lpstr>  </vt:lpstr>
      <vt:lpstr>რა არის ბნელი ენერგია?</vt:lpstr>
      <vt:lpstr>სამყაროს გაფართოება</vt:lpstr>
      <vt:lpstr>ზოგიერთი ფიზიკოსი თვლის, რომ არსებობს ძალებისა და ნაწილაკების მთელი ბნელი სამეფო, რომელიც ჯერ კიდევ ელოდება აღმოჩენას. და, რაც არ უნდა იყოს ბნელი ენერგია და ბნელი მატერია - ისინი თითქოს ჩვენს სამყაროს თამაშს ეთამაშებიან თოკის გადაწევაზე - ერთდროულად აკავებენ და ანგრევენ მას. </vt:lpstr>
      <vt:lpstr>დიდი მადლობა ყურადღებისთვის!</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ბნელი მატერია და ბნელი ენერგია</dc:title>
  <dc:creator>Teo Endeladze</dc:creator>
  <cp:lastModifiedBy>Teo Endeladze</cp:lastModifiedBy>
  <cp:revision>1</cp:revision>
  <dcterms:created xsi:type="dcterms:W3CDTF">2023-06-12T14:45:13Z</dcterms:created>
  <dcterms:modified xsi:type="dcterms:W3CDTF">2023-06-12T16:45:37Z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