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comments/comment1.xml" ContentType="application/vnd.openxmlformats-officedocument.presentationml.comment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4"/>
  </p:notesMasterIdLst>
  <p:sldIdLst>
    <p:sldId id="266" r:id="rId2"/>
    <p:sldId id="268" r:id="rId3"/>
    <p:sldId id="258" r:id="rId4"/>
    <p:sldId id="259" r:id="rId5"/>
    <p:sldId id="260" r:id="rId6"/>
    <p:sldId id="261" r:id="rId7"/>
    <p:sldId id="256" r:id="rId8"/>
    <p:sldId id="262" r:id="rId9"/>
    <p:sldId id="263" r:id="rId10"/>
    <p:sldId id="267" r:id="rId11"/>
    <p:sldId id="264" r:id="rId12"/>
    <p:sldId id="265"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User" initials="U" lastIdx="1" clrIdx="0">
    <p:extLst>
      <p:ext uri="{19B8F6BF-5375-455C-9EA6-DF929625EA0E}">
        <p15:presenceInfo xmlns:p15="http://schemas.microsoft.com/office/powerpoint/2012/main" userId="User"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8" d="100"/>
          <a:sy n="88" d="100"/>
        </p:scale>
        <p:origin x="132" y="56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commentAuthors" Target="commentAuthors.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comments/comment1.xml><?xml version="1.0" encoding="utf-8"?>
<p:cmLst xmlns:a="http://schemas.openxmlformats.org/drawingml/2006/main" xmlns:r="http://schemas.openxmlformats.org/officeDocument/2006/relationships" xmlns:p="http://schemas.openxmlformats.org/presentationml/2006/main">
  <p:cm authorId="1" dt="2020-12-24T14:29:45.552" idx="1">
    <p:pos x="10" y="10"/>
    <p:text/>
    <p:extLst>
      <p:ext uri="{C676402C-5697-4E1C-873F-D02D1690AC5C}">
        <p15:threadingInfo xmlns:p15="http://schemas.microsoft.com/office/powerpoint/2012/main" timeZoneBias="-240"/>
      </p:ext>
    </p:extLst>
  </p:cm>
</p:cmLst>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6C16857-31F3-4F30-AB76-5C92EB91BD14}" type="datetimeFigureOut">
              <a:rPr lang="en-US" smtClean="0"/>
              <a:t>12/25/2020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3A4C126-2C4B-4250-93F6-0BF03B73CCD9}" type="slidenum">
              <a:rPr lang="en-US" smtClean="0"/>
              <a:t>‹#›</a:t>
            </a:fld>
            <a:endParaRPr lang="en-US"/>
          </a:p>
        </p:txBody>
      </p:sp>
    </p:spTree>
    <p:extLst>
      <p:ext uri="{BB962C8B-B14F-4D97-AF65-F5344CB8AC3E}">
        <p14:creationId xmlns:p14="http://schemas.microsoft.com/office/powerpoint/2010/main" val="3203847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B87F44-3EBF-41B5-AE0A-46A9AF6BB9E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25039208-CD6A-4E4A-9260-8D013FC05CA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4FF9CD9B-CF9E-42BB-83EE-508FCB70C50C}"/>
              </a:ext>
            </a:extLst>
          </p:cNvPr>
          <p:cNvSpPr>
            <a:spLocks noGrp="1"/>
          </p:cNvSpPr>
          <p:nvPr>
            <p:ph type="dt" sz="half" idx="10"/>
          </p:nvPr>
        </p:nvSpPr>
        <p:spPr/>
        <p:txBody>
          <a:bodyPr/>
          <a:lstStyle/>
          <a:p>
            <a:fld id="{DA4B81CD-E75C-4B7B-90D3-331D5720CFB4}" type="datetimeFigureOut">
              <a:rPr lang="en-US" smtClean="0"/>
              <a:t>12/25/2020</a:t>
            </a:fld>
            <a:endParaRPr lang="en-US"/>
          </a:p>
        </p:txBody>
      </p:sp>
      <p:sp>
        <p:nvSpPr>
          <p:cNvPr id="5" name="Footer Placeholder 4">
            <a:extLst>
              <a:ext uri="{FF2B5EF4-FFF2-40B4-BE49-F238E27FC236}">
                <a16:creationId xmlns:a16="http://schemas.microsoft.com/office/drawing/2014/main" id="{7901EA50-B4CF-4192-BE41-A18715122FB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7311E3E-B0EF-4875-A177-C3DD9F39F39A}"/>
              </a:ext>
            </a:extLst>
          </p:cNvPr>
          <p:cNvSpPr>
            <a:spLocks noGrp="1"/>
          </p:cNvSpPr>
          <p:nvPr>
            <p:ph type="sldNum" sz="quarter" idx="12"/>
          </p:nvPr>
        </p:nvSpPr>
        <p:spPr/>
        <p:txBody>
          <a:bodyPr/>
          <a:lstStyle/>
          <a:p>
            <a:fld id="{49EFBC3D-A1B5-48F4-8A4D-D49B1DA35C32}" type="slidenum">
              <a:rPr lang="en-US" smtClean="0"/>
              <a:t>‹#›</a:t>
            </a:fld>
            <a:endParaRPr lang="en-US"/>
          </a:p>
        </p:txBody>
      </p:sp>
    </p:spTree>
    <p:extLst>
      <p:ext uri="{BB962C8B-B14F-4D97-AF65-F5344CB8AC3E}">
        <p14:creationId xmlns:p14="http://schemas.microsoft.com/office/powerpoint/2010/main" val="21729866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6C015A-8FA2-4781-A0E8-F6D61BB1FBE9}"/>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807E97C-749F-444D-AA98-34A66FD055F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CBA5F3B-4226-4301-9C06-62A8A86B3C09}"/>
              </a:ext>
            </a:extLst>
          </p:cNvPr>
          <p:cNvSpPr>
            <a:spLocks noGrp="1"/>
          </p:cNvSpPr>
          <p:nvPr>
            <p:ph type="dt" sz="half" idx="10"/>
          </p:nvPr>
        </p:nvSpPr>
        <p:spPr/>
        <p:txBody>
          <a:bodyPr/>
          <a:lstStyle/>
          <a:p>
            <a:fld id="{DA4B81CD-E75C-4B7B-90D3-331D5720CFB4}" type="datetimeFigureOut">
              <a:rPr lang="en-US" smtClean="0"/>
              <a:t>12/25/2020</a:t>
            </a:fld>
            <a:endParaRPr lang="en-US"/>
          </a:p>
        </p:txBody>
      </p:sp>
      <p:sp>
        <p:nvSpPr>
          <p:cNvPr id="5" name="Footer Placeholder 4">
            <a:extLst>
              <a:ext uri="{FF2B5EF4-FFF2-40B4-BE49-F238E27FC236}">
                <a16:creationId xmlns:a16="http://schemas.microsoft.com/office/drawing/2014/main" id="{67D13837-4DE1-483A-9DF5-2EA6146187B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FD6DA49-4238-414B-AD2D-3A146384B847}"/>
              </a:ext>
            </a:extLst>
          </p:cNvPr>
          <p:cNvSpPr>
            <a:spLocks noGrp="1"/>
          </p:cNvSpPr>
          <p:nvPr>
            <p:ph type="sldNum" sz="quarter" idx="12"/>
          </p:nvPr>
        </p:nvSpPr>
        <p:spPr/>
        <p:txBody>
          <a:bodyPr/>
          <a:lstStyle/>
          <a:p>
            <a:fld id="{49EFBC3D-A1B5-48F4-8A4D-D49B1DA35C32}" type="slidenum">
              <a:rPr lang="en-US" smtClean="0"/>
              <a:t>‹#›</a:t>
            </a:fld>
            <a:endParaRPr lang="en-US"/>
          </a:p>
        </p:txBody>
      </p:sp>
    </p:spTree>
    <p:extLst>
      <p:ext uri="{BB962C8B-B14F-4D97-AF65-F5344CB8AC3E}">
        <p14:creationId xmlns:p14="http://schemas.microsoft.com/office/powerpoint/2010/main" val="33339028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DD258D-3A50-458B-826B-B4C3E64AE5D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3BE7B918-D25E-490A-AB62-DE9331F08DE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2A738A7-5BD2-4C89-BB72-445D61B2AF11}"/>
              </a:ext>
            </a:extLst>
          </p:cNvPr>
          <p:cNvSpPr>
            <a:spLocks noGrp="1"/>
          </p:cNvSpPr>
          <p:nvPr>
            <p:ph type="dt" sz="half" idx="10"/>
          </p:nvPr>
        </p:nvSpPr>
        <p:spPr/>
        <p:txBody>
          <a:bodyPr/>
          <a:lstStyle/>
          <a:p>
            <a:fld id="{DA4B81CD-E75C-4B7B-90D3-331D5720CFB4}" type="datetimeFigureOut">
              <a:rPr lang="en-US" smtClean="0"/>
              <a:t>12/25/2020</a:t>
            </a:fld>
            <a:endParaRPr lang="en-US"/>
          </a:p>
        </p:txBody>
      </p:sp>
      <p:sp>
        <p:nvSpPr>
          <p:cNvPr id="5" name="Footer Placeholder 4">
            <a:extLst>
              <a:ext uri="{FF2B5EF4-FFF2-40B4-BE49-F238E27FC236}">
                <a16:creationId xmlns:a16="http://schemas.microsoft.com/office/drawing/2014/main" id="{2D31DDDA-ED6F-4B18-ACF0-F0701737CE3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D8C34A1-7D32-4EA3-85D4-32A8F1ADE857}"/>
              </a:ext>
            </a:extLst>
          </p:cNvPr>
          <p:cNvSpPr>
            <a:spLocks noGrp="1"/>
          </p:cNvSpPr>
          <p:nvPr>
            <p:ph type="sldNum" sz="quarter" idx="12"/>
          </p:nvPr>
        </p:nvSpPr>
        <p:spPr/>
        <p:txBody>
          <a:bodyPr/>
          <a:lstStyle/>
          <a:p>
            <a:fld id="{49EFBC3D-A1B5-48F4-8A4D-D49B1DA35C32}" type="slidenum">
              <a:rPr lang="en-US" smtClean="0"/>
              <a:t>‹#›</a:t>
            </a:fld>
            <a:endParaRPr lang="en-US"/>
          </a:p>
        </p:txBody>
      </p:sp>
    </p:spTree>
    <p:extLst>
      <p:ext uri="{BB962C8B-B14F-4D97-AF65-F5344CB8AC3E}">
        <p14:creationId xmlns:p14="http://schemas.microsoft.com/office/powerpoint/2010/main" val="31537982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00D5BE-5A88-4CE1-B136-8C01C7BF292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6924319-DF08-433D-B6B1-D22BB14ED09A}"/>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C54653BC-3A1C-4A88-9879-970D63A655F0}"/>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5FB06170-BD8A-4029-AEC1-261C3A48BCFB}"/>
              </a:ext>
            </a:extLst>
          </p:cNvPr>
          <p:cNvSpPr>
            <a:spLocks noGrp="1"/>
          </p:cNvSpPr>
          <p:nvPr>
            <p:ph type="dt" sz="half" idx="10"/>
          </p:nvPr>
        </p:nvSpPr>
        <p:spPr/>
        <p:txBody>
          <a:bodyPr/>
          <a:lstStyle/>
          <a:p>
            <a:fld id="{DA4B81CD-E75C-4B7B-90D3-331D5720CFB4}" type="datetimeFigureOut">
              <a:rPr lang="en-US" smtClean="0"/>
              <a:t>12/25/2020</a:t>
            </a:fld>
            <a:endParaRPr lang="en-US"/>
          </a:p>
        </p:txBody>
      </p:sp>
      <p:sp>
        <p:nvSpPr>
          <p:cNvPr id="6" name="Footer Placeholder 5">
            <a:extLst>
              <a:ext uri="{FF2B5EF4-FFF2-40B4-BE49-F238E27FC236}">
                <a16:creationId xmlns:a16="http://schemas.microsoft.com/office/drawing/2014/main" id="{E490EE4D-9C3F-4F04-BFEC-36CB15F086C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2BEBAFD-A324-4AAF-A913-74229929D1FA}"/>
              </a:ext>
            </a:extLst>
          </p:cNvPr>
          <p:cNvSpPr>
            <a:spLocks noGrp="1"/>
          </p:cNvSpPr>
          <p:nvPr>
            <p:ph type="sldNum" sz="quarter" idx="12"/>
          </p:nvPr>
        </p:nvSpPr>
        <p:spPr/>
        <p:txBody>
          <a:bodyPr/>
          <a:lstStyle/>
          <a:p>
            <a:fld id="{49EFBC3D-A1B5-48F4-8A4D-D49B1DA35C32}" type="slidenum">
              <a:rPr lang="en-US" smtClean="0"/>
              <a:t>‹#›</a:t>
            </a:fld>
            <a:endParaRPr lang="en-US"/>
          </a:p>
        </p:txBody>
      </p:sp>
    </p:spTree>
    <p:extLst>
      <p:ext uri="{BB962C8B-B14F-4D97-AF65-F5344CB8AC3E}">
        <p14:creationId xmlns:p14="http://schemas.microsoft.com/office/powerpoint/2010/main" val="7381546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3FD6BF-0598-49E0-BB1C-602F52191945}"/>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FD7DFCBF-DA14-4225-BFF5-7B4054A477B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F3FCFB3B-0155-4C1B-9E46-1075B6B94BD3}"/>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AF8FEE20-93B9-4134-A138-9E0E327C2FF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9820573-165A-48EF-B307-981BBF35746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90BF4F5C-CCE8-46DB-BBA7-16C52D344423}"/>
              </a:ext>
            </a:extLst>
          </p:cNvPr>
          <p:cNvSpPr>
            <a:spLocks noGrp="1"/>
          </p:cNvSpPr>
          <p:nvPr>
            <p:ph type="dt" sz="half" idx="10"/>
          </p:nvPr>
        </p:nvSpPr>
        <p:spPr/>
        <p:txBody>
          <a:bodyPr/>
          <a:lstStyle/>
          <a:p>
            <a:fld id="{DA4B81CD-E75C-4B7B-90D3-331D5720CFB4}" type="datetimeFigureOut">
              <a:rPr lang="en-US" smtClean="0"/>
              <a:t>12/25/2020</a:t>
            </a:fld>
            <a:endParaRPr lang="en-US"/>
          </a:p>
        </p:txBody>
      </p:sp>
      <p:sp>
        <p:nvSpPr>
          <p:cNvPr id="8" name="Footer Placeholder 7">
            <a:extLst>
              <a:ext uri="{FF2B5EF4-FFF2-40B4-BE49-F238E27FC236}">
                <a16:creationId xmlns:a16="http://schemas.microsoft.com/office/drawing/2014/main" id="{DD4DA024-C05D-40A4-A369-7DD8DFC1BC69}"/>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9FAEF94D-EDAB-4BF9-A758-8922DC72629C}"/>
              </a:ext>
            </a:extLst>
          </p:cNvPr>
          <p:cNvSpPr>
            <a:spLocks noGrp="1"/>
          </p:cNvSpPr>
          <p:nvPr>
            <p:ph type="sldNum" sz="quarter" idx="12"/>
          </p:nvPr>
        </p:nvSpPr>
        <p:spPr/>
        <p:txBody>
          <a:bodyPr/>
          <a:lstStyle/>
          <a:p>
            <a:fld id="{49EFBC3D-A1B5-48F4-8A4D-D49B1DA35C32}" type="slidenum">
              <a:rPr lang="en-US" smtClean="0"/>
              <a:t>‹#›</a:t>
            </a:fld>
            <a:endParaRPr lang="en-US"/>
          </a:p>
        </p:txBody>
      </p:sp>
    </p:spTree>
    <p:extLst>
      <p:ext uri="{BB962C8B-B14F-4D97-AF65-F5344CB8AC3E}">
        <p14:creationId xmlns:p14="http://schemas.microsoft.com/office/powerpoint/2010/main" val="38026139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BF32D7-C597-4619-B92F-90DAD92C2AC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60F4323E-9CE9-4886-ABA9-BD97055A0A59}"/>
              </a:ext>
            </a:extLst>
          </p:cNvPr>
          <p:cNvSpPr>
            <a:spLocks noGrp="1"/>
          </p:cNvSpPr>
          <p:nvPr>
            <p:ph type="dt" sz="half" idx="10"/>
          </p:nvPr>
        </p:nvSpPr>
        <p:spPr/>
        <p:txBody>
          <a:bodyPr/>
          <a:lstStyle/>
          <a:p>
            <a:fld id="{DA4B81CD-E75C-4B7B-90D3-331D5720CFB4}" type="datetimeFigureOut">
              <a:rPr lang="en-US" smtClean="0"/>
              <a:t>12/25/2020</a:t>
            </a:fld>
            <a:endParaRPr lang="en-US"/>
          </a:p>
        </p:txBody>
      </p:sp>
      <p:sp>
        <p:nvSpPr>
          <p:cNvPr id="4" name="Footer Placeholder 3">
            <a:extLst>
              <a:ext uri="{FF2B5EF4-FFF2-40B4-BE49-F238E27FC236}">
                <a16:creationId xmlns:a16="http://schemas.microsoft.com/office/drawing/2014/main" id="{07D429E2-4441-49B9-8DF3-1BC6FB43C9CB}"/>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CFCA64D3-0D45-4277-B0BD-6F71B76975B1}"/>
              </a:ext>
            </a:extLst>
          </p:cNvPr>
          <p:cNvSpPr>
            <a:spLocks noGrp="1"/>
          </p:cNvSpPr>
          <p:nvPr>
            <p:ph type="sldNum" sz="quarter" idx="12"/>
          </p:nvPr>
        </p:nvSpPr>
        <p:spPr/>
        <p:txBody>
          <a:bodyPr/>
          <a:lstStyle/>
          <a:p>
            <a:fld id="{49EFBC3D-A1B5-48F4-8A4D-D49B1DA35C32}" type="slidenum">
              <a:rPr lang="en-US" smtClean="0"/>
              <a:t>‹#›</a:t>
            </a:fld>
            <a:endParaRPr lang="en-US"/>
          </a:p>
        </p:txBody>
      </p:sp>
    </p:spTree>
    <p:extLst>
      <p:ext uri="{BB962C8B-B14F-4D97-AF65-F5344CB8AC3E}">
        <p14:creationId xmlns:p14="http://schemas.microsoft.com/office/powerpoint/2010/main" val="8610320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87B724A-BC52-4175-A2BE-E31E7E456680}"/>
              </a:ext>
            </a:extLst>
          </p:cNvPr>
          <p:cNvSpPr>
            <a:spLocks noGrp="1"/>
          </p:cNvSpPr>
          <p:nvPr>
            <p:ph type="dt" sz="half" idx="10"/>
          </p:nvPr>
        </p:nvSpPr>
        <p:spPr/>
        <p:txBody>
          <a:bodyPr/>
          <a:lstStyle/>
          <a:p>
            <a:fld id="{DA4B81CD-E75C-4B7B-90D3-331D5720CFB4}" type="datetimeFigureOut">
              <a:rPr lang="en-US" smtClean="0"/>
              <a:t>12/25/2020</a:t>
            </a:fld>
            <a:endParaRPr lang="en-US"/>
          </a:p>
        </p:txBody>
      </p:sp>
      <p:sp>
        <p:nvSpPr>
          <p:cNvPr id="3" name="Footer Placeholder 2">
            <a:extLst>
              <a:ext uri="{FF2B5EF4-FFF2-40B4-BE49-F238E27FC236}">
                <a16:creationId xmlns:a16="http://schemas.microsoft.com/office/drawing/2014/main" id="{AA3A2E25-F387-4239-8066-34903D160F63}"/>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BD42DBF4-5DC5-45FC-8EB2-277D2991ECEC}"/>
              </a:ext>
            </a:extLst>
          </p:cNvPr>
          <p:cNvSpPr>
            <a:spLocks noGrp="1"/>
          </p:cNvSpPr>
          <p:nvPr>
            <p:ph type="sldNum" sz="quarter" idx="12"/>
          </p:nvPr>
        </p:nvSpPr>
        <p:spPr/>
        <p:txBody>
          <a:bodyPr/>
          <a:lstStyle/>
          <a:p>
            <a:fld id="{49EFBC3D-A1B5-48F4-8A4D-D49B1DA35C32}" type="slidenum">
              <a:rPr lang="en-US" smtClean="0"/>
              <a:t>‹#›</a:t>
            </a:fld>
            <a:endParaRPr lang="en-US"/>
          </a:p>
        </p:txBody>
      </p:sp>
    </p:spTree>
    <p:extLst>
      <p:ext uri="{BB962C8B-B14F-4D97-AF65-F5344CB8AC3E}">
        <p14:creationId xmlns:p14="http://schemas.microsoft.com/office/powerpoint/2010/main" val="1574039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8B3286-3A26-4341-AF96-9D2936D7521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F6FE8CB4-1B29-45EB-971E-54C527E73C6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0AF3B371-86A8-4010-A59F-6A7368ABB75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BABE26F-C719-402E-A777-25DABC1D4354}"/>
              </a:ext>
            </a:extLst>
          </p:cNvPr>
          <p:cNvSpPr>
            <a:spLocks noGrp="1"/>
          </p:cNvSpPr>
          <p:nvPr>
            <p:ph type="dt" sz="half" idx="10"/>
          </p:nvPr>
        </p:nvSpPr>
        <p:spPr/>
        <p:txBody>
          <a:bodyPr/>
          <a:lstStyle/>
          <a:p>
            <a:fld id="{DA4B81CD-E75C-4B7B-90D3-331D5720CFB4}" type="datetimeFigureOut">
              <a:rPr lang="en-US" smtClean="0"/>
              <a:t>12/25/2020</a:t>
            </a:fld>
            <a:endParaRPr lang="en-US"/>
          </a:p>
        </p:txBody>
      </p:sp>
      <p:sp>
        <p:nvSpPr>
          <p:cNvPr id="6" name="Footer Placeholder 5">
            <a:extLst>
              <a:ext uri="{FF2B5EF4-FFF2-40B4-BE49-F238E27FC236}">
                <a16:creationId xmlns:a16="http://schemas.microsoft.com/office/drawing/2014/main" id="{D7EBD85F-1AB8-47B9-9B1A-DFA37EE2DEE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FE91E3A-20DB-4815-91EB-528A96506EF6}"/>
              </a:ext>
            </a:extLst>
          </p:cNvPr>
          <p:cNvSpPr>
            <a:spLocks noGrp="1"/>
          </p:cNvSpPr>
          <p:nvPr>
            <p:ph type="sldNum" sz="quarter" idx="12"/>
          </p:nvPr>
        </p:nvSpPr>
        <p:spPr/>
        <p:txBody>
          <a:bodyPr/>
          <a:lstStyle/>
          <a:p>
            <a:fld id="{49EFBC3D-A1B5-48F4-8A4D-D49B1DA35C32}" type="slidenum">
              <a:rPr lang="en-US" smtClean="0"/>
              <a:t>‹#›</a:t>
            </a:fld>
            <a:endParaRPr lang="en-US"/>
          </a:p>
        </p:txBody>
      </p:sp>
    </p:spTree>
    <p:extLst>
      <p:ext uri="{BB962C8B-B14F-4D97-AF65-F5344CB8AC3E}">
        <p14:creationId xmlns:p14="http://schemas.microsoft.com/office/powerpoint/2010/main" val="18359028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F9A8D1-E1F7-4D04-844F-F5928061CC1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9AD04815-45C2-4DAA-9F1D-96C87D3EE8F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41456012-9BBF-41E9-A52D-9B378964A41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4A9FFE7-2635-4ADE-8B16-7D7E71CB6CA9}"/>
              </a:ext>
            </a:extLst>
          </p:cNvPr>
          <p:cNvSpPr>
            <a:spLocks noGrp="1"/>
          </p:cNvSpPr>
          <p:nvPr>
            <p:ph type="dt" sz="half" idx="10"/>
          </p:nvPr>
        </p:nvSpPr>
        <p:spPr/>
        <p:txBody>
          <a:bodyPr/>
          <a:lstStyle/>
          <a:p>
            <a:fld id="{DA4B81CD-E75C-4B7B-90D3-331D5720CFB4}" type="datetimeFigureOut">
              <a:rPr lang="en-US" smtClean="0"/>
              <a:t>12/25/2020</a:t>
            </a:fld>
            <a:endParaRPr lang="en-US"/>
          </a:p>
        </p:txBody>
      </p:sp>
      <p:sp>
        <p:nvSpPr>
          <p:cNvPr id="6" name="Footer Placeholder 5">
            <a:extLst>
              <a:ext uri="{FF2B5EF4-FFF2-40B4-BE49-F238E27FC236}">
                <a16:creationId xmlns:a16="http://schemas.microsoft.com/office/drawing/2014/main" id="{4F838D8D-04A3-4898-9006-3DBC80645EA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36E34B7-3588-47BF-9A7E-F092C9D8CF09}"/>
              </a:ext>
            </a:extLst>
          </p:cNvPr>
          <p:cNvSpPr>
            <a:spLocks noGrp="1"/>
          </p:cNvSpPr>
          <p:nvPr>
            <p:ph type="sldNum" sz="quarter" idx="12"/>
          </p:nvPr>
        </p:nvSpPr>
        <p:spPr/>
        <p:txBody>
          <a:bodyPr/>
          <a:lstStyle/>
          <a:p>
            <a:fld id="{49EFBC3D-A1B5-48F4-8A4D-D49B1DA35C32}" type="slidenum">
              <a:rPr lang="en-US" smtClean="0"/>
              <a:t>‹#›</a:t>
            </a:fld>
            <a:endParaRPr lang="en-US"/>
          </a:p>
        </p:txBody>
      </p:sp>
    </p:spTree>
    <p:extLst>
      <p:ext uri="{BB962C8B-B14F-4D97-AF65-F5344CB8AC3E}">
        <p14:creationId xmlns:p14="http://schemas.microsoft.com/office/powerpoint/2010/main" val="34750693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632B3D-AE68-48B7-AB11-F3164AFEB078}"/>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D01D7642-9C2B-44F5-8849-B6054AC09EDB}"/>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35761B4-AFAD-4038-B3E3-0B1D1F171DF7}"/>
              </a:ext>
            </a:extLst>
          </p:cNvPr>
          <p:cNvSpPr>
            <a:spLocks noGrp="1"/>
          </p:cNvSpPr>
          <p:nvPr>
            <p:ph type="dt" sz="half" idx="10"/>
          </p:nvPr>
        </p:nvSpPr>
        <p:spPr/>
        <p:txBody>
          <a:bodyPr/>
          <a:lstStyle/>
          <a:p>
            <a:fld id="{DA4B81CD-E75C-4B7B-90D3-331D5720CFB4}" type="datetimeFigureOut">
              <a:rPr lang="en-US" smtClean="0"/>
              <a:t>12/25/2020</a:t>
            </a:fld>
            <a:endParaRPr lang="en-US"/>
          </a:p>
        </p:txBody>
      </p:sp>
      <p:sp>
        <p:nvSpPr>
          <p:cNvPr id="5" name="Footer Placeholder 4">
            <a:extLst>
              <a:ext uri="{FF2B5EF4-FFF2-40B4-BE49-F238E27FC236}">
                <a16:creationId xmlns:a16="http://schemas.microsoft.com/office/drawing/2014/main" id="{693DC11B-2298-4CAE-B08C-D630F8D1905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D810426-0B58-4927-8D95-5B4F3151DB9D}"/>
              </a:ext>
            </a:extLst>
          </p:cNvPr>
          <p:cNvSpPr>
            <a:spLocks noGrp="1"/>
          </p:cNvSpPr>
          <p:nvPr>
            <p:ph type="sldNum" sz="quarter" idx="12"/>
          </p:nvPr>
        </p:nvSpPr>
        <p:spPr/>
        <p:txBody>
          <a:bodyPr/>
          <a:lstStyle/>
          <a:p>
            <a:fld id="{49EFBC3D-A1B5-48F4-8A4D-D49B1DA35C32}" type="slidenum">
              <a:rPr lang="en-US" smtClean="0"/>
              <a:t>‹#›</a:t>
            </a:fld>
            <a:endParaRPr lang="en-US"/>
          </a:p>
        </p:txBody>
      </p:sp>
    </p:spTree>
    <p:extLst>
      <p:ext uri="{BB962C8B-B14F-4D97-AF65-F5344CB8AC3E}">
        <p14:creationId xmlns:p14="http://schemas.microsoft.com/office/powerpoint/2010/main" val="28401732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5A98ACC-C4A2-40E5-AC4F-2621194910B8}"/>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B105FD0D-7A3D-4D38-A73F-23159415A48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D7A68D0-9621-48DB-864C-070780AF42A2}"/>
              </a:ext>
            </a:extLst>
          </p:cNvPr>
          <p:cNvSpPr>
            <a:spLocks noGrp="1"/>
          </p:cNvSpPr>
          <p:nvPr>
            <p:ph type="dt" sz="half" idx="10"/>
          </p:nvPr>
        </p:nvSpPr>
        <p:spPr/>
        <p:txBody>
          <a:bodyPr/>
          <a:lstStyle/>
          <a:p>
            <a:fld id="{DA4B81CD-E75C-4B7B-90D3-331D5720CFB4}" type="datetimeFigureOut">
              <a:rPr lang="en-US" smtClean="0"/>
              <a:t>12/25/2020</a:t>
            </a:fld>
            <a:endParaRPr lang="en-US"/>
          </a:p>
        </p:txBody>
      </p:sp>
      <p:sp>
        <p:nvSpPr>
          <p:cNvPr id="5" name="Footer Placeholder 4">
            <a:extLst>
              <a:ext uri="{FF2B5EF4-FFF2-40B4-BE49-F238E27FC236}">
                <a16:creationId xmlns:a16="http://schemas.microsoft.com/office/drawing/2014/main" id="{A7A0FD5B-369D-4614-BAC1-749FD9A1731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1FAB85B-9051-4C6F-AF48-5CA4F828FC6A}"/>
              </a:ext>
            </a:extLst>
          </p:cNvPr>
          <p:cNvSpPr>
            <a:spLocks noGrp="1"/>
          </p:cNvSpPr>
          <p:nvPr>
            <p:ph type="sldNum" sz="quarter" idx="12"/>
          </p:nvPr>
        </p:nvSpPr>
        <p:spPr/>
        <p:txBody>
          <a:bodyPr/>
          <a:lstStyle/>
          <a:p>
            <a:fld id="{49EFBC3D-A1B5-48F4-8A4D-D49B1DA35C32}" type="slidenum">
              <a:rPr lang="en-US" smtClean="0"/>
              <a:t>‹#›</a:t>
            </a:fld>
            <a:endParaRPr lang="en-US"/>
          </a:p>
        </p:txBody>
      </p:sp>
    </p:spTree>
    <p:extLst>
      <p:ext uri="{BB962C8B-B14F-4D97-AF65-F5344CB8AC3E}">
        <p14:creationId xmlns:p14="http://schemas.microsoft.com/office/powerpoint/2010/main" val="19396205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522560D-7539-4496-9B1B-8CAB33C881A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AD38A01C-74B8-4DD3-A8CD-DC951FB92BD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53777D2-AB90-4676-905F-3F42BE31716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A4B81CD-E75C-4B7B-90D3-331D5720CFB4}" type="datetimeFigureOut">
              <a:rPr lang="en-US" smtClean="0"/>
              <a:t>12/25/2020</a:t>
            </a:fld>
            <a:endParaRPr lang="en-US"/>
          </a:p>
        </p:txBody>
      </p:sp>
      <p:sp>
        <p:nvSpPr>
          <p:cNvPr id="5" name="Footer Placeholder 4">
            <a:extLst>
              <a:ext uri="{FF2B5EF4-FFF2-40B4-BE49-F238E27FC236}">
                <a16:creationId xmlns:a16="http://schemas.microsoft.com/office/drawing/2014/main" id="{A39B7731-7CB4-4415-B06A-237FCA4C429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C982691E-9F04-4F75-94A6-A1350C16539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9EFBC3D-A1B5-48F4-8A4D-D49B1DA35C32}" type="slidenum">
              <a:rPr lang="en-US" smtClean="0"/>
              <a:t>‹#›</a:t>
            </a:fld>
            <a:endParaRPr lang="en-US"/>
          </a:p>
        </p:txBody>
      </p:sp>
    </p:spTree>
    <p:extLst>
      <p:ext uri="{BB962C8B-B14F-4D97-AF65-F5344CB8AC3E}">
        <p14:creationId xmlns:p14="http://schemas.microsoft.com/office/powerpoint/2010/main" val="179196514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4.PNG"/><Relationship Id="rId7" Type="http://schemas.openxmlformats.org/officeDocument/2006/relationships/image" Target="../media/image18.PNG"/><Relationship Id="rId12" Type="http://schemas.openxmlformats.org/officeDocument/2006/relationships/comments" Target="../comments/comment1.xml"/><Relationship Id="rId2" Type="http://schemas.openxmlformats.org/officeDocument/2006/relationships/image" Target="../media/image13.png"/><Relationship Id="rId1" Type="http://schemas.openxmlformats.org/officeDocument/2006/relationships/slideLayout" Target="../slideLayouts/slideLayout1.xml"/><Relationship Id="rId6" Type="http://schemas.openxmlformats.org/officeDocument/2006/relationships/image" Target="../media/image17.PNG"/><Relationship Id="rId11" Type="http://schemas.openxmlformats.org/officeDocument/2006/relationships/image" Target="../media/image22.png"/><Relationship Id="rId5" Type="http://schemas.openxmlformats.org/officeDocument/2006/relationships/image" Target="../media/image16.PNG"/><Relationship Id="rId10" Type="http://schemas.openxmlformats.org/officeDocument/2006/relationships/image" Target="../media/image21.PNG"/><Relationship Id="rId4" Type="http://schemas.openxmlformats.org/officeDocument/2006/relationships/image" Target="../media/image15.PNG"/><Relationship Id="rId9" Type="http://schemas.openxmlformats.org/officeDocument/2006/relationships/image" Target="../media/image20.PNG"/></Relationships>
</file>

<file path=ppt/slides/_rels/slide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1.xml"/><Relationship Id="rId4" Type="http://schemas.openxmlformats.org/officeDocument/2006/relationships/image" Target="../media/image25.PNG"/></Relationships>
</file>

<file path=ppt/slides/_rels/slide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1.xml"/><Relationship Id="rId5" Type="http://schemas.openxmlformats.org/officeDocument/2006/relationships/image" Target="../media/image29.png"/><Relationship Id="rId4" Type="http://schemas.openxmlformats.org/officeDocument/2006/relationships/image" Target="../media/image28.PNG"/></Relationships>
</file>

<file path=ppt/slides/_rels/slide10.xml.rels><?xml version="1.0" encoding="UTF-8" standalone="yes"?>
<Relationships xmlns="http://schemas.openxmlformats.org/package/2006/relationships"><Relationship Id="rId8" Type="http://schemas.openxmlformats.org/officeDocument/2006/relationships/image" Target="../media/image36.png"/><Relationship Id="rId3" Type="http://schemas.openxmlformats.org/officeDocument/2006/relationships/image" Target="../media/image31.PNG"/><Relationship Id="rId7" Type="http://schemas.openxmlformats.org/officeDocument/2006/relationships/image" Target="../media/image35.png"/><Relationship Id="rId2" Type="http://schemas.openxmlformats.org/officeDocument/2006/relationships/image" Target="../media/image30.PNG"/><Relationship Id="rId1" Type="http://schemas.openxmlformats.org/officeDocument/2006/relationships/slideLayout" Target="../slideLayouts/slideLayout2.xml"/><Relationship Id="rId6" Type="http://schemas.openxmlformats.org/officeDocument/2006/relationships/image" Target="../media/image34.PNG"/><Relationship Id="rId5" Type="http://schemas.openxmlformats.org/officeDocument/2006/relationships/image" Target="../media/image33.PNG"/><Relationship Id="rId4" Type="http://schemas.openxmlformats.org/officeDocument/2006/relationships/image" Target="../media/image32.PNG"/></Relationships>
</file>

<file path=ppt/slides/_rels/slide11.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B008E5A2-3D70-4F57-95CF-9B991D4F1CA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67474" y="1729978"/>
            <a:ext cx="6288423" cy="4561965"/>
          </a:xfrm>
          <a:prstGeom prst="rect">
            <a:avLst/>
          </a:prstGeom>
        </p:spPr>
      </p:pic>
      <p:sp>
        <p:nvSpPr>
          <p:cNvPr id="2" name="Title 1">
            <a:extLst>
              <a:ext uri="{FF2B5EF4-FFF2-40B4-BE49-F238E27FC236}">
                <a16:creationId xmlns:a16="http://schemas.microsoft.com/office/drawing/2014/main" id="{298B3AF5-C0F3-4C02-9BB7-C0E8277194EE}"/>
              </a:ext>
            </a:extLst>
          </p:cNvPr>
          <p:cNvSpPr>
            <a:spLocks noGrp="1"/>
          </p:cNvSpPr>
          <p:nvPr>
            <p:ph type="ctrTitle"/>
          </p:nvPr>
        </p:nvSpPr>
        <p:spPr>
          <a:xfrm>
            <a:off x="2471057" y="0"/>
            <a:ext cx="7641772" cy="1655762"/>
          </a:xfrm>
        </p:spPr>
        <p:txBody>
          <a:bodyPr>
            <a:normAutofit/>
          </a:bodyPr>
          <a:lstStyle/>
          <a:p>
            <a:r>
              <a:rPr lang="ka-GE" sz="4000" dirty="0"/>
              <a:t>მაქსველის დემონიდან ლანდაუერის წაშლამდე </a:t>
            </a:r>
            <a:endParaRPr lang="en-US" sz="4000" dirty="0"/>
          </a:p>
        </p:txBody>
      </p:sp>
      <p:sp>
        <p:nvSpPr>
          <p:cNvPr id="3" name="Subtitle 2">
            <a:extLst>
              <a:ext uri="{FF2B5EF4-FFF2-40B4-BE49-F238E27FC236}">
                <a16:creationId xmlns:a16="http://schemas.microsoft.com/office/drawing/2014/main" id="{9ABB7CDF-9E02-44EC-A9A1-44C1580BFE4F}"/>
              </a:ext>
            </a:extLst>
          </p:cNvPr>
          <p:cNvSpPr>
            <a:spLocks noGrp="1"/>
          </p:cNvSpPr>
          <p:nvPr>
            <p:ph type="subTitle" idx="1"/>
          </p:nvPr>
        </p:nvSpPr>
        <p:spPr>
          <a:xfrm>
            <a:off x="9209315" y="6291943"/>
            <a:ext cx="2982685" cy="446314"/>
          </a:xfrm>
        </p:spPr>
        <p:txBody>
          <a:bodyPr>
            <a:normAutofit/>
          </a:bodyPr>
          <a:lstStyle/>
          <a:p>
            <a:pPr algn="r"/>
            <a:r>
              <a:rPr lang="ka-GE" sz="1600" dirty="0"/>
              <a:t>მომხსენებელი: გოგა სუქნიძე</a:t>
            </a:r>
            <a:endParaRPr lang="en-US" sz="1600" dirty="0"/>
          </a:p>
        </p:txBody>
      </p:sp>
    </p:spTree>
    <p:extLst>
      <p:ext uri="{BB962C8B-B14F-4D97-AF65-F5344CB8AC3E}">
        <p14:creationId xmlns:p14="http://schemas.microsoft.com/office/powerpoint/2010/main" val="51300031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4B041C5-EDC7-4D33-B240-BD3355A81E03}"/>
              </a:ext>
            </a:extLst>
          </p:cNvPr>
          <p:cNvSpPr>
            <a:spLocks noGrp="1"/>
          </p:cNvSpPr>
          <p:nvPr>
            <p:ph idx="1"/>
          </p:nvPr>
        </p:nvSpPr>
        <p:spPr>
          <a:xfrm>
            <a:off x="0" y="1401084"/>
            <a:ext cx="10515600" cy="4351338"/>
          </a:xfrm>
        </p:spPr>
        <p:txBody>
          <a:bodyPr>
            <a:normAutofit fontScale="85000" lnSpcReduction="20000"/>
          </a:bodyPr>
          <a:lstStyle/>
          <a:p>
            <a:r>
              <a:rPr lang="ka-GE" dirty="0"/>
              <a:t>მაქსველის დემონი</a:t>
            </a:r>
          </a:p>
          <a:p>
            <a:endParaRPr lang="ka-GE" dirty="0"/>
          </a:p>
          <a:p>
            <a:r>
              <a:rPr lang="ka-GE" dirty="0"/>
              <a:t>სიზერალდის ძრავა </a:t>
            </a:r>
          </a:p>
          <a:p>
            <a:endParaRPr lang="ka-GE" dirty="0"/>
          </a:p>
          <a:p>
            <a:r>
              <a:rPr lang="ka-GE" dirty="0"/>
              <a:t>პარადოქსის დროებითი გადაჭრა</a:t>
            </a:r>
          </a:p>
          <a:p>
            <a:endParaRPr lang="ka-GE" dirty="0"/>
          </a:p>
          <a:p>
            <a:r>
              <a:rPr lang="ka-GE" dirty="0"/>
              <a:t>ლანდაურის წაშლის პრინციპი</a:t>
            </a:r>
          </a:p>
          <a:p>
            <a:endParaRPr lang="ka-GE" dirty="0"/>
          </a:p>
          <a:p>
            <a:r>
              <a:rPr lang="ka-GE" dirty="0"/>
              <a:t>მაქსველის დემონის პარადოქსის გადაჭრა</a:t>
            </a:r>
          </a:p>
          <a:p>
            <a:endParaRPr lang="ka-GE" dirty="0"/>
          </a:p>
          <a:p>
            <a:r>
              <a:rPr lang="ka-GE" dirty="0"/>
              <a:t>დემონის გაცოცხლება</a:t>
            </a:r>
            <a:endParaRPr lang="en-US" dirty="0"/>
          </a:p>
          <a:p>
            <a:pPr marL="0" indent="0">
              <a:buNone/>
            </a:pPr>
            <a:endParaRPr lang="en-US" dirty="0"/>
          </a:p>
        </p:txBody>
      </p:sp>
    </p:spTree>
    <p:extLst>
      <p:ext uri="{BB962C8B-B14F-4D97-AF65-F5344CB8AC3E}">
        <p14:creationId xmlns:p14="http://schemas.microsoft.com/office/powerpoint/2010/main" val="404126130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0"/>
            <a:ext cx="9144000" cy="1056265"/>
          </a:xfrm>
        </p:spPr>
        <p:txBody>
          <a:bodyPr>
            <a:normAutofit/>
          </a:bodyPr>
          <a:lstStyle/>
          <a:p>
            <a:r>
              <a:rPr lang="ka-GE" sz="4800" b="1" dirty="0"/>
              <a:t>მაქსველის დემონი</a:t>
            </a:r>
            <a:endParaRPr lang="en-US" sz="4800" b="1" dirty="0"/>
          </a:p>
        </p:txBody>
      </p:sp>
      <p:sp>
        <p:nvSpPr>
          <p:cNvPr id="3" name="Subtitle 2"/>
          <p:cNvSpPr>
            <a:spLocks noGrp="1"/>
          </p:cNvSpPr>
          <p:nvPr>
            <p:ph type="subTitle" idx="1"/>
          </p:nvPr>
        </p:nvSpPr>
        <p:spPr>
          <a:xfrm>
            <a:off x="0" y="1191347"/>
            <a:ext cx="5434445" cy="5593916"/>
          </a:xfrm>
        </p:spPr>
        <p:txBody>
          <a:bodyPr>
            <a:normAutofit lnSpcReduction="10000"/>
          </a:bodyPr>
          <a:lstStyle/>
          <a:p>
            <a:r>
              <a:rPr lang="ka-GE" b="1" dirty="0"/>
              <a:t>პარადოქსი</a:t>
            </a:r>
          </a:p>
          <a:p>
            <a:pPr algn="l"/>
            <a:r>
              <a:rPr lang="ka-GE" sz="2200" dirty="0"/>
              <a:t>წარმოვიდგინოთ ყუთი რომელშიც გვაქვს თერმულ წონასწორობაში მყოფი გაზი, ე.ი. ტემეპერატურა </a:t>
            </a:r>
            <a:r>
              <a:rPr lang="en-US" sz="2200" dirty="0"/>
              <a:t>T </a:t>
            </a:r>
            <a:r>
              <a:rPr lang="ka-GE" sz="2200" dirty="0"/>
              <a:t>არის ერთგვაროვანი მთელ ყუთში.</a:t>
            </a:r>
          </a:p>
          <a:p>
            <a:pPr algn="l"/>
            <a:r>
              <a:rPr lang="ka-GE" sz="2200" dirty="0"/>
              <a:t>დემონს შეუძლია გააღოს და დაკეტოს ყუთში ჩადებული გამუოფის კარი.</a:t>
            </a:r>
          </a:p>
          <a:p>
            <a:pPr algn="l"/>
            <a:r>
              <a:rPr lang="ka-GE" sz="2200" dirty="0"/>
              <a:t>როგორც კი დემონის ქმედება გამოიწვევს მცირე ტემპერატურათა შორის სხვაობას მარჯვენა და მარცხენა ნაწილებს შორის, ის განაგრძობს ტემპერატურის გადაადგილებას ცივი(მარჯვენა) მახრიდან, ცხელ(მარცხენა) მხარეში, მუშაობის შესრულების გარეშე, რაც იწვევს თერმოდინამიკის მეორე კანონის დარღვევას.</a:t>
            </a:r>
            <a:r>
              <a:rPr lang="en-US" sz="2200" dirty="0"/>
              <a:t> </a:t>
            </a:r>
            <a:r>
              <a:rPr lang="ka-GE" sz="2200" dirty="0"/>
              <a:t>ენტროპია მცირდება ისე, რომ არსად არ იზრდება </a:t>
            </a:r>
            <a:r>
              <a:rPr lang="en-US" sz="2200" dirty="0"/>
              <a:t>        </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783217" y="1459142"/>
            <a:ext cx="5696349" cy="4068821"/>
          </a:xfrm>
          <a:prstGeom prst="rect">
            <a:avLst/>
          </a:prstGeom>
        </p:spPr>
      </p:pic>
    </p:spTree>
    <p:extLst>
      <p:ext uri="{BB962C8B-B14F-4D97-AF65-F5344CB8AC3E}">
        <p14:creationId xmlns:p14="http://schemas.microsoft.com/office/powerpoint/2010/main" val="14989040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676A9E-FCB5-4067-A41D-A4475984E628}"/>
              </a:ext>
            </a:extLst>
          </p:cNvPr>
          <p:cNvSpPr>
            <a:spLocks noGrp="1"/>
          </p:cNvSpPr>
          <p:nvPr>
            <p:ph type="ctrTitle"/>
          </p:nvPr>
        </p:nvSpPr>
        <p:spPr>
          <a:xfrm>
            <a:off x="0" y="97970"/>
            <a:ext cx="4985659" cy="668791"/>
          </a:xfrm>
        </p:spPr>
        <p:txBody>
          <a:bodyPr>
            <a:normAutofit/>
          </a:bodyPr>
          <a:lstStyle/>
          <a:p>
            <a:r>
              <a:rPr lang="ka-GE" sz="4000"/>
              <a:t>სიზელარდის </a:t>
            </a:r>
            <a:r>
              <a:rPr lang="ka-GE" sz="4000" dirty="0"/>
              <a:t>ძრავა </a:t>
            </a:r>
            <a:endParaRPr lang="en-US" sz="4000" dirty="0"/>
          </a:p>
        </p:txBody>
      </p:sp>
      <mc:AlternateContent xmlns:mc="http://schemas.openxmlformats.org/markup-compatibility/2006" xmlns:a14="http://schemas.microsoft.com/office/drawing/2010/main">
        <mc:Choice Requires="a14">
          <p:sp>
            <p:nvSpPr>
              <p:cNvPr id="3" name="Subtitle 2">
                <a:extLst>
                  <a:ext uri="{FF2B5EF4-FFF2-40B4-BE49-F238E27FC236}">
                    <a16:creationId xmlns:a16="http://schemas.microsoft.com/office/drawing/2014/main" id="{FDB17188-2E85-4C37-9135-9C3C5BDAA850}"/>
                  </a:ext>
                </a:extLst>
              </p:cNvPr>
              <p:cNvSpPr>
                <a:spLocks noGrp="1"/>
              </p:cNvSpPr>
              <p:nvPr>
                <p:ph type="subTitle" idx="1"/>
              </p:nvPr>
            </p:nvSpPr>
            <p:spPr>
              <a:xfrm>
                <a:off x="141514" y="1432149"/>
                <a:ext cx="4985659" cy="4838021"/>
              </a:xfrm>
            </p:spPr>
            <p:txBody>
              <a:bodyPr>
                <a:normAutofit lnSpcReduction="10000"/>
              </a:bodyPr>
              <a:lstStyle/>
              <a:p>
                <a:pPr algn="l"/>
                <a:r>
                  <a:rPr lang="ka-GE" dirty="0"/>
                  <a:t>შესრულებული მუშაობა იქნება</a:t>
                </a:r>
                <a:r>
                  <a:rPr lang="en-US" dirty="0"/>
                  <a:t>:</a:t>
                </a:r>
                <a:endParaRPr lang="ka-GE" dirty="0"/>
              </a:p>
              <a:p>
                <a:pPr algn="l"/>
                <a:endParaRPr lang="en-US" b="0" i="1" dirty="0">
                  <a:latin typeface="Cambria Math" panose="02040503050406030204" pitchFamily="18" charset="0"/>
                </a:endParaRPr>
              </a:p>
              <a:p>
                <a:pPr algn="l"/>
                <a14:m>
                  <m:oMathPara xmlns:m="http://schemas.openxmlformats.org/officeDocument/2006/math">
                    <m:oMathParaPr>
                      <m:jc m:val="centerGroup"/>
                    </m:oMathParaPr>
                    <m:oMath xmlns:m="http://schemas.openxmlformats.org/officeDocument/2006/math">
                      <m:r>
                        <a:rPr lang="en-US" b="0" i="1" smtClean="0">
                          <a:latin typeface="Cambria Math" panose="02040503050406030204" pitchFamily="18" charset="0"/>
                        </a:rPr>
                        <m:t>𝑊</m:t>
                      </m:r>
                      <m:r>
                        <a:rPr lang="en-US" b="0" i="1" smtClean="0">
                          <a:latin typeface="Cambria Math" panose="02040503050406030204" pitchFamily="18" charset="0"/>
                        </a:rPr>
                        <m:t>=</m:t>
                      </m:r>
                      <m:r>
                        <a:rPr lang="en-US" b="0" i="1" smtClean="0">
                          <a:latin typeface="Cambria Math" panose="02040503050406030204" pitchFamily="18" charset="0"/>
                        </a:rPr>
                        <m:t>𝑘𝑇</m:t>
                      </m:r>
                      <m:nary>
                        <m:naryPr>
                          <m:ctrlPr>
                            <a:rPr lang="en-US" b="0" i="1" smtClean="0">
                              <a:latin typeface="Cambria Math" panose="02040503050406030204" pitchFamily="18" charset="0"/>
                            </a:rPr>
                          </m:ctrlPr>
                        </m:naryPr>
                        <m:sub>
                          <m:r>
                            <m:rPr>
                              <m:brk m:alnAt="23"/>
                            </m:rPr>
                            <a:rPr lang="en-US" b="0" i="1" smtClean="0">
                              <a:latin typeface="Cambria Math" panose="02040503050406030204" pitchFamily="18" charset="0"/>
                            </a:rPr>
                            <m:t>𝑉</m:t>
                          </m:r>
                          <m:r>
                            <a:rPr lang="en-US" b="0" i="1" smtClean="0">
                              <a:latin typeface="Cambria Math" panose="02040503050406030204" pitchFamily="18" charset="0"/>
                            </a:rPr>
                            <m:t>/2</m:t>
                          </m:r>
                        </m:sub>
                        <m:sup>
                          <m:r>
                            <a:rPr lang="en-US" b="0" i="1" smtClean="0">
                              <a:latin typeface="Cambria Math" panose="02040503050406030204" pitchFamily="18" charset="0"/>
                            </a:rPr>
                            <m:t>𝑉</m:t>
                          </m:r>
                        </m:sup>
                        <m:e>
                          <m:sSup>
                            <m:sSupPr>
                              <m:ctrlPr>
                                <a:rPr lang="en-US" b="0" i="1" smtClean="0">
                                  <a:latin typeface="Cambria Math" panose="02040503050406030204" pitchFamily="18" charset="0"/>
                                </a:rPr>
                              </m:ctrlPr>
                            </m:sSupPr>
                            <m:e>
                              <m:r>
                                <a:rPr lang="en-US" b="0" i="1" smtClean="0">
                                  <a:latin typeface="Cambria Math" panose="02040503050406030204" pitchFamily="18" charset="0"/>
                                </a:rPr>
                                <m:t>𝑉</m:t>
                              </m:r>
                            </m:e>
                            <m:sup>
                              <m:r>
                                <a:rPr lang="en-US" b="0" i="1" smtClean="0">
                                  <a:latin typeface="Cambria Math" panose="02040503050406030204" pitchFamily="18" charset="0"/>
                                </a:rPr>
                                <m:t>−1</m:t>
                              </m:r>
                            </m:sup>
                          </m:sSup>
                          <m:r>
                            <a:rPr lang="en-US" b="0" i="1" smtClean="0">
                              <a:latin typeface="Cambria Math" panose="02040503050406030204" pitchFamily="18" charset="0"/>
                            </a:rPr>
                            <m:t>𝑑𝑉</m:t>
                          </m:r>
                          <m:r>
                            <a:rPr lang="en-US" b="0" i="1" smtClean="0">
                              <a:latin typeface="Cambria Math" panose="02040503050406030204" pitchFamily="18" charset="0"/>
                            </a:rPr>
                            <m:t>=</m:t>
                          </m:r>
                          <m:r>
                            <a:rPr lang="en-US" b="0" i="1" smtClean="0">
                              <a:latin typeface="Cambria Math" panose="02040503050406030204" pitchFamily="18" charset="0"/>
                            </a:rPr>
                            <m:t>𝑘𝑇𝑙𝑛</m:t>
                          </m:r>
                          <m:r>
                            <a:rPr lang="en-US" b="0" i="1" smtClean="0">
                              <a:latin typeface="Cambria Math" panose="02040503050406030204" pitchFamily="18" charset="0"/>
                            </a:rPr>
                            <m:t>2</m:t>
                          </m:r>
                        </m:e>
                      </m:nary>
                    </m:oMath>
                  </m:oMathPara>
                </a14:m>
                <a:endParaRPr lang="en-US" dirty="0"/>
              </a:p>
              <a:p>
                <a:pPr algn="l"/>
                <a:endParaRPr lang="ka-GE" dirty="0"/>
              </a:p>
              <a:p>
                <a:pPr algn="l"/>
                <a:r>
                  <a:rPr lang="ka-GE" dirty="0"/>
                  <a:t>ენტროპია შემცირდება:</a:t>
                </a:r>
                <a:br>
                  <a:rPr lang="ka-GE" dirty="0"/>
                </a:br>
                <a:endParaRPr lang="en-US" dirty="0"/>
              </a:p>
              <a:p>
                <a:pPr algn="l"/>
                <a:r>
                  <a:rPr lang="en-US" dirty="0"/>
                  <a:t>                    </a:t>
                </a:r>
                <a14:m>
                  <m:oMath xmlns:m="http://schemas.openxmlformats.org/officeDocument/2006/math">
                    <m:f>
                      <m:fPr>
                        <m:ctrlPr>
                          <a:rPr lang="ka-GE" i="1" smtClean="0">
                            <a:latin typeface="Cambria Math" panose="02040503050406030204" pitchFamily="18" charset="0"/>
                          </a:rPr>
                        </m:ctrlPr>
                      </m:fPr>
                      <m:num>
                        <m:r>
                          <a:rPr lang="en-US" b="0" i="1" smtClean="0">
                            <a:latin typeface="Cambria Math" panose="02040503050406030204" pitchFamily="18" charset="0"/>
                          </a:rPr>
                          <m:t>𝑄</m:t>
                        </m:r>
                      </m:num>
                      <m:den>
                        <m:r>
                          <a:rPr lang="en-US" b="0" i="1" smtClean="0">
                            <a:latin typeface="Cambria Math" panose="02040503050406030204" pitchFamily="18" charset="0"/>
                          </a:rPr>
                          <m:t>𝑇</m:t>
                        </m:r>
                      </m:den>
                    </m:f>
                    <m:r>
                      <a:rPr lang="en-US" b="0" i="1" smtClean="0">
                        <a:latin typeface="Cambria Math" panose="02040503050406030204" pitchFamily="18" charset="0"/>
                      </a:rPr>
                      <m:t>=</m:t>
                    </m:r>
                    <m:f>
                      <m:fPr>
                        <m:ctrlPr>
                          <a:rPr lang="en-US" b="0" i="1" smtClean="0">
                            <a:latin typeface="Cambria Math" panose="02040503050406030204" pitchFamily="18" charset="0"/>
                          </a:rPr>
                        </m:ctrlPr>
                      </m:fPr>
                      <m:num>
                        <m:r>
                          <a:rPr lang="en-US" b="0" i="1" smtClean="0">
                            <a:latin typeface="Cambria Math" panose="02040503050406030204" pitchFamily="18" charset="0"/>
                          </a:rPr>
                          <m:t>𝑊</m:t>
                        </m:r>
                      </m:num>
                      <m:den>
                        <m:r>
                          <a:rPr lang="en-US" b="0" i="1" smtClean="0">
                            <a:latin typeface="Cambria Math" panose="02040503050406030204" pitchFamily="18" charset="0"/>
                          </a:rPr>
                          <m:t>𝑇</m:t>
                        </m:r>
                      </m:den>
                    </m:f>
                    <m:r>
                      <a:rPr lang="en-US" b="0" i="1" smtClean="0">
                        <a:latin typeface="Cambria Math" panose="02040503050406030204" pitchFamily="18" charset="0"/>
                      </a:rPr>
                      <m:t>=</m:t>
                    </m:r>
                    <m:r>
                      <a:rPr lang="en-US" b="0" i="1" smtClean="0">
                        <a:latin typeface="Cambria Math" panose="02040503050406030204" pitchFamily="18" charset="0"/>
                      </a:rPr>
                      <m:t>𝑘𝑙𝑛</m:t>
                    </m:r>
                    <m:r>
                      <a:rPr lang="en-US" b="0" i="1" smtClean="0">
                        <a:latin typeface="Cambria Math" panose="02040503050406030204" pitchFamily="18" charset="0"/>
                      </a:rPr>
                      <m:t>2</m:t>
                    </m:r>
                  </m:oMath>
                </a14:m>
                <a:endParaRPr lang="ka-GE" dirty="0"/>
              </a:p>
              <a:p>
                <a:pPr algn="l"/>
                <a:endParaRPr lang="ka-GE" dirty="0"/>
              </a:p>
              <a:p>
                <a:pPr algn="l"/>
                <a:r>
                  <a:rPr lang="ka-GE" dirty="0"/>
                  <a:t>თერმოდინამიკის მეორე კანონის თანახმად სადმე უნდა გაზრდილიყო ენტროპია.</a:t>
                </a:r>
                <a:endParaRPr lang="en-US" dirty="0"/>
              </a:p>
            </p:txBody>
          </p:sp>
        </mc:Choice>
        <mc:Fallback xmlns="">
          <p:sp>
            <p:nvSpPr>
              <p:cNvPr id="3" name="Subtitle 2">
                <a:extLst>
                  <a:ext uri="{FF2B5EF4-FFF2-40B4-BE49-F238E27FC236}">
                    <a16:creationId xmlns:a16="http://schemas.microsoft.com/office/drawing/2014/main" id="{FDB17188-2E85-4C37-9135-9C3C5BDAA850}"/>
                  </a:ext>
                </a:extLst>
              </p:cNvPr>
              <p:cNvSpPr>
                <a:spLocks noGrp="1" noRot="1" noChangeAspect="1" noMove="1" noResize="1" noEditPoints="1" noAdjustHandles="1" noChangeArrowheads="1" noChangeShapeType="1" noTextEdit="1"/>
              </p:cNvSpPr>
              <p:nvPr>
                <p:ph type="subTitle" idx="1"/>
              </p:nvPr>
            </p:nvSpPr>
            <p:spPr>
              <a:xfrm>
                <a:off x="141514" y="1432149"/>
                <a:ext cx="4985659" cy="4838021"/>
              </a:xfrm>
              <a:blipFill>
                <a:blip r:embed="rId2"/>
                <a:stretch>
                  <a:fillRect l="-1834" t="-2393"/>
                </a:stretch>
              </a:blipFill>
            </p:spPr>
            <p:txBody>
              <a:bodyPr/>
              <a:lstStyle/>
              <a:p>
                <a:r>
                  <a:rPr lang="en-US">
                    <a:noFill/>
                  </a:rPr>
                  <a:t> </a:t>
                </a:r>
              </a:p>
            </p:txBody>
          </p:sp>
        </mc:Fallback>
      </mc:AlternateContent>
      <p:pic>
        <p:nvPicPr>
          <p:cNvPr id="6" name="Picture 5">
            <a:extLst>
              <a:ext uri="{FF2B5EF4-FFF2-40B4-BE49-F238E27FC236}">
                <a16:creationId xmlns:a16="http://schemas.microsoft.com/office/drawing/2014/main" id="{FB8BB2C9-F4FA-4E73-A6C3-0C1B480921B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92251" y="1839825"/>
            <a:ext cx="1217813" cy="804626"/>
          </a:xfrm>
          <a:prstGeom prst="rect">
            <a:avLst/>
          </a:prstGeom>
        </p:spPr>
      </p:pic>
      <p:pic>
        <p:nvPicPr>
          <p:cNvPr id="8" name="Picture 7">
            <a:extLst>
              <a:ext uri="{FF2B5EF4-FFF2-40B4-BE49-F238E27FC236}">
                <a16:creationId xmlns:a16="http://schemas.microsoft.com/office/drawing/2014/main" id="{3889CA73-FDC6-4CEF-8EFE-22F6043A37B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313671" y="1798564"/>
            <a:ext cx="1271740" cy="815218"/>
          </a:xfrm>
          <a:prstGeom prst="rect">
            <a:avLst/>
          </a:prstGeom>
        </p:spPr>
      </p:pic>
      <p:pic>
        <p:nvPicPr>
          <p:cNvPr id="10" name="Picture 9">
            <a:extLst>
              <a:ext uri="{FF2B5EF4-FFF2-40B4-BE49-F238E27FC236}">
                <a16:creationId xmlns:a16="http://schemas.microsoft.com/office/drawing/2014/main" id="{A0EF701B-7B94-44E5-BCCE-87DD1089277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567678" y="3459669"/>
            <a:ext cx="2263236" cy="2041143"/>
          </a:xfrm>
          <a:prstGeom prst="rect">
            <a:avLst/>
          </a:prstGeom>
        </p:spPr>
      </p:pic>
      <p:pic>
        <p:nvPicPr>
          <p:cNvPr id="12" name="Picture 11">
            <a:extLst>
              <a:ext uri="{FF2B5EF4-FFF2-40B4-BE49-F238E27FC236}">
                <a16:creationId xmlns:a16="http://schemas.microsoft.com/office/drawing/2014/main" id="{75BA75C5-25C3-4DB8-9E29-A38D38B7571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370859" y="3524665"/>
            <a:ext cx="2186376" cy="1976147"/>
          </a:xfrm>
          <a:prstGeom prst="rect">
            <a:avLst/>
          </a:prstGeom>
        </p:spPr>
      </p:pic>
      <p:pic>
        <p:nvPicPr>
          <p:cNvPr id="14" name="Picture 13">
            <a:extLst>
              <a:ext uri="{FF2B5EF4-FFF2-40B4-BE49-F238E27FC236}">
                <a16:creationId xmlns:a16="http://schemas.microsoft.com/office/drawing/2014/main" id="{AE209BA7-091D-4332-AE4D-A71B7A0BF347}"/>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265229" y="315846"/>
            <a:ext cx="1464389" cy="1637595"/>
          </a:xfrm>
          <a:prstGeom prst="rect">
            <a:avLst/>
          </a:prstGeom>
        </p:spPr>
      </p:pic>
      <p:sp>
        <p:nvSpPr>
          <p:cNvPr id="15" name="Arrow: Right 14">
            <a:extLst>
              <a:ext uri="{FF2B5EF4-FFF2-40B4-BE49-F238E27FC236}">
                <a16:creationId xmlns:a16="http://schemas.microsoft.com/office/drawing/2014/main" id="{5CB8C312-80DF-4EDE-B55A-9834EC28C8E6}"/>
              </a:ext>
            </a:extLst>
          </p:cNvPr>
          <p:cNvSpPr/>
          <p:nvPr/>
        </p:nvSpPr>
        <p:spPr>
          <a:xfrm>
            <a:off x="8148416" y="2162493"/>
            <a:ext cx="1114581" cy="352474"/>
          </a:xfrm>
          <a:prstGeom prst="right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17" name="Arrow: Down 16">
            <a:extLst>
              <a:ext uri="{FF2B5EF4-FFF2-40B4-BE49-F238E27FC236}">
                <a16:creationId xmlns:a16="http://schemas.microsoft.com/office/drawing/2014/main" id="{C588443D-E68C-4E5D-BF7C-950165CB0DB1}"/>
              </a:ext>
            </a:extLst>
          </p:cNvPr>
          <p:cNvSpPr/>
          <p:nvPr/>
        </p:nvSpPr>
        <p:spPr>
          <a:xfrm>
            <a:off x="9805305" y="2613782"/>
            <a:ext cx="288473" cy="815218"/>
          </a:xfrm>
          <a:prstGeom prst="down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18" name="Arrow: Right 17">
            <a:extLst>
              <a:ext uri="{FF2B5EF4-FFF2-40B4-BE49-F238E27FC236}">
                <a16:creationId xmlns:a16="http://schemas.microsoft.com/office/drawing/2014/main" id="{D81DE586-31BB-4BD0-ABEF-30BD3ACFCF0D}"/>
              </a:ext>
            </a:extLst>
          </p:cNvPr>
          <p:cNvSpPr/>
          <p:nvPr/>
        </p:nvSpPr>
        <p:spPr>
          <a:xfrm rot="10800000">
            <a:off x="8148415" y="3674922"/>
            <a:ext cx="1114581" cy="352474"/>
          </a:xfrm>
          <a:prstGeom prst="right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19" name="Arrow: Down 18">
            <a:extLst>
              <a:ext uri="{FF2B5EF4-FFF2-40B4-BE49-F238E27FC236}">
                <a16:creationId xmlns:a16="http://schemas.microsoft.com/office/drawing/2014/main" id="{D782AB40-DAB7-4833-83E5-7E1F16650912}"/>
              </a:ext>
            </a:extLst>
          </p:cNvPr>
          <p:cNvSpPr/>
          <p:nvPr/>
        </p:nvSpPr>
        <p:spPr>
          <a:xfrm rot="10800000">
            <a:off x="7177765" y="2644451"/>
            <a:ext cx="288473" cy="815218"/>
          </a:xfrm>
          <a:prstGeom prst="down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4419166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5"/>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8"/>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14"/>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17"/>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12"/>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19"/>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0"/>
                                          </p:stCondLst>
                                        </p:cTn>
                                        <p:tgtEl>
                                          <p:spTgt spid="3">
                                            <p:txEl>
                                              <p:pRg st="0" end="0"/>
                                            </p:txEl>
                                          </p:spTgt>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3">
                                            <p:txEl>
                                              <p:pRg st="2" end="2"/>
                                            </p:txEl>
                                          </p:spTgt>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3">
                                            <p:txEl>
                                              <p:pRg st="4" end="4"/>
                                            </p:txEl>
                                          </p:spTgt>
                                        </p:tgtEl>
                                        <p:attrNameLst>
                                          <p:attrName>style.visibility</p:attrName>
                                        </p:attrNameLst>
                                      </p:cBhvr>
                                      <p:to>
                                        <p:strVal val="visible"/>
                                      </p:to>
                                    </p:set>
                                  </p:childTnLst>
                                </p:cTn>
                              </p:par>
                              <p:par>
                                <p:cTn id="37" presetID="1" presetClass="entr" presetSubtype="0" fill="hold" nodeType="withEffect">
                                  <p:stCondLst>
                                    <p:cond delay="0"/>
                                  </p:stCondLst>
                                  <p:childTnLst>
                                    <p:set>
                                      <p:cBhvr>
                                        <p:cTn id="38" dur="1" fill="hold">
                                          <p:stCondLst>
                                            <p:cond delay="0"/>
                                          </p:stCondLst>
                                        </p:cTn>
                                        <p:tgtEl>
                                          <p:spTgt spid="3">
                                            <p:txEl>
                                              <p:pRg st="5" end="5"/>
                                            </p:txEl>
                                          </p:spTgt>
                                        </p:tgtEl>
                                        <p:attrNameLst>
                                          <p:attrName>style.visibility</p:attrName>
                                        </p:attrNameLst>
                                      </p:cBhvr>
                                      <p:to>
                                        <p:strVal val="visible"/>
                                      </p:to>
                                    </p:set>
                                  </p:childTnLst>
                                </p:cTn>
                              </p:par>
                              <p:par>
                                <p:cTn id="39" presetID="1" presetClass="entr" presetSubtype="0" fill="hold" nodeType="withEffect">
                                  <p:stCondLst>
                                    <p:cond delay="0"/>
                                  </p:stCondLst>
                                  <p:childTnLst>
                                    <p:set>
                                      <p:cBhvr>
                                        <p:cTn id="40" dur="1" fill="hold">
                                          <p:stCondLst>
                                            <p:cond delay="0"/>
                                          </p:stCondLst>
                                        </p:cTn>
                                        <p:tgtEl>
                                          <p:spTgt spid="3">
                                            <p:txEl>
                                              <p:pRg st="7" end="7"/>
                                            </p:txEl>
                                          </p:spTgt>
                                        </p:tgtEl>
                                        <p:attrNameLst>
                                          <p:attrName>style.visibility</p:attrName>
                                        </p:attrNameLst>
                                      </p:cBhvr>
                                      <p:to>
                                        <p:strVal val="visible"/>
                                      </p:to>
                                    </p:set>
                                  </p:childTnLst>
                                </p:cTn>
                              </p:par>
                              <p:par>
                                <p:cTn id="41" presetID="1" presetClass="entr" presetSubtype="0" fill="hold" grpId="0" nodeType="withEffect">
                                  <p:stCondLst>
                                    <p:cond delay="0"/>
                                  </p:stCondLst>
                                  <p:childTnLst>
                                    <p:set>
                                      <p:cBhvr>
                                        <p:cTn id="42"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7" grpId="0" animBg="1"/>
      <p:bldP spid="18" grpId="0" animBg="1"/>
      <p:bldP spid="19"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7F244E-5857-4A69-9E9F-A7C27A44B610}"/>
              </a:ext>
            </a:extLst>
          </p:cNvPr>
          <p:cNvSpPr>
            <a:spLocks noGrp="1"/>
          </p:cNvSpPr>
          <p:nvPr>
            <p:ph type="ctrTitle"/>
          </p:nvPr>
        </p:nvSpPr>
        <p:spPr>
          <a:xfrm>
            <a:off x="1524000" y="0"/>
            <a:ext cx="9144000" cy="810305"/>
          </a:xfrm>
        </p:spPr>
        <p:txBody>
          <a:bodyPr>
            <a:normAutofit/>
          </a:bodyPr>
          <a:lstStyle/>
          <a:p>
            <a:pPr algn="l"/>
            <a:r>
              <a:rPr lang="ka-GE" sz="4400" dirty="0"/>
              <a:t>პარადოქსის დროებითი გადაჭრა</a:t>
            </a:r>
            <a:endParaRPr lang="en-US" sz="4400" dirty="0"/>
          </a:p>
        </p:txBody>
      </p:sp>
      <mc:AlternateContent xmlns:mc="http://schemas.openxmlformats.org/markup-compatibility/2006" xmlns:a14="http://schemas.microsoft.com/office/drawing/2010/main">
        <mc:Choice Requires="a14">
          <p:sp>
            <p:nvSpPr>
              <p:cNvPr id="3" name="Subtitle 2">
                <a:extLst>
                  <a:ext uri="{FF2B5EF4-FFF2-40B4-BE49-F238E27FC236}">
                    <a16:creationId xmlns:a16="http://schemas.microsoft.com/office/drawing/2014/main" id="{2C174162-50F7-4A98-B73F-00A302F3AE9A}"/>
                  </a:ext>
                </a:extLst>
              </p:cNvPr>
              <p:cNvSpPr>
                <a:spLocks noGrp="1"/>
              </p:cNvSpPr>
              <p:nvPr>
                <p:ph type="subTitle" idx="1"/>
              </p:nvPr>
            </p:nvSpPr>
            <p:spPr>
              <a:xfrm>
                <a:off x="0" y="1152752"/>
                <a:ext cx="12192000" cy="5618162"/>
              </a:xfrm>
            </p:spPr>
            <p:txBody>
              <a:bodyPr>
                <a:normAutofit/>
              </a:bodyPr>
              <a:lstStyle/>
              <a:p>
                <a:pPr algn="l"/>
                <a:r>
                  <a:rPr lang="ka-GE" dirty="0"/>
                  <a:t>სიზერალდის მსგავსად ბევრს ჯეროდა რომ პარადოქსის გადაჭრა შესაძლებელი იყო გაზომვისთვის მიენიჭებინათ ენტროპიის ზრდა.</a:t>
                </a:r>
                <a:r>
                  <a:rPr lang="en-US" dirty="0"/>
                  <a:t> </a:t>
                </a:r>
                <a:r>
                  <a:rPr lang="ka-GE" dirty="0"/>
                  <a:t>ბრილოუნიმ პირდაპირი კავშირი დაამყარა თერმოდინამიკურ და ინფორმაციულ ენტროპიას შორის. რამაც მიიყვანა ნეგენტროპის იდეამდე.</a:t>
                </a:r>
              </a:p>
              <a:p>
                <a:pPr algn="l"/>
                <a14:m>
                  <m:oMathPara xmlns:m="http://schemas.openxmlformats.org/officeDocument/2006/math">
                    <m:oMathParaPr>
                      <m:jc m:val="centerGroup"/>
                    </m:oMathParaPr>
                    <m:oMath xmlns:m="http://schemas.openxmlformats.org/officeDocument/2006/math">
                      <m:r>
                        <a:rPr lang="ka-GE" b="0" i="1" smtClean="0">
                          <a:latin typeface="Cambria Math" panose="02040503050406030204" pitchFamily="18" charset="0"/>
                        </a:rPr>
                        <m:t>𝑁</m:t>
                      </m:r>
                      <m:r>
                        <a:rPr lang="ka-GE" b="0" i="1" smtClean="0">
                          <a:latin typeface="Cambria Math" panose="02040503050406030204" pitchFamily="18" charset="0"/>
                        </a:rPr>
                        <m:t>≔</m:t>
                      </m:r>
                      <m:sSub>
                        <m:sSubPr>
                          <m:ctrlPr>
                            <a:rPr lang="ka-GE" b="0" i="1" smtClean="0">
                              <a:latin typeface="Cambria Math" panose="02040503050406030204" pitchFamily="18" charset="0"/>
                            </a:rPr>
                          </m:ctrlPr>
                        </m:sSubPr>
                        <m:e>
                          <m:r>
                            <a:rPr lang="en-US" b="0" i="1" smtClean="0">
                              <a:latin typeface="Cambria Math" panose="02040503050406030204" pitchFamily="18" charset="0"/>
                            </a:rPr>
                            <m:t>𝑆</m:t>
                          </m:r>
                        </m:e>
                        <m:sub>
                          <m:r>
                            <a:rPr lang="en-US" b="0" i="1" smtClean="0">
                              <a:latin typeface="Cambria Math" panose="02040503050406030204" pitchFamily="18" charset="0"/>
                            </a:rPr>
                            <m:t>𝑚𝑎𝑥</m:t>
                          </m:r>
                        </m:sub>
                      </m:sSub>
                      <m:r>
                        <a:rPr lang="en-US" b="0" i="1" smtClean="0">
                          <a:latin typeface="Cambria Math" panose="02040503050406030204" pitchFamily="18" charset="0"/>
                        </a:rPr>
                        <m:t>−</m:t>
                      </m:r>
                      <m:r>
                        <a:rPr lang="en-US" b="0" i="1" smtClean="0">
                          <a:latin typeface="Cambria Math" panose="02040503050406030204" pitchFamily="18" charset="0"/>
                        </a:rPr>
                        <m:t>𝑆</m:t>
                      </m:r>
                    </m:oMath>
                  </m:oMathPara>
                </a14:m>
                <a:endParaRPr lang="en-US" dirty="0"/>
              </a:p>
              <a:p>
                <a:pPr algn="l"/>
                <a:r>
                  <a:rPr lang="ka-GE"/>
                  <a:t>ბრილოუნიმ </a:t>
                </a:r>
                <a:r>
                  <a:rPr lang="ka-GE" dirty="0"/>
                  <a:t>ერთმანეთისგან განასხვავა ორი ტიპის ინფორმაცია, თავისუფალი </a:t>
                </a:r>
                <a14:m>
                  <m:oMath xmlns:m="http://schemas.openxmlformats.org/officeDocument/2006/math">
                    <m:sSub>
                      <m:sSubPr>
                        <m:ctrlPr>
                          <a:rPr lang="ka-GE" i="1" smtClean="0">
                            <a:latin typeface="Cambria Math" panose="02040503050406030204" pitchFamily="18" charset="0"/>
                          </a:rPr>
                        </m:ctrlPr>
                      </m:sSubPr>
                      <m:e>
                        <m:r>
                          <a:rPr lang="en-US" b="0" i="1" smtClean="0">
                            <a:latin typeface="Cambria Math" panose="02040503050406030204" pitchFamily="18" charset="0"/>
                          </a:rPr>
                          <m:t>𝐼</m:t>
                        </m:r>
                      </m:e>
                      <m:sub>
                        <m:r>
                          <a:rPr lang="en-US" b="0" i="1" smtClean="0">
                            <a:latin typeface="Cambria Math" panose="02040503050406030204" pitchFamily="18" charset="0"/>
                          </a:rPr>
                          <m:t>𝑓</m:t>
                        </m:r>
                      </m:sub>
                    </m:sSub>
                  </m:oMath>
                </a14:m>
                <a:r>
                  <a:rPr lang="en-US" dirty="0"/>
                  <a:t> </a:t>
                </a:r>
                <a:r>
                  <a:rPr lang="ka-GE" dirty="0"/>
                  <a:t>და შემოსაზღვრულ ინფორმაციას შორის </a:t>
                </a:r>
                <a14:m>
                  <m:oMath xmlns:m="http://schemas.openxmlformats.org/officeDocument/2006/math">
                    <m:sSub>
                      <m:sSubPr>
                        <m:ctrlPr>
                          <a:rPr lang="ka-GE" i="1">
                            <a:latin typeface="Cambria Math" panose="02040503050406030204" pitchFamily="18" charset="0"/>
                          </a:rPr>
                        </m:ctrlPr>
                      </m:sSubPr>
                      <m:e>
                        <m:r>
                          <a:rPr lang="en-US" i="1">
                            <a:latin typeface="Cambria Math" panose="02040503050406030204" pitchFamily="18" charset="0"/>
                          </a:rPr>
                          <m:t>𝐼</m:t>
                        </m:r>
                      </m:e>
                      <m:sub>
                        <m:r>
                          <a:rPr lang="en-US" b="0" i="1" smtClean="0">
                            <a:latin typeface="Cambria Math" panose="02040503050406030204" pitchFamily="18" charset="0"/>
                          </a:rPr>
                          <m:t>𝑏</m:t>
                        </m:r>
                      </m:sub>
                    </m:sSub>
                  </m:oMath>
                </a14:m>
                <a:r>
                  <a:rPr lang="en-US" dirty="0"/>
                  <a:t>. </a:t>
                </a:r>
                <a:r>
                  <a:rPr lang="ka-GE" dirty="0"/>
                  <a:t>ბრინოულის ჰიპოტეზით გაზომვით შემოსაზღვრული ინფორმაციის მატება უკავშირდება ენტროპიის ცვლილებას ფიზიკურ სისტემაში შემდეგნაირად </a:t>
                </a:r>
              </a:p>
              <a:p>
                <a:pPr algn="l"/>
                <a14:m>
                  <m:oMathPara xmlns:m="http://schemas.openxmlformats.org/officeDocument/2006/math">
                    <m:oMathParaPr>
                      <m:jc m:val="centerGroup"/>
                    </m:oMathParaPr>
                    <m:oMath xmlns:m="http://schemas.openxmlformats.org/officeDocument/2006/math">
                      <m:r>
                        <a:rPr lang="ka-GE" i="1" smtClean="0">
                          <a:latin typeface="Cambria Math" panose="02040503050406030204" pitchFamily="18" charset="0"/>
                          <a:ea typeface="Cambria Math" panose="02040503050406030204" pitchFamily="18" charset="0"/>
                        </a:rPr>
                        <m:t>∆</m:t>
                      </m:r>
                      <m:sSub>
                        <m:sSubPr>
                          <m:ctrlPr>
                            <a:rPr lang="ka-GE" i="1">
                              <a:latin typeface="Cambria Math" panose="02040503050406030204" pitchFamily="18" charset="0"/>
                            </a:rPr>
                          </m:ctrlPr>
                        </m:sSubPr>
                        <m:e>
                          <m:r>
                            <a:rPr lang="en-US" i="1">
                              <a:latin typeface="Cambria Math" panose="02040503050406030204" pitchFamily="18" charset="0"/>
                            </a:rPr>
                            <m:t>𝐼</m:t>
                          </m:r>
                        </m:e>
                        <m:sub>
                          <m:r>
                            <a:rPr lang="en-US" b="0" i="1" smtClean="0">
                              <a:latin typeface="Cambria Math" panose="02040503050406030204" pitchFamily="18" charset="0"/>
                            </a:rPr>
                            <m:t>𝑏</m:t>
                          </m:r>
                        </m:sub>
                      </m:sSub>
                      <m:r>
                        <a:rPr lang="en-US" b="0" i="1" smtClean="0">
                          <a:latin typeface="Cambria Math" panose="02040503050406030204" pitchFamily="18" charset="0"/>
                        </a:rPr>
                        <m:t>=</m:t>
                      </m:r>
                      <m:sSubSup>
                        <m:sSubSupPr>
                          <m:ctrlPr>
                            <a:rPr lang="en-US" b="0" i="1" smtClean="0">
                              <a:latin typeface="Cambria Math" panose="02040503050406030204" pitchFamily="18" charset="0"/>
                            </a:rPr>
                          </m:ctrlPr>
                        </m:sSubSupPr>
                        <m:e>
                          <m:r>
                            <a:rPr lang="en-US" b="0" i="1" smtClean="0">
                              <a:latin typeface="Cambria Math" panose="02040503050406030204" pitchFamily="18" charset="0"/>
                            </a:rPr>
                            <m:t>𝐼</m:t>
                          </m:r>
                        </m:e>
                        <m:sub>
                          <m:r>
                            <a:rPr lang="en-US" b="0" i="1" smtClean="0">
                              <a:latin typeface="Cambria Math" panose="02040503050406030204" pitchFamily="18" charset="0"/>
                            </a:rPr>
                            <m:t>𝑏</m:t>
                          </m:r>
                        </m:sub>
                        <m:sup>
                          <m:r>
                            <a:rPr lang="en-US" b="0" i="1" smtClean="0">
                              <a:latin typeface="Cambria Math" panose="02040503050406030204" pitchFamily="18" charset="0"/>
                            </a:rPr>
                            <m:t>𝑝𝑜𝑠𝑡</m:t>
                          </m:r>
                          <m:r>
                            <a:rPr lang="en-US" b="0" i="1" smtClean="0">
                              <a:latin typeface="Cambria Math" panose="02040503050406030204" pitchFamily="18" charset="0"/>
                            </a:rPr>
                            <m:t>−</m:t>
                          </m:r>
                          <m:r>
                            <a:rPr lang="en-US" b="0" i="1" smtClean="0">
                              <a:latin typeface="Cambria Math" panose="02040503050406030204" pitchFamily="18" charset="0"/>
                            </a:rPr>
                            <m:t>𝑚𝑒𝑎𝑠</m:t>
                          </m:r>
                        </m:sup>
                      </m:sSubSup>
                      <m:r>
                        <a:rPr lang="en-US" b="0" i="1" smtClean="0">
                          <a:latin typeface="Cambria Math" panose="02040503050406030204" pitchFamily="18" charset="0"/>
                        </a:rPr>
                        <m:t>−</m:t>
                      </m:r>
                      <m:sSubSup>
                        <m:sSubSupPr>
                          <m:ctrlPr>
                            <a:rPr lang="en-US" i="1">
                              <a:latin typeface="Cambria Math" panose="02040503050406030204" pitchFamily="18" charset="0"/>
                            </a:rPr>
                          </m:ctrlPr>
                        </m:sSubSupPr>
                        <m:e>
                          <m:r>
                            <a:rPr lang="en-US" i="1">
                              <a:latin typeface="Cambria Math" panose="02040503050406030204" pitchFamily="18" charset="0"/>
                            </a:rPr>
                            <m:t>𝐼</m:t>
                          </m:r>
                        </m:e>
                        <m:sub>
                          <m:r>
                            <a:rPr lang="en-US" i="1">
                              <a:latin typeface="Cambria Math" panose="02040503050406030204" pitchFamily="18" charset="0"/>
                            </a:rPr>
                            <m:t>𝑏</m:t>
                          </m:r>
                        </m:sub>
                        <m:sup>
                          <m:r>
                            <a:rPr lang="en-US" b="0" i="1" smtClean="0">
                              <a:latin typeface="Cambria Math" panose="02040503050406030204" pitchFamily="18" charset="0"/>
                            </a:rPr>
                            <m:t>𝑝𝑟𝑒</m:t>
                          </m:r>
                          <m:r>
                            <a:rPr lang="en-US" i="1">
                              <a:latin typeface="Cambria Math" panose="02040503050406030204" pitchFamily="18" charset="0"/>
                            </a:rPr>
                            <m:t>−</m:t>
                          </m:r>
                          <m:r>
                            <a:rPr lang="en-US" i="1">
                              <a:latin typeface="Cambria Math" panose="02040503050406030204" pitchFamily="18" charset="0"/>
                            </a:rPr>
                            <m:t>𝑚𝑒𝑎𝑠</m:t>
                          </m:r>
                        </m:sup>
                      </m:sSubSup>
                    </m:oMath>
                    <m:oMath xmlns:m="http://schemas.openxmlformats.org/officeDocument/2006/math">
                      <m:r>
                        <a:rPr lang="en-US" b="0" i="1" smtClean="0">
                          <a:latin typeface="Cambria Math" panose="02040503050406030204" pitchFamily="18" charset="0"/>
                        </a:rPr>
                        <m:t>=</m:t>
                      </m:r>
                      <m:r>
                        <a:rPr lang="en-US" b="0" i="1" smtClean="0">
                          <a:latin typeface="Cambria Math" panose="02040503050406030204" pitchFamily="18" charset="0"/>
                        </a:rPr>
                        <m:t>𝑘</m:t>
                      </m:r>
                      <m:d>
                        <m:dPr>
                          <m:ctrlPr>
                            <a:rPr lang="en-US" b="0" i="1" smtClean="0">
                              <a:latin typeface="Cambria Math" panose="02040503050406030204" pitchFamily="18" charset="0"/>
                            </a:rPr>
                          </m:ctrlPr>
                        </m:dPr>
                        <m:e>
                          <m:r>
                            <a:rPr lang="en-US" b="0" i="1" smtClean="0">
                              <a:latin typeface="Cambria Math" panose="02040503050406030204" pitchFamily="18" charset="0"/>
                            </a:rPr>
                            <m:t>𝑙𝑛</m:t>
                          </m:r>
                          <m:sSub>
                            <m:sSubPr>
                              <m:ctrlPr>
                                <a:rPr lang="en-US" b="0" i="1" smtClean="0">
                                  <a:latin typeface="Cambria Math" panose="02040503050406030204" pitchFamily="18" charset="0"/>
                                </a:rPr>
                              </m:ctrlPr>
                            </m:sSubPr>
                            <m:e>
                              <m:r>
                                <a:rPr lang="en-US" b="0" i="1" smtClean="0">
                                  <a:latin typeface="Cambria Math" panose="02040503050406030204" pitchFamily="18" charset="0"/>
                                </a:rPr>
                                <m:t>𝑃</m:t>
                              </m:r>
                            </m:e>
                            <m:sub>
                              <m:r>
                                <a:rPr lang="en-US" b="0" i="1" smtClean="0">
                                  <a:latin typeface="Cambria Math" panose="02040503050406030204" pitchFamily="18" charset="0"/>
                                </a:rPr>
                                <m:t>𝑝𝑟𝑒</m:t>
                              </m:r>
                              <m:r>
                                <a:rPr lang="en-US" b="0" i="1" smtClean="0">
                                  <a:latin typeface="Cambria Math" panose="02040503050406030204" pitchFamily="18" charset="0"/>
                                </a:rPr>
                                <m:t>−</m:t>
                              </m:r>
                              <m:r>
                                <a:rPr lang="en-US" b="0" i="1" smtClean="0">
                                  <a:latin typeface="Cambria Math" panose="02040503050406030204" pitchFamily="18" charset="0"/>
                                </a:rPr>
                                <m:t>𝑚𝑒𝑎𝑠</m:t>
                              </m:r>
                            </m:sub>
                          </m:sSub>
                          <m:r>
                            <a:rPr lang="en-US" b="0" i="1" smtClean="0">
                              <a:latin typeface="Cambria Math" panose="02040503050406030204" pitchFamily="18" charset="0"/>
                            </a:rPr>
                            <m:t>−</m:t>
                          </m:r>
                          <m:r>
                            <a:rPr lang="en-US" b="0" i="1" smtClean="0">
                              <a:latin typeface="Cambria Math" panose="02040503050406030204" pitchFamily="18" charset="0"/>
                            </a:rPr>
                            <m:t>𝑙𝑛</m:t>
                          </m:r>
                          <m:sSub>
                            <m:sSubPr>
                              <m:ctrlPr>
                                <a:rPr lang="en-US" i="1">
                                  <a:latin typeface="Cambria Math" panose="02040503050406030204" pitchFamily="18" charset="0"/>
                                </a:rPr>
                              </m:ctrlPr>
                            </m:sSubPr>
                            <m:e>
                              <m:r>
                                <a:rPr lang="en-US" i="1">
                                  <a:latin typeface="Cambria Math" panose="02040503050406030204" pitchFamily="18" charset="0"/>
                                </a:rPr>
                                <m:t>𝑃</m:t>
                              </m:r>
                            </m:e>
                            <m:sub>
                              <m:r>
                                <a:rPr lang="en-US" i="1">
                                  <a:latin typeface="Cambria Math" panose="02040503050406030204" pitchFamily="18" charset="0"/>
                                </a:rPr>
                                <m:t>𝑝</m:t>
                              </m:r>
                              <m:r>
                                <a:rPr lang="en-US" b="0" i="1" smtClean="0">
                                  <a:latin typeface="Cambria Math" panose="02040503050406030204" pitchFamily="18" charset="0"/>
                                </a:rPr>
                                <m:t>𝑜𝑠𝑡</m:t>
                              </m:r>
                              <m:r>
                                <a:rPr lang="en-US" i="1">
                                  <a:latin typeface="Cambria Math" panose="02040503050406030204" pitchFamily="18" charset="0"/>
                                </a:rPr>
                                <m:t>−</m:t>
                              </m:r>
                              <m:r>
                                <a:rPr lang="en-US" i="1">
                                  <a:latin typeface="Cambria Math" panose="02040503050406030204" pitchFamily="18" charset="0"/>
                                </a:rPr>
                                <m:t>𝑚𝑒𝑎𝑠</m:t>
                              </m:r>
                            </m:sub>
                          </m:sSub>
                        </m:e>
                      </m:d>
                    </m:oMath>
                    <m:oMath xmlns:m="http://schemas.openxmlformats.org/officeDocument/2006/math">
                      <m:r>
                        <a:rPr lang="en-US" b="0" i="1" smtClean="0">
                          <a:latin typeface="Cambria Math" panose="02040503050406030204" pitchFamily="18" charset="0"/>
                        </a:rPr>
                        <m:t>=</m:t>
                      </m:r>
                      <m:sSub>
                        <m:sSubPr>
                          <m:ctrlPr>
                            <a:rPr lang="en-US" b="0" i="1" smtClean="0">
                              <a:latin typeface="Cambria Math" panose="02040503050406030204" pitchFamily="18" charset="0"/>
                            </a:rPr>
                          </m:ctrlPr>
                        </m:sSubPr>
                        <m:e>
                          <m:r>
                            <a:rPr lang="en-US" b="0" i="1" smtClean="0">
                              <a:latin typeface="Cambria Math" panose="02040503050406030204" pitchFamily="18" charset="0"/>
                            </a:rPr>
                            <m:t>𝑆</m:t>
                          </m:r>
                        </m:e>
                        <m:sub>
                          <m:r>
                            <a:rPr lang="en-US" b="0" i="1" smtClean="0">
                              <a:latin typeface="Cambria Math" panose="02040503050406030204" pitchFamily="18" charset="0"/>
                            </a:rPr>
                            <m:t>𝑝𝑟𝑒</m:t>
                          </m:r>
                          <m:r>
                            <a:rPr lang="en-US" b="0" i="1" smtClean="0">
                              <a:latin typeface="Cambria Math" panose="02040503050406030204" pitchFamily="18" charset="0"/>
                            </a:rPr>
                            <m:t>−</m:t>
                          </m:r>
                          <m:r>
                            <a:rPr lang="en-US" b="0" i="1" smtClean="0">
                              <a:latin typeface="Cambria Math" panose="02040503050406030204" pitchFamily="18" charset="0"/>
                            </a:rPr>
                            <m:t>𝑚𝑒𝑎𝑠</m:t>
                          </m:r>
                        </m:sub>
                      </m:sSub>
                      <m:r>
                        <a:rPr lang="en-US" b="0" i="1" smtClean="0">
                          <a:latin typeface="Cambria Math" panose="02040503050406030204" pitchFamily="18" charset="0"/>
                        </a:rPr>
                        <m:t>−</m:t>
                      </m:r>
                      <m:sSub>
                        <m:sSubPr>
                          <m:ctrlPr>
                            <a:rPr lang="en-US" i="1">
                              <a:latin typeface="Cambria Math" panose="02040503050406030204" pitchFamily="18" charset="0"/>
                            </a:rPr>
                          </m:ctrlPr>
                        </m:sSubPr>
                        <m:e>
                          <m:r>
                            <a:rPr lang="en-US" b="0" i="1" smtClean="0">
                              <a:latin typeface="Cambria Math" panose="02040503050406030204" pitchFamily="18" charset="0"/>
                            </a:rPr>
                            <m:t>𝑆</m:t>
                          </m:r>
                        </m:e>
                        <m:sub>
                          <m:r>
                            <a:rPr lang="en-US" b="0" i="1" smtClean="0">
                              <a:latin typeface="Cambria Math" panose="02040503050406030204" pitchFamily="18" charset="0"/>
                            </a:rPr>
                            <m:t>𝑝𝑜𝑠𝑡</m:t>
                          </m:r>
                          <m:r>
                            <a:rPr lang="en-US" i="1">
                              <a:latin typeface="Cambria Math" panose="02040503050406030204" pitchFamily="18" charset="0"/>
                            </a:rPr>
                            <m:t>−</m:t>
                          </m:r>
                          <m:r>
                            <a:rPr lang="en-US" i="1">
                              <a:latin typeface="Cambria Math" panose="02040503050406030204" pitchFamily="18" charset="0"/>
                            </a:rPr>
                            <m:t>𝑚𝑒𝑎𝑠</m:t>
                          </m:r>
                        </m:sub>
                      </m:sSub>
                      <m:r>
                        <a:rPr lang="en-US" b="0" i="1" smtClean="0">
                          <a:latin typeface="Cambria Math" panose="02040503050406030204" pitchFamily="18" charset="0"/>
                        </a:rPr>
                        <m:t>&gt;0</m:t>
                      </m:r>
                    </m:oMath>
                  </m:oMathPara>
                </a14:m>
                <a:endParaRPr lang="ka-GE" dirty="0"/>
              </a:p>
              <a:p>
                <a:pPr algn="l"/>
                <a:r>
                  <a:rPr lang="ka-GE" dirty="0"/>
                  <a:t>მე- </a:t>
                </a:r>
                <a14:m>
                  <m:oMath xmlns:m="http://schemas.openxmlformats.org/officeDocument/2006/math">
                    <m:r>
                      <a:rPr lang="ka-GE" i="1">
                        <a:latin typeface="Cambria Math" panose="02040503050406030204" pitchFamily="18" charset="0"/>
                      </a:rPr>
                      <m:t>(2)</m:t>
                    </m:r>
                  </m:oMath>
                </a14:m>
                <a:r>
                  <a:rPr lang="ka-GE" dirty="0"/>
                  <a:t>-ე გვეუბნება, რომ შემოსაზღვრული ინფორმაციის მიღება ამცირებს ფიზიკურ ენტროპიას.</a:t>
                </a:r>
              </a:p>
              <a:p>
                <a:pPr algn="l"/>
                <a:r>
                  <a:rPr lang="ka-GE" dirty="0"/>
                  <a:t> </a:t>
                </a:r>
                <a:r>
                  <a:rPr lang="en-US" dirty="0"/>
                  <a:t> </a:t>
                </a:r>
              </a:p>
            </p:txBody>
          </p:sp>
        </mc:Choice>
        <mc:Fallback xmlns="">
          <p:sp>
            <p:nvSpPr>
              <p:cNvPr id="3" name="Subtitle 2">
                <a:extLst>
                  <a:ext uri="{FF2B5EF4-FFF2-40B4-BE49-F238E27FC236}">
                    <a16:creationId xmlns:a16="http://schemas.microsoft.com/office/drawing/2014/main" id="{2C174162-50F7-4A98-B73F-00A302F3AE9A}"/>
                  </a:ext>
                </a:extLst>
              </p:cNvPr>
              <p:cNvSpPr>
                <a:spLocks noGrp="1" noRot="1" noChangeAspect="1" noMove="1" noResize="1" noEditPoints="1" noAdjustHandles="1" noChangeArrowheads="1" noChangeShapeType="1" noTextEdit="1"/>
              </p:cNvSpPr>
              <p:nvPr>
                <p:ph type="subTitle" idx="1"/>
              </p:nvPr>
            </p:nvSpPr>
            <p:spPr>
              <a:xfrm>
                <a:off x="0" y="1152752"/>
                <a:ext cx="12192000" cy="5618162"/>
              </a:xfrm>
              <a:blipFill>
                <a:blip r:embed="rId2"/>
                <a:stretch>
                  <a:fillRect l="-750" t="-1302"/>
                </a:stretch>
              </a:blipFill>
            </p:spPr>
            <p:txBody>
              <a:bodyPr/>
              <a:lstStyle/>
              <a:p>
                <a:r>
                  <a:rPr lang="en-US">
                    <a:noFill/>
                  </a:rPr>
                  <a:t> </a:t>
                </a:r>
              </a:p>
            </p:txBody>
          </p:sp>
        </mc:Fallback>
      </mc:AlternateContent>
      <p:sp>
        <p:nvSpPr>
          <p:cNvPr id="4" name="TextBox 3">
            <a:extLst>
              <a:ext uri="{FF2B5EF4-FFF2-40B4-BE49-F238E27FC236}">
                <a16:creationId xmlns:a16="http://schemas.microsoft.com/office/drawing/2014/main" id="{200AF01B-DA04-4288-89F2-1C3BEFE2705D}"/>
              </a:ext>
            </a:extLst>
          </p:cNvPr>
          <p:cNvSpPr txBox="1"/>
          <p:nvPr/>
        </p:nvSpPr>
        <p:spPr>
          <a:xfrm>
            <a:off x="5627914" y="2944585"/>
            <a:ext cx="914400" cy="914400"/>
          </a:xfrm>
          <a:prstGeom prst="rect">
            <a:avLst/>
          </a:prstGeom>
          <a:noFill/>
        </p:spPr>
        <p:txBody>
          <a:bodyPr wrap="square" rtlCol="0">
            <a:spAutoFit/>
          </a:bodyPr>
          <a:lstStyle/>
          <a:p>
            <a:endParaRPr lang="en-US" dirty="0"/>
          </a:p>
        </p:txBody>
      </p:sp>
      <p:sp>
        <p:nvSpPr>
          <p:cNvPr id="5" name="TextBox 4">
            <a:extLst>
              <a:ext uri="{FF2B5EF4-FFF2-40B4-BE49-F238E27FC236}">
                <a16:creationId xmlns:a16="http://schemas.microsoft.com/office/drawing/2014/main" id="{446B58A7-AC20-4FC2-9B13-32B3CD68D400}"/>
              </a:ext>
            </a:extLst>
          </p:cNvPr>
          <p:cNvSpPr txBox="1"/>
          <p:nvPr/>
        </p:nvSpPr>
        <p:spPr>
          <a:xfrm>
            <a:off x="5589814" y="2944585"/>
            <a:ext cx="914400" cy="914400"/>
          </a:xfrm>
          <a:prstGeom prst="rect">
            <a:avLst/>
          </a:prstGeom>
          <a:noFill/>
        </p:spPr>
        <p:txBody>
          <a:bodyPr wrap="square" rtlCol="0">
            <a:spAutoFit/>
          </a:bodyPr>
          <a:lstStyle/>
          <a:p>
            <a:endParaRPr lang="en-US" dirty="0"/>
          </a:p>
        </p:txBody>
      </p:sp>
      <p:sp>
        <p:nvSpPr>
          <p:cNvPr id="6" name="TextBox 5">
            <a:extLst>
              <a:ext uri="{FF2B5EF4-FFF2-40B4-BE49-F238E27FC236}">
                <a16:creationId xmlns:a16="http://schemas.microsoft.com/office/drawing/2014/main" id="{5EB99A3D-850E-4C6D-B020-9DA4045B2440}"/>
              </a:ext>
            </a:extLst>
          </p:cNvPr>
          <p:cNvSpPr txBox="1"/>
          <p:nvPr/>
        </p:nvSpPr>
        <p:spPr>
          <a:xfrm>
            <a:off x="5589814" y="2944585"/>
            <a:ext cx="914400" cy="914400"/>
          </a:xfrm>
          <a:prstGeom prst="rect">
            <a:avLst/>
          </a:prstGeom>
          <a:noFill/>
        </p:spPr>
        <p:txBody>
          <a:bodyPr wrap="square" rtlCol="0">
            <a:spAutoFit/>
          </a:bodyPr>
          <a:lstStyle/>
          <a:p>
            <a:endParaRPr lang="en-US" dirty="0"/>
          </a:p>
        </p:txBody>
      </p:sp>
      <mc:AlternateContent xmlns:mc="http://schemas.openxmlformats.org/markup-compatibility/2006" xmlns:a14="http://schemas.microsoft.com/office/drawing/2010/main">
        <mc:Choice Requires="a14">
          <p:sp>
            <p:nvSpPr>
              <p:cNvPr id="7" name="TextBox 6">
                <a:extLst>
                  <a:ext uri="{FF2B5EF4-FFF2-40B4-BE49-F238E27FC236}">
                    <a16:creationId xmlns:a16="http://schemas.microsoft.com/office/drawing/2014/main" id="{9435B7BF-FF6F-42DB-AD2C-4D122C4C9D45}"/>
                  </a:ext>
                </a:extLst>
              </p:cNvPr>
              <p:cNvSpPr txBox="1"/>
              <p:nvPr/>
            </p:nvSpPr>
            <p:spPr>
              <a:xfrm>
                <a:off x="11087100" y="2575252"/>
                <a:ext cx="506186" cy="369332"/>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ka-GE" b="0" i="1" smtClean="0">
                          <a:latin typeface="Cambria Math" panose="02040503050406030204" pitchFamily="18" charset="0"/>
                        </a:rPr>
                        <m:t>(1)</m:t>
                      </m:r>
                    </m:oMath>
                  </m:oMathPara>
                </a14:m>
                <a:endParaRPr lang="en-US" dirty="0"/>
              </a:p>
            </p:txBody>
          </p:sp>
        </mc:Choice>
        <mc:Fallback xmlns="">
          <p:sp>
            <p:nvSpPr>
              <p:cNvPr id="7" name="TextBox 6">
                <a:extLst>
                  <a:ext uri="{FF2B5EF4-FFF2-40B4-BE49-F238E27FC236}">
                    <a16:creationId xmlns:a16="http://schemas.microsoft.com/office/drawing/2014/main" id="{9435B7BF-FF6F-42DB-AD2C-4D122C4C9D45}"/>
                  </a:ext>
                </a:extLst>
              </p:cNvPr>
              <p:cNvSpPr txBox="1">
                <a:spLocks noRot="1" noChangeAspect="1" noMove="1" noResize="1" noEditPoints="1" noAdjustHandles="1" noChangeArrowheads="1" noChangeShapeType="1" noTextEdit="1"/>
              </p:cNvSpPr>
              <p:nvPr/>
            </p:nvSpPr>
            <p:spPr>
              <a:xfrm>
                <a:off x="11087100" y="2575252"/>
                <a:ext cx="506186" cy="369332"/>
              </a:xfrm>
              <a:prstGeom prst="rect">
                <a:avLst/>
              </a:prstGeom>
              <a:blipFill>
                <a:blip r:embed="rId3"/>
                <a:stretch>
                  <a:fillRect l="-3614" r="-3614" b="-13115"/>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8" name="TextBox 7">
                <a:extLst>
                  <a:ext uri="{FF2B5EF4-FFF2-40B4-BE49-F238E27FC236}">
                    <a16:creationId xmlns:a16="http://schemas.microsoft.com/office/drawing/2014/main" id="{744AF91D-1D4D-4C36-B622-2FD7A108F983}"/>
                  </a:ext>
                </a:extLst>
              </p:cNvPr>
              <p:cNvSpPr txBox="1"/>
              <p:nvPr/>
            </p:nvSpPr>
            <p:spPr>
              <a:xfrm>
                <a:off x="11087100" y="4673083"/>
                <a:ext cx="506186" cy="369332"/>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ka-GE" b="0" i="1" smtClean="0">
                          <a:latin typeface="Cambria Math" panose="02040503050406030204" pitchFamily="18" charset="0"/>
                        </a:rPr>
                        <m:t>(2)</m:t>
                      </m:r>
                    </m:oMath>
                  </m:oMathPara>
                </a14:m>
                <a:endParaRPr lang="en-US" dirty="0"/>
              </a:p>
            </p:txBody>
          </p:sp>
        </mc:Choice>
        <mc:Fallback xmlns="">
          <p:sp>
            <p:nvSpPr>
              <p:cNvPr id="8" name="TextBox 7">
                <a:extLst>
                  <a:ext uri="{FF2B5EF4-FFF2-40B4-BE49-F238E27FC236}">
                    <a16:creationId xmlns:a16="http://schemas.microsoft.com/office/drawing/2014/main" id="{744AF91D-1D4D-4C36-B622-2FD7A108F983}"/>
                  </a:ext>
                </a:extLst>
              </p:cNvPr>
              <p:cNvSpPr txBox="1">
                <a:spLocks noRot="1" noChangeAspect="1" noMove="1" noResize="1" noEditPoints="1" noAdjustHandles="1" noChangeArrowheads="1" noChangeShapeType="1" noTextEdit="1"/>
              </p:cNvSpPr>
              <p:nvPr/>
            </p:nvSpPr>
            <p:spPr>
              <a:xfrm>
                <a:off x="11087100" y="4673083"/>
                <a:ext cx="506186" cy="369332"/>
              </a:xfrm>
              <a:prstGeom prst="rect">
                <a:avLst/>
              </a:prstGeom>
              <a:blipFill>
                <a:blip r:embed="rId4"/>
                <a:stretch>
                  <a:fillRect l="-3614" r="-3614" b="-13333"/>
                </a:stretch>
              </a:blipFill>
            </p:spPr>
            <p:txBody>
              <a:bodyPr/>
              <a:lstStyle/>
              <a:p>
                <a:r>
                  <a:rPr lang="en-US">
                    <a:noFill/>
                  </a:rPr>
                  <a:t> </a:t>
                </a:r>
              </a:p>
            </p:txBody>
          </p:sp>
        </mc:Fallback>
      </mc:AlternateContent>
    </p:spTree>
    <p:extLst>
      <p:ext uri="{BB962C8B-B14F-4D97-AF65-F5344CB8AC3E}">
        <p14:creationId xmlns:p14="http://schemas.microsoft.com/office/powerpoint/2010/main" val="23479663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Subtitle 2">
                <a:extLst>
                  <a:ext uri="{FF2B5EF4-FFF2-40B4-BE49-F238E27FC236}">
                    <a16:creationId xmlns:a16="http://schemas.microsoft.com/office/drawing/2014/main" id="{56460B55-1180-42A3-865D-19BFCBCFD308}"/>
                  </a:ext>
                </a:extLst>
              </p:cNvPr>
              <p:cNvSpPr>
                <a:spLocks noGrp="1"/>
              </p:cNvSpPr>
              <p:nvPr>
                <p:ph type="subTitle" idx="1"/>
              </p:nvPr>
            </p:nvSpPr>
            <p:spPr>
              <a:xfrm>
                <a:off x="130628" y="119743"/>
                <a:ext cx="11930743" cy="6618514"/>
              </a:xfrm>
            </p:spPr>
            <p:txBody>
              <a:bodyPr/>
              <a:lstStyle/>
              <a:p>
                <a:pPr algn="l"/>
                <a:r>
                  <a:rPr lang="ka-GE" dirty="0"/>
                  <a:t>თუ სისტემის შემოსაზღვრულ ინფორმაციას ენტროპიის მსგავსად ვექცევით, თერმოდინამიკის მეორე კანონიც უნდა გამოვსახოთ როგორც ენტროპიით ასევე შემოსაზღვრული ინფორმაციით.</a:t>
                </a:r>
              </a:p>
              <a:p>
                <a:pPr algn="l"/>
                <a:r>
                  <a:rPr lang="ka-GE" dirty="0"/>
                  <a:t>თუ საწყისად ფიზიკური სისტემის შესახებ არაფერი ვიცით, ანუ თუ </a:t>
                </a:r>
                <a14:m>
                  <m:oMath xmlns:m="http://schemas.openxmlformats.org/officeDocument/2006/math">
                    <m:sSubSup>
                      <m:sSubSupPr>
                        <m:ctrlPr>
                          <a:rPr lang="ka-GE" i="1" smtClean="0">
                            <a:latin typeface="Cambria Math" panose="02040503050406030204" pitchFamily="18" charset="0"/>
                          </a:rPr>
                        </m:ctrlPr>
                      </m:sSubSupPr>
                      <m:e>
                        <m:r>
                          <a:rPr lang="en-US" b="0" i="1" smtClean="0">
                            <a:latin typeface="Cambria Math" panose="02040503050406030204" pitchFamily="18" charset="0"/>
                          </a:rPr>
                          <m:t>𝐼</m:t>
                        </m:r>
                      </m:e>
                      <m:sub>
                        <m:r>
                          <a:rPr lang="en-US" b="0" i="1" smtClean="0">
                            <a:latin typeface="Cambria Math" panose="02040503050406030204" pitchFamily="18" charset="0"/>
                          </a:rPr>
                          <m:t>𝑏</m:t>
                        </m:r>
                      </m:sub>
                      <m:sup>
                        <m:r>
                          <a:rPr lang="en-US" b="0" i="1" smtClean="0">
                            <a:latin typeface="Cambria Math" panose="02040503050406030204" pitchFamily="18" charset="0"/>
                          </a:rPr>
                          <m:t>𝑖𝑛𝑡𝑖𝑎𝑙</m:t>
                        </m:r>
                      </m:sup>
                    </m:sSubSup>
                    <m:r>
                      <a:rPr lang="en-US" b="0" i="1" smtClean="0">
                        <a:latin typeface="Cambria Math" panose="02040503050406030204" pitchFamily="18" charset="0"/>
                      </a:rPr>
                      <m:t>=0</m:t>
                    </m:r>
                  </m:oMath>
                </a14:m>
                <a:r>
                  <a:rPr lang="en-US" dirty="0"/>
                  <a:t>, </a:t>
                </a:r>
                <a:r>
                  <a:rPr lang="ka-GE" dirty="0"/>
                  <a:t>სისტემის საბოლოო ენტროპია შემოსაზღვრული ინფორმაციის მიღების შემდეგ იქნება </a:t>
                </a:r>
                <a14:m>
                  <m:oMath xmlns:m="http://schemas.openxmlformats.org/officeDocument/2006/math">
                    <m:sSub>
                      <m:sSubPr>
                        <m:ctrlPr>
                          <a:rPr lang="ka-GE" i="1" smtClean="0">
                            <a:latin typeface="Cambria Math" panose="02040503050406030204" pitchFamily="18" charset="0"/>
                          </a:rPr>
                        </m:ctrlPr>
                      </m:sSubPr>
                      <m:e>
                        <m:r>
                          <a:rPr lang="en-US" b="0" i="1" smtClean="0">
                            <a:latin typeface="Cambria Math" panose="02040503050406030204" pitchFamily="18" charset="0"/>
                          </a:rPr>
                          <m:t>𝑆</m:t>
                        </m:r>
                      </m:e>
                      <m:sub>
                        <m:r>
                          <a:rPr lang="en-US" b="0" i="1" smtClean="0">
                            <a:latin typeface="Cambria Math" panose="02040503050406030204" pitchFamily="18" charset="0"/>
                          </a:rPr>
                          <m:t>𝑓</m:t>
                        </m:r>
                      </m:sub>
                    </m:sSub>
                    <m:r>
                      <a:rPr lang="en-US" b="0" i="1" smtClean="0">
                        <a:latin typeface="Cambria Math" panose="02040503050406030204" pitchFamily="18" charset="0"/>
                      </a:rPr>
                      <m:t>=</m:t>
                    </m:r>
                    <m:sSub>
                      <m:sSubPr>
                        <m:ctrlPr>
                          <a:rPr lang="ka-GE" i="1">
                            <a:latin typeface="Cambria Math" panose="02040503050406030204" pitchFamily="18" charset="0"/>
                          </a:rPr>
                        </m:ctrlPr>
                      </m:sSubPr>
                      <m:e>
                        <m:r>
                          <a:rPr lang="en-US" i="1">
                            <a:latin typeface="Cambria Math" panose="02040503050406030204" pitchFamily="18" charset="0"/>
                          </a:rPr>
                          <m:t>𝑆</m:t>
                        </m:r>
                      </m:e>
                      <m:sub>
                        <m:r>
                          <a:rPr lang="en-US" b="0" i="1" smtClean="0">
                            <a:latin typeface="Cambria Math" panose="02040503050406030204" pitchFamily="18" charset="0"/>
                          </a:rPr>
                          <m:t>𝑖</m:t>
                        </m:r>
                      </m:sub>
                    </m:sSub>
                    <m:r>
                      <a:rPr lang="en-US" b="0" i="1" smtClean="0">
                        <a:latin typeface="Cambria Math" panose="02040503050406030204" pitchFamily="18" charset="0"/>
                      </a:rPr>
                      <m:t>−</m:t>
                    </m:r>
                    <m:sSub>
                      <m:sSubPr>
                        <m:ctrlPr>
                          <a:rPr lang="ka-GE" i="1">
                            <a:latin typeface="Cambria Math" panose="02040503050406030204" pitchFamily="18" charset="0"/>
                          </a:rPr>
                        </m:ctrlPr>
                      </m:sSubPr>
                      <m:e>
                        <m:r>
                          <a:rPr lang="en-US" b="0" i="1" smtClean="0">
                            <a:latin typeface="Cambria Math" panose="02040503050406030204" pitchFamily="18" charset="0"/>
                          </a:rPr>
                          <m:t>𝐼</m:t>
                        </m:r>
                      </m:e>
                      <m:sub>
                        <m:r>
                          <a:rPr lang="en-US" b="0" i="1" smtClean="0">
                            <a:latin typeface="Cambria Math" panose="02040503050406030204" pitchFamily="18" charset="0"/>
                          </a:rPr>
                          <m:t>𝑏</m:t>
                        </m:r>
                      </m:sub>
                    </m:sSub>
                  </m:oMath>
                </a14:m>
                <a:endParaRPr lang="en-US" dirty="0"/>
              </a:p>
              <a:p>
                <a:pPr algn="l"/>
                <a:endParaRPr lang="ka-GE" dirty="0"/>
              </a:p>
              <a:p>
                <a:pPr algn="l"/>
                <a:r>
                  <a:rPr lang="ka-GE" dirty="0"/>
                  <a:t>თერმოდინამიკის მეროე კანონი: </a:t>
                </a:r>
                <a14:m>
                  <m:oMath xmlns:m="http://schemas.openxmlformats.org/officeDocument/2006/math">
                    <m:r>
                      <a:rPr lang="ka-GE" i="1" smtClean="0">
                        <a:latin typeface="Cambria Math" panose="02040503050406030204" pitchFamily="18" charset="0"/>
                        <a:ea typeface="Cambria Math" panose="02040503050406030204" pitchFamily="18" charset="0"/>
                      </a:rPr>
                      <m:t>∆</m:t>
                    </m:r>
                    <m:sSub>
                      <m:sSubPr>
                        <m:ctrlPr>
                          <a:rPr lang="ka-GE" i="1">
                            <a:latin typeface="Cambria Math" panose="02040503050406030204" pitchFamily="18" charset="0"/>
                          </a:rPr>
                        </m:ctrlPr>
                      </m:sSubPr>
                      <m:e>
                        <m:r>
                          <a:rPr lang="en-US" i="1">
                            <a:latin typeface="Cambria Math" panose="02040503050406030204" pitchFamily="18" charset="0"/>
                          </a:rPr>
                          <m:t>𝑆</m:t>
                        </m:r>
                      </m:e>
                      <m:sub>
                        <m:r>
                          <a:rPr lang="en-US" i="1">
                            <a:latin typeface="Cambria Math" panose="02040503050406030204" pitchFamily="18" charset="0"/>
                          </a:rPr>
                          <m:t>𝑓</m:t>
                        </m:r>
                      </m:sub>
                    </m:sSub>
                    <m:r>
                      <a:rPr lang="ka-GE" i="1">
                        <a:latin typeface="Cambria Math" panose="02040503050406030204" pitchFamily="18" charset="0"/>
                        <a:ea typeface="Cambria Math" panose="02040503050406030204" pitchFamily="18" charset="0"/>
                      </a:rPr>
                      <m:t>≥</m:t>
                    </m:r>
                    <m:r>
                      <a:rPr lang="ka-GE" b="0" i="1" smtClean="0">
                        <a:latin typeface="Cambria Math" panose="02040503050406030204" pitchFamily="18" charset="0"/>
                      </a:rPr>
                      <m:t>0</m:t>
                    </m:r>
                  </m:oMath>
                </a14:m>
                <a:endParaRPr lang="ka-GE" dirty="0"/>
              </a:p>
              <a:p>
                <a:pPr algn="l"/>
                <a:endParaRPr lang="ka-GE" dirty="0"/>
              </a:p>
              <a:p>
                <a:pPr algn="l"/>
                <a:r>
                  <a:rPr lang="ka-GE" dirty="0"/>
                  <a:t>ნეგენტროპის </a:t>
                </a:r>
                <a14:m>
                  <m:oMath xmlns:m="http://schemas.openxmlformats.org/officeDocument/2006/math">
                    <m:r>
                      <a:rPr lang="ka-GE" i="1" smtClean="0">
                        <a:latin typeface="Cambria Math" panose="02040503050406030204" pitchFamily="18" charset="0"/>
                        <a:ea typeface="Cambria Math" panose="02040503050406030204" pitchFamily="18" charset="0"/>
                      </a:rPr>
                      <m:t>∆</m:t>
                    </m:r>
                    <m:r>
                      <a:rPr lang="ka-GE" b="0" i="1" smtClean="0">
                        <a:latin typeface="Cambria Math" panose="02040503050406030204" pitchFamily="18" charset="0"/>
                        <a:ea typeface="Cambria Math" panose="02040503050406030204" pitchFamily="18" charset="0"/>
                      </a:rPr>
                      <m:t>𝑁</m:t>
                    </m:r>
                    <m:r>
                      <a:rPr lang="ka-GE" b="0" i="1" smtClean="0">
                        <a:latin typeface="Cambria Math" panose="02040503050406030204" pitchFamily="18" charset="0"/>
                        <a:ea typeface="Cambria Math" panose="02040503050406030204" pitchFamily="18" charset="0"/>
                      </a:rPr>
                      <m:t>≔−∆</m:t>
                    </m:r>
                    <m:r>
                      <a:rPr lang="en-US" b="0" i="1" smtClean="0">
                        <a:latin typeface="Cambria Math" panose="02040503050406030204" pitchFamily="18" charset="0"/>
                        <a:ea typeface="Cambria Math" panose="02040503050406030204" pitchFamily="18" charset="0"/>
                      </a:rPr>
                      <m:t>𝑆</m:t>
                    </m:r>
                  </m:oMath>
                </a14:m>
                <a:r>
                  <a:rPr lang="ka-GE" dirty="0"/>
                  <a:t> გამოყენებით, მეორე კანონი შეიძლება ჩაიწეროს როგორც</a:t>
                </a:r>
              </a:p>
              <a:p>
                <a:pPr algn="l"/>
                <a14:m>
                  <m:oMath xmlns:m="http://schemas.openxmlformats.org/officeDocument/2006/math">
                    <m:r>
                      <a:rPr lang="ka-GE" i="1">
                        <a:latin typeface="Cambria Math" panose="02040503050406030204" pitchFamily="18" charset="0"/>
                        <a:ea typeface="Cambria Math" panose="02040503050406030204" pitchFamily="18" charset="0"/>
                      </a:rPr>
                      <m:t>∆</m:t>
                    </m:r>
                    <m:sSub>
                      <m:sSubPr>
                        <m:ctrlPr>
                          <a:rPr lang="ka-GE" i="1">
                            <a:latin typeface="Cambria Math" panose="02040503050406030204" pitchFamily="18" charset="0"/>
                          </a:rPr>
                        </m:ctrlPr>
                      </m:sSubPr>
                      <m:e>
                        <m:r>
                          <a:rPr lang="en-US" i="1">
                            <a:latin typeface="Cambria Math" panose="02040503050406030204" pitchFamily="18" charset="0"/>
                          </a:rPr>
                          <m:t>𝑆</m:t>
                        </m:r>
                      </m:e>
                      <m:sub>
                        <m:r>
                          <a:rPr lang="en-US" i="1">
                            <a:latin typeface="Cambria Math" panose="02040503050406030204" pitchFamily="18" charset="0"/>
                          </a:rPr>
                          <m:t>𝑓</m:t>
                        </m:r>
                      </m:sub>
                    </m:sSub>
                  </m:oMath>
                </a14:m>
                <a:r>
                  <a:rPr lang="ka-GE" dirty="0"/>
                  <a:t>=</a:t>
                </a:r>
                <a:r>
                  <a:rPr lang="ka-GE" dirty="0">
                    <a:ea typeface="Cambria Math" panose="02040503050406030204" pitchFamily="18" charset="0"/>
                  </a:rPr>
                  <a:t> </a:t>
                </a:r>
                <a14:m>
                  <m:oMath xmlns:m="http://schemas.openxmlformats.org/officeDocument/2006/math">
                    <m:r>
                      <a:rPr lang="ka-GE" i="1">
                        <a:latin typeface="Cambria Math" panose="02040503050406030204" pitchFamily="18" charset="0"/>
                        <a:ea typeface="Cambria Math" panose="02040503050406030204" pitchFamily="18" charset="0"/>
                      </a:rPr>
                      <m:t>∆</m:t>
                    </m:r>
                    <m:d>
                      <m:dPr>
                        <m:ctrlPr>
                          <a:rPr lang="ka-GE" b="0" i="1" smtClean="0">
                            <a:latin typeface="Cambria Math" panose="02040503050406030204" pitchFamily="18" charset="0"/>
                            <a:ea typeface="Cambria Math" panose="02040503050406030204" pitchFamily="18" charset="0"/>
                          </a:rPr>
                        </m:ctrlPr>
                      </m:dPr>
                      <m:e>
                        <m:sSub>
                          <m:sSubPr>
                            <m:ctrlPr>
                              <a:rPr lang="ka-GE" i="1">
                                <a:latin typeface="Cambria Math" panose="02040503050406030204" pitchFamily="18" charset="0"/>
                              </a:rPr>
                            </m:ctrlPr>
                          </m:sSubPr>
                          <m:e>
                            <m:r>
                              <a:rPr lang="en-US" i="1">
                                <a:latin typeface="Cambria Math" panose="02040503050406030204" pitchFamily="18" charset="0"/>
                              </a:rPr>
                              <m:t>𝑆</m:t>
                            </m:r>
                          </m:e>
                          <m:sub>
                            <m:r>
                              <a:rPr lang="en-US" b="0" i="1" smtClean="0">
                                <a:latin typeface="Cambria Math" panose="02040503050406030204" pitchFamily="18" charset="0"/>
                              </a:rPr>
                              <m:t>𝑖</m:t>
                            </m:r>
                          </m:sub>
                        </m:sSub>
                        <m:r>
                          <a:rPr lang="en-US" b="0" i="1" smtClean="0">
                            <a:latin typeface="Cambria Math" panose="02040503050406030204" pitchFamily="18" charset="0"/>
                          </a:rPr>
                          <m:t>−</m:t>
                        </m:r>
                        <m:sSub>
                          <m:sSubPr>
                            <m:ctrlPr>
                              <a:rPr lang="ka-GE" i="1">
                                <a:latin typeface="Cambria Math" panose="02040503050406030204" pitchFamily="18" charset="0"/>
                              </a:rPr>
                            </m:ctrlPr>
                          </m:sSubPr>
                          <m:e>
                            <m:r>
                              <a:rPr lang="en-US" b="0" i="1" smtClean="0">
                                <a:latin typeface="Cambria Math" panose="02040503050406030204" pitchFamily="18" charset="0"/>
                              </a:rPr>
                              <m:t>𝐼</m:t>
                            </m:r>
                          </m:e>
                          <m:sub>
                            <m:r>
                              <a:rPr lang="en-US" b="0" i="1" smtClean="0">
                                <a:latin typeface="Cambria Math" panose="02040503050406030204" pitchFamily="18" charset="0"/>
                              </a:rPr>
                              <m:t>𝑏</m:t>
                            </m:r>
                          </m:sub>
                        </m:sSub>
                      </m:e>
                    </m:d>
                    <m:r>
                      <a:rPr lang="en-US" b="0" i="1" smtClean="0">
                        <a:latin typeface="Cambria Math" panose="02040503050406030204" pitchFamily="18" charset="0"/>
                      </a:rPr>
                      <m:t>=</m:t>
                    </m:r>
                    <m:sSub>
                      <m:sSubPr>
                        <m:ctrlPr>
                          <a:rPr lang="ka-GE" i="1">
                            <a:latin typeface="Cambria Math" panose="02040503050406030204" pitchFamily="18" charset="0"/>
                          </a:rPr>
                        </m:ctrlPr>
                      </m:sSubPr>
                      <m:e>
                        <m:r>
                          <a:rPr lang="ka-GE" i="1">
                            <a:latin typeface="Cambria Math" panose="02040503050406030204" pitchFamily="18" charset="0"/>
                            <a:ea typeface="Cambria Math" panose="02040503050406030204" pitchFamily="18" charset="0"/>
                          </a:rPr>
                          <m:t>∆</m:t>
                        </m:r>
                        <m:r>
                          <a:rPr lang="en-US" i="1">
                            <a:latin typeface="Cambria Math" panose="02040503050406030204" pitchFamily="18" charset="0"/>
                          </a:rPr>
                          <m:t>𝑆</m:t>
                        </m:r>
                      </m:e>
                      <m:sub>
                        <m:r>
                          <a:rPr lang="en-US" i="1">
                            <a:latin typeface="Cambria Math" panose="02040503050406030204" pitchFamily="18" charset="0"/>
                          </a:rPr>
                          <m:t>𝑖</m:t>
                        </m:r>
                      </m:sub>
                    </m:sSub>
                    <m:r>
                      <a:rPr lang="en-US" b="0" i="1" smtClean="0">
                        <a:latin typeface="Cambria Math" panose="02040503050406030204" pitchFamily="18" charset="0"/>
                      </a:rPr>
                      <m:t>−</m:t>
                    </m:r>
                    <m:r>
                      <a:rPr lang="en-US" b="0" i="1" smtClean="0">
                        <a:latin typeface="Cambria Math" panose="02040503050406030204" pitchFamily="18" charset="0"/>
                        <a:ea typeface="Cambria Math" panose="02040503050406030204" pitchFamily="18" charset="0"/>
                      </a:rPr>
                      <m:t>∆</m:t>
                    </m:r>
                    <m:sSub>
                      <m:sSubPr>
                        <m:ctrlPr>
                          <a:rPr lang="ka-GE" i="1">
                            <a:latin typeface="Cambria Math" panose="02040503050406030204" pitchFamily="18" charset="0"/>
                          </a:rPr>
                        </m:ctrlPr>
                      </m:sSubPr>
                      <m:e>
                        <m:r>
                          <a:rPr lang="en-US" b="0" i="1" smtClean="0">
                            <a:latin typeface="Cambria Math" panose="02040503050406030204" pitchFamily="18" charset="0"/>
                          </a:rPr>
                          <m:t>𝐼</m:t>
                        </m:r>
                      </m:e>
                      <m:sub>
                        <m:r>
                          <a:rPr lang="en-US" b="0" i="1" smtClean="0">
                            <a:latin typeface="Cambria Math" panose="02040503050406030204" pitchFamily="18" charset="0"/>
                          </a:rPr>
                          <m:t>𝑏</m:t>
                        </m:r>
                      </m:sub>
                    </m:sSub>
                    <m:r>
                      <a:rPr lang="en-US" b="0" i="1" smtClean="0">
                        <a:latin typeface="Cambria Math" panose="02040503050406030204" pitchFamily="18" charset="0"/>
                      </a:rPr>
                      <m:t>=−</m:t>
                    </m:r>
                    <m:r>
                      <a:rPr lang="en-US" b="0" i="1" smtClean="0">
                        <a:latin typeface="Cambria Math" panose="02040503050406030204" pitchFamily="18" charset="0"/>
                        <a:ea typeface="Cambria Math" panose="02040503050406030204" pitchFamily="18" charset="0"/>
                      </a:rPr>
                      <m:t>∆</m:t>
                    </m:r>
                    <m:sSub>
                      <m:sSubPr>
                        <m:ctrlPr>
                          <a:rPr lang="en-US" b="0" i="1" smtClean="0">
                            <a:latin typeface="Cambria Math" panose="02040503050406030204" pitchFamily="18" charset="0"/>
                            <a:ea typeface="Cambria Math" panose="02040503050406030204" pitchFamily="18" charset="0"/>
                          </a:rPr>
                        </m:ctrlPr>
                      </m:sSubPr>
                      <m:e>
                        <m:r>
                          <a:rPr lang="en-US" b="0" i="1" smtClean="0">
                            <a:latin typeface="Cambria Math" panose="02040503050406030204" pitchFamily="18" charset="0"/>
                            <a:ea typeface="Cambria Math" panose="02040503050406030204" pitchFamily="18" charset="0"/>
                          </a:rPr>
                          <m:t>𝑁</m:t>
                        </m:r>
                      </m:e>
                      <m:sub>
                        <m:r>
                          <a:rPr lang="en-US" b="0" i="1" smtClean="0">
                            <a:latin typeface="Cambria Math" panose="02040503050406030204" pitchFamily="18" charset="0"/>
                            <a:ea typeface="Cambria Math" panose="02040503050406030204" pitchFamily="18" charset="0"/>
                          </a:rPr>
                          <m:t>𝑖</m:t>
                        </m:r>
                      </m:sub>
                    </m:sSub>
                    <m:r>
                      <a:rPr lang="en-US" b="0" i="1" smtClean="0">
                        <a:latin typeface="Cambria Math" panose="02040503050406030204" pitchFamily="18" charset="0"/>
                        <a:ea typeface="Cambria Math" panose="02040503050406030204" pitchFamily="18" charset="0"/>
                      </a:rPr>
                      <m:t>−</m:t>
                    </m:r>
                    <m:sSub>
                      <m:sSubPr>
                        <m:ctrlPr>
                          <a:rPr lang="en-US" b="0" i="1" smtClean="0">
                            <a:latin typeface="Cambria Math" panose="02040503050406030204" pitchFamily="18" charset="0"/>
                            <a:ea typeface="Cambria Math" panose="02040503050406030204" pitchFamily="18" charset="0"/>
                          </a:rPr>
                        </m:ctrlPr>
                      </m:sSubPr>
                      <m:e>
                        <m:r>
                          <a:rPr lang="en-US" b="0" i="1" smtClean="0">
                            <a:latin typeface="Cambria Math" panose="02040503050406030204" pitchFamily="18" charset="0"/>
                            <a:ea typeface="Cambria Math" panose="02040503050406030204" pitchFamily="18" charset="0"/>
                          </a:rPr>
                          <m:t>∆</m:t>
                        </m:r>
                        <m:r>
                          <a:rPr lang="en-US" b="0" i="1" smtClean="0">
                            <a:latin typeface="Cambria Math" panose="02040503050406030204" pitchFamily="18" charset="0"/>
                            <a:ea typeface="Cambria Math" panose="02040503050406030204" pitchFamily="18" charset="0"/>
                          </a:rPr>
                          <m:t>𝐼</m:t>
                        </m:r>
                      </m:e>
                      <m:sub>
                        <m:r>
                          <a:rPr lang="en-US" b="0" i="1" smtClean="0">
                            <a:latin typeface="Cambria Math" panose="02040503050406030204" pitchFamily="18" charset="0"/>
                            <a:ea typeface="Cambria Math" panose="02040503050406030204" pitchFamily="18" charset="0"/>
                          </a:rPr>
                          <m:t>𝑏</m:t>
                        </m:r>
                      </m:sub>
                    </m:sSub>
                    <m:r>
                      <a:rPr lang="en-US" b="0" i="1" smtClean="0">
                        <a:latin typeface="Cambria Math" panose="02040503050406030204" pitchFamily="18" charset="0"/>
                        <a:ea typeface="Cambria Math" panose="02040503050406030204" pitchFamily="18" charset="0"/>
                      </a:rPr>
                      <m:t>≥0</m:t>
                    </m:r>
                  </m:oMath>
                </a14:m>
                <a:endParaRPr lang="en-US" dirty="0"/>
              </a:p>
              <a:p>
                <a:pPr algn="l"/>
                <a:r>
                  <a:rPr lang="ka-GE" dirty="0">
                    <a:latin typeface="Cambria Math" panose="02040503050406030204" pitchFamily="18" charset="0"/>
                    <a:ea typeface="Cambria Math" panose="02040503050406030204" pitchFamily="18" charset="0"/>
                  </a:rPr>
                  <a:t>რაც ნიშნავს რომ</a:t>
                </a:r>
                <a:endParaRPr lang="en-US" dirty="0">
                  <a:latin typeface="Cambria Math" panose="02040503050406030204" pitchFamily="18" charset="0"/>
                  <a:ea typeface="Cambria Math" panose="02040503050406030204" pitchFamily="18" charset="0"/>
                </a:endParaRPr>
              </a:p>
              <a:p>
                <a:pPr algn="l"/>
                <a14:m>
                  <m:oMathPara xmlns:m="http://schemas.openxmlformats.org/officeDocument/2006/math">
                    <m:oMathParaPr>
                      <m:jc m:val="centerGroup"/>
                    </m:oMathParaPr>
                    <m:oMath xmlns:m="http://schemas.openxmlformats.org/officeDocument/2006/math">
                      <m:r>
                        <a:rPr lang="ka-GE" i="1">
                          <a:latin typeface="Cambria Math" panose="02040503050406030204" pitchFamily="18" charset="0"/>
                          <a:ea typeface="Cambria Math" panose="02040503050406030204" pitchFamily="18" charset="0"/>
                        </a:rPr>
                        <m:t>∆</m:t>
                      </m:r>
                      <m:d>
                        <m:dPr>
                          <m:ctrlPr>
                            <a:rPr lang="ka-GE" i="1" smtClean="0">
                              <a:latin typeface="Cambria Math" panose="02040503050406030204" pitchFamily="18" charset="0"/>
                              <a:ea typeface="Cambria Math" panose="02040503050406030204" pitchFamily="18" charset="0"/>
                            </a:rPr>
                          </m:ctrlPr>
                        </m:dPr>
                        <m:e>
                          <m:sSub>
                            <m:sSubPr>
                              <m:ctrlPr>
                                <a:rPr lang="en-US" i="1">
                                  <a:latin typeface="Cambria Math" panose="02040503050406030204" pitchFamily="18" charset="0"/>
                                  <a:ea typeface="Cambria Math" panose="02040503050406030204" pitchFamily="18" charset="0"/>
                                </a:rPr>
                              </m:ctrlPr>
                            </m:sSubPr>
                            <m:e>
                              <m:r>
                                <a:rPr lang="en-US" i="1">
                                  <a:latin typeface="Cambria Math" panose="02040503050406030204" pitchFamily="18" charset="0"/>
                                  <a:ea typeface="Cambria Math" panose="02040503050406030204" pitchFamily="18" charset="0"/>
                                </a:rPr>
                                <m:t>𝑁</m:t>
                              </m:r>
                            </m:e>
                            <m:sub>
                              <m:r>
                                <a:rPr lang="en-US" i="1">
                                  <a:latin typeface="Cambria Math" panose="02040503050406030204" pitchFamily="18" charset="0"/>
                                  <a:ea typeface="Cambria Math" panose="02040503050406030204" pitchFamily="18" charset="0"/>
                                </a:rPr>
                                <m:t>𝑖</m:t>
                              </m:r>
                            </m:sub>
                          </m:sSub>
                          <m:r>
                            <a:rPr lang="en-US">
                              <a:latin typeface="Cambria Math" panose="02040503050406030204" pitchFamily="18" charset="0"/>
                              <a:ea typeface="Cambria Math" panose="02040503050406030204" pitchFamily="18" charset="0"/>
                            </a:rPr>
                            <m:t>+</m:t>
                          </m:r>
                          <m:sSub>
                            <m:sSubPr>
                              <m:ctrlPr>
                                <a:rPr lang="ka-GE" i="1">
                                  <a:latin typeface="Cambria Math" panose="02040503050406030204" pitchFamily="18" charset="0"/>
                                </a:rPr>
                              </m:ctrlPr>
                            </m:sSubPr>
                            <m:e>
                              <m:r>
                                <a:rPr lang="en-US" i="1">
                                  <a:latin typeface="Cambria Math" panose="02040503050406030204" pitchFamily="18" charset="0"/>
                                </a:rPr>
                                <m:t>𝐼</m:t>
                              </m:r>
                            </m:e>
                            <m:sub>
                              <m:r>
                                <a:rPr lang="en-US" i="1">
                                  <a:latin typeface="Cambria Math" panose="02040503050406030204" pitchFamily="18" charset="0"/>
                                </a:rPr>
                                <m:t>𝑏</m:t>
                              </m:r>
                            </m:sub>
                          </m:sSub>
                        </m:e>
                      </m:d>
                      <m:r>
                        <a:rPr lang="ka-GE" i="1" smtClean="0">
                          <a:latin typeface="Cambria Math" panose="02040503050406030204" pitchFamily="18" charset="0"/>
                          <a:ea typeface="Cambria Math" panose="02040503050406030204" pitchFamily="18" charset="0"/>
                        </a:rPr>
                        <m:t>≤</m:t>
                      </m:r>
                      <m:r>
                        <a:rPr lang="en-US" b="0" i="1" smtClean="0">
                          <a:latin typeface="Cambria Math" panose="02040503050406030204" pitchFamily="18" charset="0"/>
                          <a:ea typeface="Cambria Math" panose="02040503050406030204" pitchFamily="18" charset="0"/>
                        </a:rPr>
                        <m:t>0</m:t>
                      </m:r>
                    </m:oMath>
                  </m:oMathPara>
                </a14:m>
                <a:endParaRPr lang="ka-GE" dirty="0"/>
              </a:p>
              <a:p>
                <a:pPr algn="l"/>
                <a:r>
                  <a:rPr lang="ka-GE" dirty="0"/>
                  <a:t>ეს არის თერმოდინამიკის მეროე კანონის ახალი ინტერპრეტაცია, მიღებული ბრინოულის ჰიპოტეზოდან.</a:t>
                </a:r>
                <a:endParaRPr lang="en-US" dirty="0"/>
              </a:p>
            </p:txBody>
          </p:sp>
        </mc:Choice>
        <mc:Fallback xmlns="">
          <p:sp>
            <p:nvSpPr>
              <p:cNvPr id="3" name="Subtitle 2">
                <a:extLst>
                  <a:ext uri="{FF2B5EF4-FFF2-40B4-BE49-F238E27FC236}">
                    <a16:creationId xmlns:a16="http://schemas.microsoft.com/office/drawing/2014/main" id="{56460B55-1180-42A3-865D-19BFCBCFD308}"/>
                  </a:ext>
                </a:extLst>
              </p:cNvPr>
              <p:cNvSpPr>
                <a:spLocks noGrp="1" noRot="1" noChangeAspect="1" noMove="1" noResize="1" noEditPoints="1" noAdjustHandles="1" noChangeArrowheads="1" noChangeShapeType="1" noTextEdit="1"/>
              </p:cNvSpPr>
              <p:nvPr>
                <p:ph type="subTitle" idx="1"/>
              </p:nvPr>
            </p:nvSpPr>
            <p:spPr>
              <a:xfrm>
                <a:off x="130628" y="119743"/>
                <a:ext cx="11930743" cy="6618514"/>
              </a:xfrm>
              <a:blipFill>
                <a:blip r:embed="rId2"/>
                <a:stretch>
                  <a:fillRect l="-766" t="-1106"/>
                </a:stretch>
              </a:blipFill>
            </p:spPr>
            <p:txBody>
              <a:bodyPr/>
              <a:lstStyle/>
              <a:p>
                <a:r>
                  <a:rPr lang="en-US">
                    <a:noFill/>
                  </a:rPr>
                  <a:t> </a:t>
                </a:r>
              </a:p>
            </p:txBody>
          </p:sp>
        </mc:Fallback>
      </mc:AlternateContent>
    </p:spTree>
    <p:extLst>
      <p:ext uri="{BB962C8B-B14F-4D97-AF65-F5344CB8AC3E}">
        <p14:creationId xmlns:p14="http://schemas.microsoft.com/office/powerpoint/2010/main" val="30029097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
                                            <p:txEl>
                                              <p:pRg st="6" end="6"/>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3">
                                            <p:txEl>
                                              <p:pRg st="7" end="7"/>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B67C06-D4CD-4C9D-B595-FE46CE958DB2}"/>
              </a:ext>
            </a:extLst>
          </p:cNvPr>
          <p:cNvSpPr>
            <a:spLocks noGrp="1"/>
          </p:cNvSpPr>
          <p:nvPr>
            <p:ph type="ctrTitle"/>
          </p:nvPr>
        </p:nvSpPr>
        <p:spPr>
          <a:xfrm>
            <a:off x="3514786" y="-14161"/>
            <a:ext cx="6150428" cy="1213076"/>
          </a:xfrm>
        </p:spPr>
        <p:txBody>
          <a:bodyPr>
            <a:normAutofit/>
          </a:bodyPr>
          <a:lstStyle/>
          <a:p>
            <a:r>
              <a:rPr lang="ka-GE" sz="4000" b="1" dirty="0"/>
              <a:t>ინფორმაციის წაშლა:</a:t>
            </a:r>
            <a:br>
              <a:rPr lang="ka-GE" sz="4000" b="1" dirty="0"/>
            </a:br>
            <a:r>
              <a:rPr lang="ka-GE" sz="4000" b="1" dirty="0"/>
              <a:t>ლანდაუერის პრინციპი</a:t>
            </a:r>
            <a:endParaRPr lang="en-US" sz="4000" b="1" dirty="0"/>
          </a:p>
        </p:txBody>
      </p:sp>
      <mc:AlternateContent xmlns:mc="http://schemas.openxmlformats.org/markup-compatibility/2006" xmlns:a14="http://schemas.microsoft.com/office/drawing/2010/main">
        <mc:Choice Requires="a14">
          <p:sp>
            <p:nvSpPr>
              <p:cNvPr id="3" name="Subtitle 2">
                <a:extLst>
                  <a:ext uri="{FF2B5EF4-FFF2-40B4-BE49-F238E27FC236}">
                    <a16:creationId xmlns:a16="http://schemas.microsoft.com/office/drawing/2014/main" id="{BF8F3ECB-67A0-4F9A-989A-A5FD077A45C4}"/>
                  </a:ext>
                </a:extLst>
              </p:cNvPr>
              <p:cNvSpPr>
                <a:spLocks noGrp="1"/>
              </p:cNvSpPr>
              <p:nvPr>
                <p:ph type="subTitle" idx="1"/>
              </p:nvPr>
            </p:nvSpPr>
            <p:spPr>
              <a:xfrm>
                <a:off x="7569625" y="2461987"/>
                <a:ext cx="4498666" cy="2688101"/>
              </a:xfrm>
            </p:spPr>
            <p:txBody>
              <a:bodyPr>
                <a:noAutofit/>
              </a:bodyPr>
              <a:lstStyle/>
              <a:p>
                <a:pPr algn="l"/>
                <a:r>
                  <a:rPr lang="ka-GE" dirty="0"/>
                  <a:t>ამგვარად წაშლისათვის დაგვჭირდა </a:t>
                </a:r>
                <a14:m>
                  <m:oMath xmlns:m="http://schemas.openxmlformats.org/officeDocument/2006/math">
                    <m:r>
                      <a:rPr lang="en-US" b="0" i="1" smtClean="0">
                        <a:latin typeface="Cambria Math" panose="02040503050406030204" pitchFamily="18" charset="0"/>
                      </a:rPr>
                      <m:t>𝑊</m:t>
                    </m:r>
                    <m:r>
                      <a:rPr lang="en-US" b="0" i="1" smtClean="0">
                        <a:latin typeface="Cambria Math" panose="02040503050406030204" pitchFamily="18" charset="0"/>
                      </a:rPr>
                      <m:t>=</m:t>
                    </m:r>
                    <m:r>
                      <a:rPr lang="en-US" b="0" i="1" smtClean="0">
                        <a:latin typeface="Cambria Math" panose="02040503050406030204" pitchFamily="18" charset="0"/>
                      </a:rPr>
                      <m:t>𝑘𝑇𝑙𝑛</m:t>
                    </m:r>
                    <m:r>
                      <a:rPr lang="en-US" b="0" i="1" smtClean="0">
                        <a:latin typeface="Cambria Math" panose="02040503050406030204" pitchFamily="18" charset="0"/>
                      </a:rPr>
                      <m:t>2</m:t>
                    </m:r>
                  </m:oMath>
                </a14:m>
                <a:r>
                  <a:rPr lang="ka-GE" dirty="0"/>
                  <a:t> მუაობის შესრულება, და ეს არის გარემოში გამოყოფილი სითბო, რაც თავის მხრივ ზრდის გარემოს ენტროპიას</a:t>
                </a:r>
                <a:r>
                  <a:rPr lang="en-US" dirty="0"/>
                  <a:t> </a:t>
                </a:r>
                <a14:m>
                  <m:oMath xmlns:m="http://schemas.openxmlformats.org/officeDocument/2006/math">
                    <m:r>
                      <a:rPr lang="en-US" i="1">
                        <a:latin typeface="Cambria Math" panose="02040503050406030204" pitchFamily="18" charset="0"/>
                      </a:rPr>
                      <m:t>𝑘</m:t>
                    </m:r>
                  </m:oMath>
                </a14:m>
                <a:r>
                  <a:rPr lang="en-US" dirty="0"/>
                  <a:t>ln2</a:t>
                </a:r>
                <a:r>
                  <a:rPr lang="ka-GE" dirty="0"/>
                  <a:t> სიდიდით.  </a:t>
                </a:r>
                <a:endParaRPr lang="en-US" dirty="0"/>
              </a:p>
            </p:txBody>
          </p:sp>
        </mc:Choice>
        <mc:Fallback xmlns="">
          <p:sp>
            <p:nvSpPr>
              <p:cNvPr id="3" name="Subtitle 2">
                <a:extLst>
                  <a:ext uri="{FF2B5EF4-FFF2-40B4-BE49-F238E27FC236}">
                    <a16:creationId xmlns:a16="http://schemas.microsoft.com/office/drawing/2014/main" id="{BF8F3ECB-67A0-4F9A-989A-A5FD077A45C4}"/>
                  </a:ext>
                </a:extLst>
              </p:cNvPr>
              <p:cNvSpPr>
                <a:spLocks noGrp="1" noRot="1" noChangeAspect="1" noMove="1" noResize="1" noEditPoints="1" noAdjustHandles="1" noChangeArrowheads="1" noChangeShapeType="1" noTextEdit="1"/>
              </p:cNvSpPr>
              <p:nvPr>
                <p:ph type="subTitle" idx="1"/>
              </p:nvPr>
            </p:nvSpPr>
            <p:spPr>
              <a:xfrm>
                <a:off x="7569625" y="2461987"/>
                <a:ext cx="4498666" cy="2688101"/>
              </a:xfrm>
              <a:blipFill>
                <a:blip r:embed="rId2"/>
                <a:stretch>
                  <a:fillRect l="-2168" t="-2721"/>
                </a:stretch>
              </a:blipFill>
            </p:spPr>
            <p:txBody>
              <a:bodyPr/>
              <a:lstStyle/>
              <a:p>
                <a:r>
                  <a:rPr lang="en-US">
                    <a:noFill/>
                  </a:rPr>
                  <a:t> </a:t>
                </a:r>
              </a:p>
            </p:txBody>
          </p:sp>
        </mc:Fallback>
      </mc:AlternateContent>
      <p:pic>
        <p:nvPicPr>
          <p:cNvPr id="23" name="Picture 22">
            <a:extLst>
              <a:ext uri="{FF2B5EF4-FFF2-40B4-BE49-F238E27FC236}">
                <a16:creationId xmlns:a16="http://schemas.microsoft.com/office/drawing/2014/main" id="{1197A5DF-C0F1-40B8-BB7A-45E82E0F9FA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73042" y="5496552"/>
            <a:ext cx="1467055" cy="743054"/>
          </a:xfrm>
          <a:prstGeom prst="rect">
            <a:avLst/>
          </a:prstGeom>
        </p:spPr>
      </p:pic>
      <p:pic>
        <p:nvPicPr>
          <p:cNvPr id="25" name="Picture 24">
            <a:extLst>
              <a:ext uri="{FF2B5EF4-FFF2-40B4-BE49-F238E27FC236}">
                <a16:creationId xmlns:a16="http://schemas.microsoft.com/office/drawing/2014/main" id="{C5DC8A64-3BC2-44CF-A09E-35E00D0FEB9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10573" y="1576401"/>
            <a:ext cx="1343212" cy="781159"/>
          </a:xfrm>
          <a:prstGeom prst="rect">
            <a:avLst/>
          </a:prstGeom>
        </p:spPr>
      </p:pic>
      <p:pic>
        <p:nvPicPr>
          <p:cNvPr id="29" name="Picture 28">
            <a:extLst>
              <a:ext uri="{FF2B5EF4-FFF2-40B4-BE49-F238E27FC236}">
                <a16:creationId xmlns:a16="http://schemas.microsoft.com/office/drawing/2014/main" id="{11864483-6A83-44F1-B611-10626B4F585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336505" y="1643085"/>
            <a:ext cx="1333686" cy="714475"/>
          </a:xfrm>
          <a:prstGeom prst="rect">
            <a:avLst/>
          </a:prstGeom>
        </p:spPr>
      </p:pic>
      <p:pic>
        <p:nvPicPr>
          <p:cNvPr id="31" name="Picture 30">
            <a:extLst>
              <a:ext uri="{FF2B5EF4-FFF2-40B4-BE49-F238E27FC236}">
                <a16:creationId xmlns:a16="http://schemas.microsoft.com/office/drawing/2014/main" id="{DAF41425-CCA7-479B-AD39-FB57DFF8345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74177" y="2878041"/>
            <a:ext cx="1448002" cy="866896"/>
          </a:xfrm>
          <a:prstGeom prst="rect">
            <a:avLst/>
          </a:prstGeom>
        </p:spPr>
      </p:pic>
      <p:pic>
        <p:nvPicPr>
          <p:cNvPr id="33" name="Picture 32">
            <a:extLst>
              <a:ext uri="{FF2B5EF4-FFF2-40B4-BE49-F238E27FC236}">
                <a16:creationId xmlns:a16="http://schemas.microsoft.com/office/drawing/2014/main" id="{5B9DBE75-CFDF-4583-B392-035D47B36644}"/>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373042" y="2878041"/>
            <a:ext cx="1352739" cy="857370"/>
          </a:xfrm>
          <a:prstGeom prst="rect">
            <a:avLst/>
          </a:prstGeom>
        </p:spPr>
      </p:pic>
      <p:pic>
        <p:nvPicPr>
          <p:cNvPr id="35" name="Picture 34">
            <a:extLst>
              <a:ext uri="{FF2B5EF4-FFF2-40B4-BE49-F238E27FC236}">
                <a16:creationId xmlns:a16="http://schemas.microsoft.com/office/drawing/2014/main" id="{C9248037-1202-4BE2-82F0-A1115DD163F7}"/>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366297" y="4358948"/>
            <a:ext cx="1848108" cy="619211"/>
          </a:xfrm>
          <a:prstGeom prst="rect">
            <a:avLst/>
          </a:prstGeom>
        </p:spPr>
      </p:pic>
      <p:pic>
        <p:nvPicPr>
          <p:cNvPr id="47" name="Picture 46">
            <a:extLst>
              <a:ext uri="{FF2B5EF4-FFF2-40B4-BE49-F238E27FC236}">
                <a16:creationId xmlns:a16="http://schemas.microsoft.com/office/drawing/2014/main" id="{FADF7586-D9CF-4FF3-A994-4FD9F4AEAFC6}"/>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10573" y="4305184"/>
            <a:ext cx="1800476" cy="685896"/>
          </a:xfrm>
          <a:prstGeom prst="rect">
            <a:avLst/>
          </a:prstGeom>
        </p:spPr>
      </p:pic>
      <p:pic>
        <p:nvPicPr>
          <p:cNvPr id="49" name="Picture 48">
            <a:extLst>
              <a:ext uri="{FF2B5EF4-FFF2-40B4-BE49-F238E27FC236}">
                <a16:creationId xmlns:a16="http://schemas.microsoft.com/office/drawing/2014/main" id="{171B2DF2-54F9-40B8-81EF-79AF81D5C550}"/>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310573" y="5506079"/>
            <a:ext cx="1457528" cy="733527"/>
          </a:xfrm>
          <a:prstGeom prst="rect">
            <a:avLst/>
          </a:prstGeom>
        </p:spPr>
      </p:pic>
      <p:sp>
        <p:nvSpPr>
          <p:cNvPr id="50" name="TextBox 49">
            <a:extLst>
              <a:ext uri="{FF2B5EF4-FFF2-40B4-BE49-F238E27FC236}">
                <a16:creationId xmlns:a16="http://schemas.microsoft.com/office/drawing/2014/main" id="{370D8C81-706D-48B3-82D5-74E319A668E8}"/>
              </a:ext>
            </a:extLst>
          </p:cNvPr>
          <p:cNvSpPr txBox="1"/>
          <p:nvPr/>
        </p:nvSpPr>
        <p:spPr>
          <a:xfrm>
            <a:off x="2224234" y="963411"/>
            <a:ext cx="1752600" cy="646331"/>
          </a:xfrm>
          <a:prstGeom prst="rect">
            <a:avLst/>
          </a:prstGeom>
          <a:noFill/>
        </p:spPr>
        <p:txBody>
          <a:bodyPr wrap="square" rtlCol="0">
            <a:spAutoFit/>
          </a:bodyPr>
          <a:lstStyle/>
          <a:p>
            <a:r>
              <a:rPr lang="ka-GE" b="1" dirty="0"/>
              <a:t>         </a:t>
            </a:r>
            <a:r>
              <a:rPr lang="en-US" b="1" dirty="0"/>
              <a:t>“R” </a:t>
            </a:r>
            <a:r>
              <a:rPr lang="ka-GE" b="1" dirty="0"/>
              <a:t>მდგომარეობა</a:t>
            </a:r>
            <a:endParaRPr lang="en-US" b="1" dirty="0"/>
          </a:p>
        </p:txBody>
      </p:sp>
      <p:sp>
        <p:nvSpPr>
          <p:cNvPr id="51" name="TextBox 50">
            <a:extLst>
              <a:ext uri="{FF2B5EF4-FFF2-40B4-BE49-F238E27FC236}">
                <a16:creationId xmlns:a16="http://schemas.microsoft.com/office/drawing/2014/main" id="{1CFB735F-3CA8-4AFD-A302-29B9A1DA5E68}"/>
              </a:ext>
            </a:extLst>
          </p:cNvPr>
          <p:cNvSpPr txBox="1"/>
          <p:nvPr/>
        </p:nvSpPr>
        <p:spPr>
          <a:xfrm>
            <a:off x="315437" y="946133"/>
            <a:ext cx="1752600" cy="646331"/>
          </a:xfrm>
          <a:prstGeom prst="rect">
            <a:avLst/>
          </a:prstGeom>
          <a:noFill/>
        </p:spPr>
        <p:txBody>
          <a:bodyPr wrap="square" rtlCol="0">
            <a:spAutoFit/>
          </a:bodyPr>
          <a:lstStyle/>
          <a:p>
            <a:r>
              <a:rPr lang="ka-GE" b="1" dirty="0"/>
              <a:t>         </a:t>
            </a:r>
            <a:r>
              <a:rPr lang="en-US" b="1" dirty="0"/>
              <a:t>“L” </a:t>
            </a:r>
            <a:r>
              <a:rPr lang="ka-GE" b="1" dirty="0"/>
              <a:t>მდგომარეობა</a:t>
            </a:r>
            <a:endParaRPr lang="en-US" b="1" dirty="0"/>
          </a:p>
        </p:txBody>
      </p:sp>
      <p:sp>
        <p:nvSpPr>
          <p:cNvPr id="52" name="TextBox 51">
            <a:extLst>
              <a:ext uri="{FF2B5EF4-FFF2-40B4-BE49-F238E27FC236}">
                <a16:creationId xmlns:a16="http://schemas.microsoft.com/office/drawing/2014/main" id="{BE6F4A49-F44B-49C9-85A8-F62B14872227}"/>
              </a:ext>
            </a:extLst>
          </p:cNvPr>
          <p:cNvSpPr txBox="1"/>
          <p:nvPr/>
        </p:nvSpPr>
        <p:spPr>
          <a:xfrm>
            <a:off x="1809984" y="1815656"/>
            <a:ext cx="446315" cy="369332"/>
          </a:xfrm>
          <a:prstGeom prst="rect">
            <a:avLst/>
          </a:prstGeom>
          <a:noFill/>
        </p:spPr>
        <p:txBody>
          <a:bodyPr wrap="square" rtlCol="0">
            <a:spAutoFit/>
          </a:bodyPr>
          <a:lstStyle/>
          <a:p>
            <a:r>
              <a:rPr lang="en-US" dirty="0"/>
              <a:t>(</a:t>
            </a:r>
            <a:r>
              <a:rPr lang="ka-GE" dirty="0"/>
              <a:t>ა)</a:t>
            </a:r>
            <a:endParaRPr lang="en-US" dirty="0"/>
          </a:p>
        </p:txBody>
      </p:sp>
      <p:sp>
        <p:nvSpPr>
          <p:cNvPr id="54" name="TextBox 53">
            <a:extLst>
              <a:ext uri="{FF2B5EF4-FFF2-40B4-BE49-F238E27FC236}">
                <a16:creationId xmlns:a16="http://schemas.microsoft.com/office/drawing/2014/main" id="{8D961D54-CD45-47EC-A558-7274F4C5DFFB}"/>
              </a:ext>
            </a:extLst>
          </p:cNvPr>
          <p:cNvSpPr txBox="1"/>
          <p:nvPr/>
        </p:nvSpPr>
        <p:spPr>
          <a:xfrm>
            <a:off x="1809984" y="3149719"/>
            <a:ext cx="484635" cy="369332"/>
          </a:xfrm>
          <a:prstGeom prst="rect">
            <a:avLst/>
          </a:prstGeom>
          <a:noFill/>
        </p:spPr>
        <p:txBody>
          <a:bodyPr wrap="square" rtlCol="0">
            <a:spAutoFit/>
          </a:bodyPr>
          <a:lstStyle/>
          <a:p>
            <a:r>
              <a:rPr lang="en-US" dirty="0"/>
              <a:t>(</a:t>
            </a:r>
            <a:r>
              <a:rPr lang="ka-GE" dirty="0"/>
              <a:t>ბ)</a:t>
            </a:r>
            <a:endParaRPr lang="en-US" dirty="0"/>
          </a:p>
        </p:txBody>
      </p:sp>
      <p:sp>
        <p:nvSpPr>
          <p:cNvPr id="55" name="TextBox 54">
            <a:extLst>
              <a:ext uri="{FF2B5EF4-FFF2-40B4-BE49-F238E27FC236}">
                <a16:creationId xmlns:a16="http://schemas.microsoft.com/office/drawing/2014/main" id="{5E6C77D9-0BC2-4F75-9585-09B85BDD907E}"/>
              </a:ext>
            </a:extLst>
          </p:cNvPr>
          <p:cNvSpPr txBox="1"/>
          <p:nvPr/>
        </p:nvSpPr>
        <p:spPr>
          <a:xfrm>
            <a:off x="1809985" y="4120518"/>
            <a:ext cx="484635" cy="369332"/>
          </a:xfrm>
          <a:prstGeom prst="rect">
            <a:avLst/>
          </a:prstGeom>
          <a:noFill/>
        </p:spPr>
        <p:txBody>
          <a:bodyPr wrap="square" rtlCol="0">
            <a:spAutoFit/>
          </a:bodyPr>
          <a:lstStyle/>
          <a:p>
            <a:r>
              <a:rPr lang="en-US" dirty="0"/>
              <a:t>(</a:t>
            </a:r>
            <a:r>
              <a:rPr lang="ka-GE" dirty="0"/>
              <a:t>გ)</a:t>
            </a:r>
            <a:endParaRPr lang="en-US" dirty="0"/>
          </a:p>
        </p:txBody>
      </p:sp>
      <p:sp>
        <p:nvSpPr>
          <p:cNvPr id="56" name="TextBox 55">
            <a:extLst>
              <a:ext uri="{FF2B5EF4-FFF2-40B4-BE49-F238E27FC236}">
                <a16:creationId xmlns:a16="http://schemas.microsoft.com/office/drawing/2014/main" id="{170134A4-74C5-452F-A65A-F9AA24171D1A}"/>
              </a:ext>
            </a:extLst>
          </p:cNvPr>
          <p:cNvSpPr txBox="1"/>
          <p:nvPr/>
        </p:nvSpPr>
        <p:spPr>
          <a:xfrm>
            <a:off x="1768101" y="5756176"/>
            <a:ext cx="568404" cy="369332"/>
          </a:xfrm>
          <a:prstGeom prst="rect">
            <a:avLst/>
          </a:prstGeom>
          <a:noFill/>
        </p:spPr>
        <p:txBody>
          <a:bodyPr wrap="square" rtlCol="0">
            <a:spAutoFit/>
          </a:bodyPr>
          <a:lstStyle/>
          <a:p>
            <a:r>
              <a:rPr lang="en-US" dirty="0"/>
              <a:t>(</a:t>
            </a:r>
            <a:r>
              <a:rPr lang="ka-GE" dirty="0"/>
              <a:t>დ)</a:t>
            </a:r>
            <a:endParaRPr lang="en-US" dirty="0"/>
          </a:p>
        </p:txBody>
      </p:sp>
      <p:sp>
        <p:nvSpPr>
          <p:cNvPr id="57" name="TextBox 56">
            <a:extLst>
              <a:ext uri="{FF2B5EF4-FFF2-40B4-BE49-F238E27FC236}">
                <a16:creationId xmlns:a16="http://schemas.microsoft.com/office/drawing/2014/main" id="{672457CB-D1E4-48A6-B1C9-37AB5A45795A}"/>
              </a:ext>
            </a:extLst>
          </p:cNvPr>
          <p:cNvSpPr txBox="1"/>
          <p:nvPr/>
        </p:nvSpPr>
        <p:spPr>
          <a:xfrm>
            <a:off x="4214405" y="1538657"/>
            <a:ext cx="2042520" cy="923330"/>
          </a:xfrm>
          <a:prstGeom prst="rect">
            <a:avLst/>
          </a:prstGeom>
          <a:noFill/>
        </p:spPr>
        <p:txBody>
          <a:bodyPr wrap="square" rtlCol="0">
            <a:spAutoFit/>
          </a:bodyPr>
          <a:lstStyle/>
          <a:p>
            <a:r>
              <a:rPr lang="ka-GE" dirty="0"/>
              <a:t>ნაწილაკი იმყოფება  </a:t>
            </a:r>
            <a:r>
              <a:rPr lang="en-US" dirty="0"/>
              <a:t>L </a:t>
            </a:r>
            <a:r>
              <a:rPr lang="ka-GE" dirty="0"/>
              <a:t>ან</a:t>
            </a:r>
            <a:r>
              <a:rPr lang="en-US" dirty="0"/>
              <a:t> R</a:t>
            </a:r>
            <a:r>
              <a:rPr lang="ka-GE" dirty="0"/>
              <a:t> მდგომარეობაში</a:t>
            </a:r>
            <a:endParaRPr lang="en-US" dirty="0"/>
          </a:p>
        </p:txBody>
      </p:sp>
      <p:sp>
        <p:nvSpPr>
          <p:cNvPr id="58" name="TextBox 57">
            <a:extLst>
              <a:ext uri="{FF2B5EF4-FFF2-40B4-BE49-F238E27FC236}">
                <a16:creationId xmlns:a16="http://schemas.microsoft.com/office/drawing/2014/main" id="{A6A756B7-0A57-4CC7-B886-6BF2CB02CDD1}"/>
              </a:ext>
            </a:extLst>
          </p:cNvPr>
          <p:cNvSpPr txBox="1"/>
          <p:nvPr/>
        </p:nvSpPr>
        <p:spPr>
          <a:xfrm>
            <a:off x="4214405" y="2948802"/>
            <a:ext cx="2317024" cy="923330"/>
          </a:xfrm>
          <a:prstGeom prst="rect">
            <a:avLst/>
          </a:prstGeom>
          <a:noFill/>
        </p:spPr>
        <p:txBody>
          <a:bodyPr wrap="square" rtlCol="0">
            <a:spAutoFit/>
          </a:bodyPr>
          <a:lstStyle/>
          <a:p>
            <a:r>
              <a:rPr lang="ka-GE" dirty="0"/>
              <a:t>ინფორმაციის წაშაშლელად ამოვიღოთ გამყოფი </a:t>
            </a:r>
            <a:endParaRPr lang="en-US" dirty="0"/>
          </a:p>
        </p:txBody>
      </p:sp>
      <mc:AlternateContent xmlns:mc="http://schemas.openxmlformats.org/markup-compatibility/2006" xmlns:a14="http://schemas.microsoft.com/office/drawing/2010/main">
        <mc:Choice Requires="a14">
          <p:sp>
            <p:nvSpPr>
              <p:cNvPr id="59" name="TextBox 58">
                <a:extLst>
                  <a:ext uri="{FF2B5EF4-FFF2-40B4-BE49-F238E27FC236}">
                    <a16:creationId xmlns:a16="http://schemas.microsoft.com/office/drawing/2014/main" id="{FD2832C0-3FF5-40CE-8ADA-0E6DCB635A83}"/>
                  </a:ext>
                </a:extLst>
              </p:cNvPr>
              <p:cNvSpPr txBox="1"/>
              <p:nvPr/>
            </p:nvSpPr>
            <p:spPr>
              <a:xfrm>
                <a:off x="4286082" y="4555848"/>
                <a:ext cx="2747576" cy="1569660"/>
              </a:xfrm>
              <a:prstGeom prst="rect">
                <a:avLst/>
              </a:prstGeom>
              <a:noFill/>
            </p:spPr>
            <p:txBody>
              <a:bodyPr wrap="square" rtlCol="0">
                <a:spAutoFit/>
              </a:bodyPr>
              <a:lstStyle/>
              <a:p>
                <a:r>
                  <a:rPr lang="ka-GE" sz="1600" dirty="0"/>
                  <a:t>მოვათავსოთ დგუში მარჯვნიდან და მივაწვეთ მარცხნისაკენ იზოთერმულად </a:t>
                </a:r>
                <a14:m>
                  <m:oMath xmlns:m="http://schemas.openxmlformats.org/officeDocument/2006/math">
                    <m:r>
                      <a:rPr lang="en-US" sz="1600" b="0" i="1" smtClean="0">
                        <a:latin typeface="Cambria Math" panose="02040503050406030204" pitchFamily="18" charset="0"/>
                      </a:rPr>
                      <m:t>𝑇</m:t>
                    </m:r>
                  </m:oMath>
                </a14:m>
                <a:r>
                  <a:rPr lang="ka-GE" sz="1600" dirty="0"/>
                  <a:t> ტემპერატურით და შევკუმშოთ </a:t>
                </a:r>
                <a14:m>
                  <m:oMath xmlns:m="http://schemas.openxmlformats.org/officeDocument/2006/math">
                    <m:f>
                      <m:fPr>
                        <m:type m:val="lin"/>
                        <m:ctrlPr>
                          <a:rPr lang="ka-GE" sz="1600" i="1" smtClean="0">
                            <a:latin typeface="Cambria Math" panose="02040503050406030204" pitchFamily="18" charset="0"/>
                          </a:rPr>
                        </m:ctrlPr>
                      </m:fPr>
                      <m:num>
                        <m:r>
                          <a:rPr lang="en-US" sz="1600" b="0" i="1" smtClean="0">
                            <a:latin typeface="Cambria Math" panose="02040503050406030204" pitchFamily="18" charset="0"/>
                          </a:rPr>
                          <m:t>𝑉</m:t>
                        </m:r>
                      </m:num>
                      <m:den>
                        <m:r>
                          <a:rPr lang="en-US" sz="1600" b="0" i="1" smtClean="0">
                            <a:latin typeface="Cambria Math" panose="02040503050406030204" pitchFamily="18" charset="0"/>
                          </a:rPr>
                          <m:t>2</m:t>
                        </m:r>
                      </m:den>
                    </m:f>
                  </m:oMath>
                </a14:m>
                <a:r>
                  <a:rPr lang="en-US" sz="1600" dirty="0"/>
                  <a:t>-</a:t>
                </a:r>
                <a:r>
                  <a:rPr lang="ka-GE" sz="1600" dirty="0"/>
                  <a:t>მდე </a:t>
                </a:r>
                <a:endParaRPr lang="en-US" sz="1600" dirty="0"/>
              </a:p>
            </p:txBody>
          </p:sp>
        </mc:Choice>
        <mc:Fallback xmlns="">
          <p:sp>
            <p:nvSpPr>
              <p:cNvPr id="59" name="TextBox 58">
                <a:extLst>
                  <a:ext uri="{FF2B5EF4-FFF2-40B4-BE49-F238E27FC236}">
                    <a16:creationId xmlns:a16="http://schemas.microsoft.com/office/drawing/2014/main" id="{FD2832C0-3FF5-40CE-8ADA-0E6DCB635A83}"/>
                  </a:ext>
                </a:extLst>
              </p:cNvPr>
              <p:cNvSpPr txBox="1">
                <a:spLocks noRot="1" noChangeAspect="1" noMove="1" noResize="1" noEditPoints="1" noAdjustHandles="1" noChangeArrowheads="1" noChangeShapeType="1" noTextEdit="1"/>
              </p:cNvSpPr>
              <p:nvPr/>
            </p:nvSpPr>
            <p:spPr>
              <a:xfrm>
                <a:off x="4286082" y="4555848"/>
                <a:ext cx="2747576" cy="1569660"/>
              </a:xfrm>
              <a:prstGeom prst="rect">
                <a:avLst/>
              </a:prstGeom>
              <a:blipFill>
                <a:blip r:embed="rId11"/>
                <a:stretch>
                  <a:fillRect l="-1109" t="-1163" b="-34496"/>
                </a:stretch>
              </a:blipFill>
            </p:spPr>
            <p:txBody>
              <a:bodyPr/>
              <a:lstStyle/>
              <a:p>
                <a:r>
                  <a:rPr lang="en-US">
                    <a:noFill/>
                  </a:rPr>
                  <a:t> </a:t>
                </a:r>
              </a:p>
            </p:txBody>
          </p:sp>
        </mc:Fallback>
      </mc:AlternateContent>
    </p:spTree>
    <p:extLst>
      <p:ext uri="{BB962C8B-B14F-4D97-AF65-F5344CB8AC3E}">
        <p14:creationId xmlns:p14="http://schemas.microsoft.com/office/powerpoint/2010/main" val="18328717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5"/>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9"/>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52"/>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51"/>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50"/>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57"/>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31"/>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54"/>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33"/>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58"/>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47"/>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55"/>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35"/>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49"/>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56"/>
                                        </p:tgtEl>
                                        <p:attrNameLst>
                                          <p:attrName>style.visibility</p:attrName>
                                        </p:attrNameLst>
                                      </p:cBhvr>
                                      <p:to>
                                        <p:strVal val="visible"/>
                                      </p:to>
                                    </p:set>
                                  </p:childTnLst>
                                </p:cTn>
                              </p:par>
                              <p:par>
                                <p:cTn id="39" presetID="1" presetClass="entr" presetSubtype="0" fill="hold" nodeType="withEffect">
                                  <p:stCondLst>
                                    <p:cond delay="0"/>
                                  </p:stCondLst>
                                  <p:childTnLst>
                                    <p:set>
                                      <p:cBhvr>
                                        <p:cTn id="40" dur="1" fill="hold">
                                          <p:stCondLst>
                                            <p:cond delay="0"/>
                                          </p:stCondLst>
                                        </p:cTn>
                                        <p:tgtEl>
                                          <p:spTgt spid="23"/>
                                        </p:tgtEl>
                                        <p:attrNameLst>
                                          <p:attrName>style.visibility</p:attrName>
                                        </p:attrNameLst>
                                      </p:cBhvr>
                                      <p:to>
                                        <p:strVal val="visible"/>
                                      </p:to>
                                    </p:set>
                                  </p:childTnLst>
                                </p:cTn>
                              </p:par>
                              <p:par>
                                <p:cTn id="41" presetID="1" presetClass="entr" presetSubtype="0" fill="hold" grpId="0" nodeType="withEffect">
                                  <p:stCondLst>
                                    <p:cond delay="0"/>
                                  </p:stCondLst>
                                  <p:childTnLst>
                                    <p:set>
                                      <p:cBhvr>
                                        <p:cTn id="42" dur="1" fill="hold">
                                          <p:stCondLst>
                                            <p:cond delay="0"/>
                                          </p:stCondLst>
                                        </p:cTn>
                                        <p:tgtEl>
                                          <p:spTgt spid="59"/>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nodeType="clickEffect">
                                  <p:stCondLst>
                                    <p:cond delay="0"/>
                                  </p:stCondLst>
                                  <p:childTnLst>
                                    <p:set>
                                      <p:cBhvr>
                                        <p:cTn id="4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 grpId="0"/>
      <p:bldP spid="51" grpId="0"/>
      <p:bldP spid="52" grpId="0"/>
      <p:bldP spid="54" grpId="0"/>
      <p:bldP spid="55" grpId="0"/>
      <p:bldP spid="56" grpId="0"/>
      <p:bldP spid="57" grpId="0"/>
      <p:bldP spid="58" grpId="0"/>
      <p:bldP spid="59"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B74D7F-D9EB-484F-ABDF-9C4B5D511710}"/>
              </a:ext>
            </a:extLst>
          </p:cNvPr>
          <p:cNvSpPr>
            <a:spLocks noGrp="1"/>
          </p:cNvSpPr>
          <p:nvPr>
            <p:ph type="ctrTitle"/>
          </p:nvPr>
        </p:nvSpPr>
        <p:spPr>
          <a:xfrm>
            <a:off x="0" y="87085"/>
            <a:ext cx="5366657" cy="527277"/>
          </a:xfrm>
        </p:spPr>
        <p:txBody>
          <a:bodyPr>
            <a:normAutofit fontScale="90000"/>
          </a:bodyPr>
          <a:lstStyle/>
          <a:p>
            <a:pPr algn="l"/>
            <a:r>
              <a:rPr lang="ka-GE" sz="3200" b="1" dirty="0"/>
              <a:t>დემონის გაცოცხლება</a:t>
            </a:r>
            <a:endParaRPr lang="en-US" sz="3200" b="1" dirty="0"/>
          </a:p>
        </p:txBody>
      </p:sp>
      <p:sp>
        <p:nvSpPr>
          <p:cNvPr id="3" name="Subtitle 2">
            <a:extLst>
              <a:ext uri="{FF2B5EF4-FFF2-40B4-BE49-F238E27FC236}">
                <a16:creationId xmlns:a16="http://schemas.microsoft.com/office/drawing/2014/main" id="{B673F8EE-F5F1-4159-93CC-4DF046479133}"/>
              </a:ext>
            </a:extLst>
          </p:cNvPr>
          <p:cNvSpPr>
            <a:spLocks noGrp="1"/>
          </p:cNvSpPr>
          <p:nvPr>
            <p:ph type="subTitle" idx="1"/>
          </p:nvPr>
        </p:nvSpPr>
        <p:spPr>
          <a:xfrm>
            <a:off x="76201" y="804408"/>
            <a:ext cx="4484914" cy="6053592"/>
          </a:xfrm>
        </p:spPr>
        <p:txBody>
          <a:bodyPr>
            <a:normAutofit lnSpcReduction="10000"/>
          </a:bodyPr>
          <a:lstStyle/>
          <a:p>
            <a:pPr algn="l"/>
            <a:r>
              <a:rPr lang="ka-GE" sz="2200" dirty="0"/>
              <a:t>თითქმის 150</a:t>
            </a:r>
            <a:r>
              <a:rPr lang="en-US" sz="2200" dirty="0"/>
              <a:t> </a:t>
            </a:r>
            <a:r>
              <a:rPr lang="ka-GE" sz="2200" dirty="0"/>
              <a:t>წლის განმავლობაში მაქსველის დემონი განეკუთვნებოდა ფიქრითი ექსეპირმენტის შემთხვევას. როგორც შრიოდინგერმა დაწერა:</a:t>
            </a:r>
            <a:br>
              <a:rPr lang="ka-GE" sz="2200" dirty="0"/>
            </a:br>
            <a:endParaRPr lang="ka-GE" sz="2200" dirty="0"/>
          </a:p>
          <a:p>
            <a:pPr algn="l"/>
            <a:r>
              <a:rPr lang="ka-GE" sz="2200" dirty="0"/>
              <a:t>„ჩვენ ვერასდროს შევძლებთ ექსპერიმენტი ჩავატაროთ მხოლოდ ერთ ელექტრონზე, ატომზე ან (მცირე) მოლეკულაზე. ფიქრითი ექსპერიმენტებისას ჩვენ ვაკეთებთ დაშვებას რომ ამის გაკეთბა შეგვიძლია, რაც შედეგად სასცილო შედეგებს გვაძლევს... პირველ რიგში უნდა აღინიშნოს, რომ ჩვენ არ ვატარებთ ექსპერიმენტებს თითო ნაწილაკზე ისევე როგორც არ ვზრდით იხტიოზაურს ზოოპარკში.“</a:t>
            </a:r>
            <a:endParaRPr lang="en-US" sz="2200" dirty="0"/>
          </a:p>
        </p:txBody>
      </p:sp>
      <p:sp>
        <p:nvSpPr>
          <p:cNvPr id="4" name="TextBox 3">
            <a:extLst>
              <a:ext uri="{FF2B5EF4-FFF2-40B4-BE49-F238E27FC236}">
                <a16:creationId xmlns:a16="http://schemas.microsoft.com/office/drawing/2014/main" id="{FF731B8E-564C-4D52-9265-824D2C6B4AF8}"/>
              </a:ext>
            </a:extLst>
          </p:cNvPr>
          <p:cNvSpPr txBox="1"/>
          <p:nvPr/>
        </p:nvSpPr>
        <p:spPr>
          <a:xfrm>
            <a:off x="6498772" y="804408"/>
            <a:ext cx="4713514" cy="1200329"/>
          </a:xfrm>
          <a:prstGeom prst="rect">
            <a:avLst/>
          </a:prstGeom>
          <a:noFill/>
        </p:spPr>
        <p:txBody>
          <a:bodyPr wrap="square" rtlCol="0">
            <a:spAutoFit/>
          </a:bodyPr>
          <a:lstStyle/>
          <a:p>
            <a:r>
              <a:rPr lang="ka-GE" dirty="0"/>
              <a:t>მარკ რაიცენმა და მისმა კოლეგებმა ტეხასის უნივერსიტედიან მოახერხეს ჩაეტარებინათ ექსპერიმენტი, რომელიც მაქსველის დემონს ‘გააცოცხლებდა’. </a:t>
            </a:r>
            <a:endParaRPr lang="en-US" dirty="0"/>
          </a:p>
        </p:txBody>
      </p:sp>
      <p:pic>
        <p:nvPicPr>
          <p:cNvPr id="6" name="Picture 5">
            <a:extLst>
              <a:ext uri="{FF2B5EF4-FFF2-40B4-BE49-F238E27FC236}">
                <a16:creationId xmlns:a16="http://schemas.microsoft.com/office/drawing/2014/main" id="{99008654-219D-4304-BC48-AA709B49294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498772" y="2086810"/>
            <a:ext cx="2296885" cy="1349652"/>
          </a:xfrm>
          <a:prstGeom prst="rect">
            <a:avLst/>
          </a:prstGeom>
        </p:spPr>
      </p:pic>
      <p:pic>
        <p:nvPicPr>
          <p:cNvPr id="8" name="Picture 7">
            <a:extLst>
              <a:ext uri="{FF2B5EF4-FFF2-40B4-BE49-F238E27FC236}">
                <a16:creationId xmlns:a16="http://schemas.microsoft.com/office/drawing/2014/main" id="{AF512E9C-A01C-47AF-9B1E-C90C6BEDFB3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98771" y="3706039"/>
            <a:ext cx="2296885" cy="1364547"/>
          </a:xfrm>
          <a:prstGeom prst="rect">
            <a:avLst/>
          </a:prstGeom>
        </p:spPr>
      </p:pic>
      <p:pic>
        <p:nvPicPr>
          <p:cNvPr id="10" name="Picture 9">
            <a:extLst>
              <a:ext uri="{FF2B5EF4-FFF2-40B4-BE49-F238E27FC236}">
                <a16:creationId xmlns:a16="http://schemas.microsoft.com/office/drawing/2014/main" id="{DF594DCD-6740-47EC-858C-C2AADFAD46A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498771" y="5259959"/>
            <a:ext cx="2296884" cy="1432252"/>
          </a:xfrm>
          <a:prstGeom prst="rect">
            <a:avLst/>
          </a:prstGeom>
        </p:spPr>
      </p:pic>
      <p:sp>
        <p:nvSpPr>
          <p:cNvPr id="11" name="TextBox 10">
            <a:extLst>
              <a:ext uri="{FF2B5EF4-FFF2-40B4-BE49-F238E27FC236}">
                <a16:creationId xmlns:a16="http://schemas.microsoft.com/office/drawing/2014/main" id="{6BE3B912-2F56-42C1-986D-5E58CDAE6591}"/>
              </a:ext>
            </a:extLst>
          </p:cNvPr>
          <p:cNvSpPr txBox="1"/>
          <p:nvPr/>
        </p:nvSpPr>
        <p:spPr>
          <a:xfrm>
            <a:off x="5921829" y="2469688"/>
            <a:ext cx="587828" cy="369332"/>
          </a:xfrm>
          <a:prstGeom prst="rect">
            <a:avLst/>
          </a:prstGeom>
          <a:noFill/>
        </p:spPr>
        <p:txBody>
          <a:bodyPr wrap="square" rtlCol="0">
            <a:spAutoFit/>
          </a:bodyPr>
          <a:lstStyle/>
          <a:p>
            <a:r>
              <a:rPr lang="ka-GE" dirty="0"/>
              <a:t>(ა)</a:t>
            </a:r>
            <a:endParaRPr lang="en-US" dirty="0"/>
          </a:p>
        </p:txBody>
      </p:sp>
      <p:sp>
        <p:nvSpPr>
          <p:cNvPr id="12" name="TextBox 11">
            <a:extLst>
              <a:ext uri="{FF2B5EF4-FFF2-40B4-BE49-F238E27FC236}">
                <a16:creationId xmlns:a16="http://schemas.microsoft.com/office/drawing/2014/main" id="{95D1E92E-29E9-45B8-B678-C3CD548341C3}"/>
              </a:ext>
            </a:extLst>
          </p:cNvPr>
          <p:cNvSpPr txBox="1"/>
          <p:nvPr/>
        </p:nvSpPr>
        <p:spPr>
          <a:xfrm>
            <a:off x="5921829" y="4203646"/>
            <a:ext cx="587828" cy="369332"/>
          </a:xfrm>
          <a:prstGeom prst="rect">
            <a:avLst/>
          </a:prstGeom>
          <a:noFill/>
        </p:spPr>
        <p:txBody>
          <a:bodyPr wrap="square" rtlCol="0">
            <a:spAutoFit/>
          </a:bodyPr>
          <a:lstStyle/>
          <a:p>
            <a:r>
              <a:rPr lang="ka-GE" dirty="0"/>
              <a:t>(ბ)</a:t>
            </a:r>
            <a:endParaRPr lang="en-US" dirty="0"/>
          </a:p>
        </p:txBody>
      </p:sp>
      <p:sp>
        <p:nvSpPr>
          <p:cNvPr id="13" name="TextBox 12">
            <a:extLst>
              <a:ext uri="{FF2B5EF4-FFF2-40B4-BE49-F238E27FC236}">
                <a16:creationId xmlns:a16="http://schemas.microsoft.com/office/drawing/2014/main" id="{97E247C3-4D43-4BC9-BAC4-0509AF74D7F7}"/>
              </a:ext>
            </a:extLst>
          </p:cNvPr>
          <p:cNvSpPr txBox="1"/>
          <p:nvPr/>
        </p:nvSpPr>
        <p:spPr>
          <a:xfrm>
            <a:off x="5921829" y="5791419"/>
            <a:ext cx="587828" cy="369332"/>
          </a:xfrm>
          <a:prstGeom prst="rect">
            <a:avLst/>
          </a:prstGeom>
          <a:noFill/>
        </p:spPr>
        <p:txBody>
          <a:bodyPr wrap="square" rtlCol="0">
            <a:spAutoFit/>
          </a:bodyPr>
          <a:lstStyle/>
          <a:p>
            <a:r>
              <a:rPr lang="ka-GE" dirty="0"/>
              <a:t>(გ)</a:t>
            </a:r>
            <a:endParaRPr lang="en-US" dirty="0"/>
          </a:p>
        </p:txBody>
      </p:sp>
      <p:sp>
        <p:nvSpPr>
          <p:cNvPr id="14" name="TextBox 13">
            <a:extLst>
              <a:ext uri="{FF2B5EF4-FFF2-40B4-BE49-F238E27FC236}">
                <a16:creationId xmlns:a16="http://schemas.microsoft.com/office/drawing/2014/main" id="{271A8390-2876-4040-A36A-8B60B007AB8F}"/>
              </a:ext>
            </a:extLst>
          </p:cNvPr>
          <p:cNvSpPr txBox="1"/>
          <p:nvPr/>
        </p:nvSpPr>
        <p:spPr>
          <a:xfrm>
            <a:off x="8855529" y="2086810"/>
            <a:ext cx="3102429" cy="1384995"/>
          </a:xfrm>
          <a:prstGeom prst="rect">
            <a:avLst/>
          </a:prstGeom>
          <a:noFill/>
        </p:spPr>
        <p:txBody>
          <a:bodyPr wrap="square" rtlCol="0">
            <a:spAutoFit/>
          </a:bodyPr>
          <a:lstStyle/>
          <a:p>
            <a:r>
              <a:rPr lang="ka-GE" sz="1400" dirty="0"/>
              <a:t>როდესაც ბარიერს შემოვიტანთ </a:t>
            </a:r>
            <a:r>
              <a:rPr lang="en-US" sz="1400" dirty="0"/>
              <a:t>V</a:t>
            </a:r>
            <a:r>
              <a:rPr lang="ka-GE" sz="1400" dirty="0"/>
              <a:t>-ფორმის მაგნიტურ ხაფანგში, ატომები რომლებიც გადაკვეთავენ ამ ბარიერს იქნებიან ისინი, რომლებმაც კინეტიკური ენერგია გარდაქმნეს პოტენციურ ენერგიად.</a:t>
            </a:r>
            <a:endParaRPr lang="en-US" sz="1400" dirty="0"/>
          </a:p>
        </p:txBody>
      </p:sp>
      <p:sp>
        <p:nvSpPr>
          <p:cNvPr id="15" name="TextBox 14">
            <a:extLst>
              <a:ext uri="{FF2B5EF4-FFF2-40B4-BE49-F238E27FC236}">
                <a16:creationId xmlns:a16="http://schemas.microsoft.com/office/drawing/2014/main" id="{69DB1953-C0AD-4642-B8E9-BC7F3414DF54}"/>
              </a:ext>
            </a:extLst>
          </p:cNvPr>
          <p:cNvSpPr txBox="1"/>
          <p:nvPr/>
        </p:nvSpPr>
        <p:spPr>
          <a:xfrm>
            <a:off x="8855529" y="4129306"/>
            <a:ext cx="3102429" cy="1815882"/>
          </a:xfrm>
          <a:prstGeom prst="rect">
            <a:avLst/>
          </a:prstGeom>
          <a:noFill/>
        </p:spPr>
        <p:txBody>
          <a:bodyPr wrap="square" rtlCol="0">
            <a:spAutoFit/>
          </a:bodyPr>
          <a:lstStyle/>
          <a:p>
            <a:r>
              <a:rPr lang="ka-GE" sz="1400" dirty="0"/>
              <a:t>(</a:t>
            </a:r>
            <a:r>
              <a:rPr lang="ka-GE" sz="1600" dirty="0"/>
              <a:t>ბ-გ) ბარიერის ხაფანგის გასწვრივ ნელ-ნელა ჩამოცურებით, შეგვიძლია გამოვყოთ ცივი ატომები ცხელებისგან, რაც არის სწორედ მაქსველის დემონის იდეა</a:t>
            </a:r>
            <a:endParaRPr lang="en-US" sz="1600" dirty="0"/>
          </a:p>
        </p:txBody>
      </p:sp>
    </p:spTree>
    <p:extLst>
      <p:ext uri="{BB962C8B-B14F-4D97-AF65-F5344CB8AC3E}">
        <p14:creationId xmlns:p14="http://schemas.microsoft.com/office/powerpoint/2010/main" val="444117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6"/>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4"/>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12"/>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8"/>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15"/>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10"/>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P spid="13" grpId="0"/>
      <p:bldP spid="14" grpId="0"/>
      <p:bldP spid="1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D7B136E6-0E76-46BC-A6C0-786E3AE0FA1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850277" y="889601"/>
            <a:ext cx="2476847" cy="4662818"/>
          </a:xfrm>
          <a:prstGeom prst="rect">
            <a:avLst/>
          </a:prstGeom>
        </p:spPr>
      </p:pic>
      <p:sp>
        <p:nvSpPr>
          <p:cNvPr id="2" name="Title 1">
            <a:extLst>
              <a:ext uri="{FF2B5EF4-FFF2-40B4-BE49-F238E27FC236}">
                <a16:creationId xmlns:a16="http://schemas.microsoft.com/office/drawing/2014/main" id="{A6AD3FC2-7DD5-4984-9107-2F3B2B306C5D}"/>
              </a:ext>
            </a:extLst>
          </p:cNvPr>
          <p:cNvSpPr>
            <a:spLocks noGrp="1"/>
          </p:cNvSpPr>
          <p:nvPr>
            <p:ph type="ctrTitle"/>
          </p:nvPr>
        </p:nvSpPr>
        <p:spPr>
          <a:xfrm>
            <a:off x="2144484" y="0"/>
            <a:ext cx="7576457" cy="685800"/>
          </a:xfrm>
        </p:spPr>
        <p:txBody>
          <a:bodyPr>
            <a:normAutofit fontScale="90000"/>
          </a:bodyPr>
          <a:lstStyle/>
          <a:p>
            <a:r>
              <a:rPr lang="ka-GE" sz="4400" dirty="0"/>
              <a:t>სიზერალდის ძრავის შექმნა </a:t>
            </a:r>
            <a:endParaRPr lang="en-US" sz="4400" dirty="0"/>
          </a:p>
        </p:txBody>
      </p:sp>
      <p:pic>
        <p:nvPicPr>
          <p:cNvPr id="5" name="Picture 4">
            <a:extLst>
              <a:ext uri="{FF2B5EF4-FFF2-40B4-BE49-F238E27FC236}">
                <a16:creationId xmlns:a16="http://schemas.microsoft.com/office/drawing/2014/main" id="{27270E6E-DAA3-4DB0-A76E-D5140FDDB62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21476" y="889601"/>
            <a:ext cx="2476846" cy="4382112"/>
          </a:xfrm>
          <a:prstGeom prst="rect">
            <a:avLst/>
          </a:prstGeom>
        </p:spPr>
      </p:pic>
      <p:pic>
        <p:nvPicPr>
          <p:cNvPr id="9" name="Picture 8">
            <a:extLst>
              <a:ext uri="{FF2B5EF4-FFF2-40B4-BE49-F238E27FC236}">
                <a16:creationId xmlns:a16="http://schemas.microsoft.com/office/drawing/2014/main" id="{71311146-9E6D-4A3D-A3CF-C0A79C40D3A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585589" y="1112665"/>
            <a:ext cx="2084935" cy="4159048"/>
          </a:xfrm>
          <a:prstGeom prst="rect">
            <a:avLst/>
          </a:prstGeom>
        </p:spPr>
      </p:pic>
      <p:sp>
        <p:nvSpPr>
          <p:cNvPr id="11" name="TextBox 10">
            <a:extLst>
              <a:ext uri="{FF2B5EF4-FFF2-40B4-BE49-F238E27FC236}">
                <a16:creationId xmlns:a16="http://schemas.microsoft.com/office/drawing/2014/main" id="{E2B237BD-647E-495B-AC8A-B49C4AA1054F}"/>
              </a:ext>
            </a:extLst>
          </p:cNvPr>
          <p:cNvSpPr txBox="1"/>
          <p:nvPr/>
        </p:nvSpPr>
        <p:spPr>
          <a:xfrm>
            <a:off x="4550920" y="4587815"/>
            <a:ext cx="598714" cy="369332"/>
          </a:xfrm>
          <a:prstGeom prst="rect">
            <a:avLst/>
          </a:prstGeom>
          <a:noFill/>
        </p:spPr>
        <p:txBody>
          <a:bodyPr wrap="square" rtlCol="0">
            <a:spAutoFit/>
          </a:bodyPr>
          <a:lstStyle/>
          <a:p>
            <a:r>
              <a:rPr lang="en-US" dirty="0"/>
              <a:t>(</a:t>
            </a:r>
            <a:r>
              <a:rPr lang="ka-GE" dirty="0"/>
              <a:t>ბ)</a:t>
            </a:r>
            <a:endParaRPr lang="en-US" dirty="0"/>
          </a:p>
        </p:txBody>
      </p:sp>
      <p:sp>
        <p:nvSpPr>
          <p:cNvPr id="14" name="TextBox 13">
            <a:extLst>
              <a:ext uri="{FF2B5EF4-FFF2-40B4-BE49-F238E27FC236}">
                <a16:creationId xmlns:a16="http://schemas.microsoft.com/office/drawing/2014/main" id="{9DC3730D-9AAE-4FAF-9A5F-FD86DA70717A}"/>
              </a:ext>
            </a:extLst>
          </p:cNvPr>
          <p:cNvSpPr txBox="1"/>
          <p:nvPr/>
        </p:nvSpPr>
        <p:spPr>
          <a:xfrm>
            <a:off x="72441" y="4587815"/>
            <a:ext cx="598714" cy="369332"/>
          </a:xfrm>
          <a:prstGeom prst="rect">
            <a:avLst/>
          </a:prstGeom>
          <a:noFill/>
        </p:spPr>
        <p:txBody>
          <a:bodyPr wrap="square" rtlCol="0">
            <a:spAutoFit/>
          </a:bodyPr>
          <a:lstStyle/>
          <a:p>
            <a:r>
              <a:rPr lang="en-US" dirty="0"/>
              <a:t>(</a:t>
            </a:r>
            <a:r>
              <a:rPr lang="ka-GE" dirty="0"/>
              <a:t>ა)</a:t>
            </a:r>
            <a:endParaRPr lang="en-US" dirty="0"/>
          </a:p>
        </p:txBody>
      </p:sp>
      <p:sp>
        <p:nvSpPr>
          <p:cNvPr id="15" name="TextBox 14">
            <a:extLst>
              <a:ext uri="{FF2B5EF4-FFF2-40B4-BE49-F238E27FC236}">
                <a16:creationId xmlns:a16="http://schemas.microsoft.com/office/drawing/2014/main" id="{D31923C4-C54D-44C6-A4B0-74BEB3A2ADD3}"/>
              </a:ext>
            </a:extLst>
          </p:cNvPr>
          <p:cNvSpPr txBox="1"/>
          <p:nvPr/>
        </p:nvSpPr>
        <p:spPr>
          <a:xfrm>
            <a:off x="9179079" y="4581859"/>
            <a:ext cx="598714" cy="369332"/>
          </a:xfrm>
          <a:prstGeom prst="rect">
            <a:avLst/>
          </a:prstGeom>
          <a:noFill/>
        </p:spPr>
        <p:txBody>
          <a:bodyPr wrap="square" rtlCol="0">
            <a:spAutoFit/>
          </a:bodyPr>
          <a:lstStyle/>
          <a:p>
            <a:r>
              <a:rPr lang="en-US" dirty="0"/>
              <a:t>(</a:t>
            </a:r>
            <a:r>
              <a:rPr lang="ka-GE" dirty="0"/>
              <a:t>გ)</a:t>
            </a:r>
            <a:endParaRPr lang="en-US" dirty="0"/>
          </a:p>
        </p:txBody>
      </p:sp>
      <p:sp>
        <p:nvSpPr>
          <p:cNvPr id="16" name="TextBox 15">
            <a:extLst>
              <a:ext uri="{FF2B5EF4-FFF2-40B4-BE49-F238E27FC236}">
                <a16:creationId xmlns:a16="http://schemas.microsoft.com/office/drawing/2014/main" id="{13860B55-FA33-4079-9789-466A8230F0E5}"/>
              </a:ext>
            </a:extLst>
          </p:cNvPr>
          <p:cNvSpPr txBox="1"/>
          <p:nvPr/>
        </p:nvSpPr>
        <p:spPr>
          <a:xfrm>
            <a:off x="248156" y="5271713"/>
            <a:ext cx="3676143" cy="1569660"/>
          </a:xfrm>
          <a:prstGeom prst="rect">
            <a:avLst/>
          </a:prstGeom>
          <a:noFill/>
        </p:spPr>
        <p:txBody>
          <a:bodyPr wrap="square" rtlCol="0">
            <a:spAutoFit/>
          </a:bodyPr>
          <a:lstStyle/>
          <a:p>
            <a:r>
              <a:rPr lang="ka-GE" sz="1600" dirty="0"/>
              <a:t>ნაწილაკი კიბის მსგავს პოტენციალზე ძირითადად იმოძრავებს ქვევით, მაგრამ იქნება მომენტები როდესაც ენერგიის ფლუქტუაციები მას ზედა კიბეზე აიყვანს.</a:t>
            </a:r>
            <a:endParaRPr lang="en-US" sz="1600" dirty="0"/>
          </a:p>
        </p:txBody>
      </p:sp>
      <p:sp>
        <p:nvSpPr>
          <p:cNvPr id="17" name="TextBox 16">
            <a:extLst>
              <a:ext uri="{FF2B5EF4-FFF2-40B4-BE49-F238E27FC236}">
                <a16:creationId xmlns:a16="http://schemas.microsoft.com/office/drawing/2014/main" id="{C5CA61C2-D6DD-4D56-9DF0-272DCF84A442}"/>
              </a:ext>
            </a:extLst>
          </p:cNvPr>
          <p:cNvSpPr txBox="1"/>
          <p:nvPr/>
        </p:nvSpPr>
        <p:spPr>
          <a:xfrm>
            <a:off x="4250628" y="5394823"/>
            <a:ext cx="3676143" cy="1323439"/>
          </a:xfrm>
          <a:prstGeom prst="rect">
            <a:avLst/>
          </a:prstGeom>
          <a:noFill/>
        </p:spPr>
        <p:txBody>
          <a:bodyPr wrap="square" rtlCol="0">
            <a:spAutoFit/>
          </a:bodyPr>
          <a:lstStyle/>
          <a:p>
            <a:r>
              <a:rPr lang="ka-GE" sz="1600" dirty="0"/>
              <a:t>ყოველთვის როდესაც დემონი აკვირდება, რომ ნაწილაკი ავიდა ზედა კიბეზე, ის სვამს კედელს რომელიც ხელს უშლის ნაწილაკს უკან დაბრუნებაში.</a:t>
            </a:r>
            <a:endParaRPr lang="en-US" sz="1600" dirty="0"/>
          </a:p>
        </p:txBody>
      </p:sp>
      <mc:AlternateContent xmlns:mc="http://schemas.openxmlformats.org/markup-compatibility/2006" xmlns:a14="http://schemas.microsoft.com/office/drawing/2010/main">
        <mc:Choice Requires="a14">
          <p:sp>
            <p:nvSpPr>
              <p:cNvPr id="18" name="TextBox 17">
                <a:extLst>
                  <a:ext uri="{FF2B5EF4-FFF2-40B4-BE49-F238E27FC236}">
                    <a16:creationId xmlns:a16="http://schemas.microsoft.com/office/drawing/2014/main" id="{2FDE3F9C-3D52-4AB7-9325-E215D4AFA040}"/>
                  </a:ext>
                </a:extLst>
              </p:cNvPr>
              <p:cNvSpPr txBox="1"/>
              <p:nvPr/>
            </p:nvSpPr>
            <p:spPr>
              <a:xfrm>
                <a:off x="8545170" y="5394823"/>
                <a:ext cx="3676143" cy="1323439"/>
              </a:xfrm>
              <a:prstGeom prst="rect">
                <a:avLst/>
              </a:prstGeom>
              <a:noFill/>
            </p:spPr>
            <p:txBody>
              <a:bodyPr wrap="square" rtlCol="0">
                <a:spAutoFit/>
              </a:bodyPr>
              <a:lstStyle/>
              <a:p>
                <a:r>
                  <a:rPr lang="ka-GE" sz="1600" dirty="0"/>
                  <a:t>ნამდვილ ექპერიმენტში კივეს ვცვლით პერიოდული ოპტიკური პოტენციალით და კედლის ჩასმას ანაცვლებს პოტენციალის </a:t>
                </a:r>
                <a14:m>
                  <m:oMath xmlns:m="http://schemas.openxmlformats.org/officeDocument/2006/math">
                    <m:r>
                      <a:rPr lang="ka-GE" sz="1600" i="1" smtClean="0">
                        <a:latin typeface="Cambria Math" panose="02040503050406030204" pitchFamily="18" charset="0"/>
                        <a:ea typeface="Cambria Math" panose="02040503050406030204" pitchFamily="18" charset="0"/>
                      </a:rPr>
                      <m:t>𝜋</m:t>
                    </m:r>
                  </m:oMath>
                </a14:m>
                <a:r>
                  <a:rPr lang="ka-GE" sz="1600" dirty="0"/>
                  <a:t> ფაზით  ცვლილება.</a:t>
                </a:r>
                <a:endParaRPr lang="en-US" sz="1600" dirty="0"/>
              </a:p>
            </p:txBody>
          </p:sp>
        </mc:Choice>
        <mc:Fallback xmlns="">
          <p:sp>
            <p:nvSpPr>
              <p:cNvPr id="18" name="TextBox 17">
                <a:extLst>
                  <a:ext uri="{FF2B5EF4-FFF2-40B4-BE49-F238E27FC236}">
                    <a16:creationId xmlns:a16="http://schemas.microsoft.com/office/drawing/2014/main" id="{2FDE3F9C-3D52-4AB7-9325-E215D4AFA040}"/>
                  </a:ext>
                </a:extLst>
              </p:cNvPr>
              <p:cNvSpPr txBox="1">
                <a:spLocks noRot="1" noChangeAspect="1" noMove="1" noResize="1" noEditPoints="1" noAdjustHandles="1" noChangeArrowheads="1" noChangeShapeType="1" noTextEdit="1"/>
              </p:cNvSpPr>
              <p:nvPr/>
            </p:nvSpPr>
            <p:spPr>
              <a:xfrm>
                <a:off x="8545170" y="5394823"/>
                <a:ext cx="3676143" cy="1323439"/>
              </a:xfrm>
              <a:prstGeom prst="rect">
                <a:avLst/>
              </a:prstGeom>
              <a:blipFill>
                <a:blip r:embed="rId5"/>
                <a:stretch>
                  <a:fillRect l="-995" t="-1382" b="-5069"/>
                </a:stretch>
              </a:blipFill>
            </p:spPr>
            <p:txBody>
              <a:bodyPr/>
              <a:lstStyle/>
              <a:p>
                <a:r>
                  <a:rPr lang="en-US">
                    <a:noFill/>
                  </a:rPr>
                  <a:t> </a:t>
                </a:r>
              </a:p>
            </p:txBody>
          </p:sp>
        </mc:Fallback>
      </mc:AlternateContent>
    </p:spTree>
    <p:extLst>
      <p:ext uri="{BB962C8B-B14F-4D97-AF65-F5344CB8AC3E}">
        <p14:creationId xmlns:p14="http://schemas.microsoft.com/office/powerpoint/2010/main" val="17511722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4"/>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3"/>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7"/>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1"/>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9"/>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15"/>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4" grpId="0"/>
      <p:bldP spid="15" grpId="0"/>
      <p:bldP spid="16" grpId="0"/>
      <p:bldP spid="17" grpId="0"/>
      <p:bldP spid="1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79C637-18C7-441A-8D30-A26336CC2796}"/>
              </a:ext>
            </a:extLst>
          </p:cNvPr>
          <p:cNvSpPr>
            <a:spLocks noGrp="1"/>
          </p:cNvSpPr>
          <p:nvPr>
            <p:ph type="title"/>
          </p:nvPr>
        </p:nvSpPr>
        <p:spPr>
          <a:xfrm>
            <a:off x="119743" y="18255"/>
            <a:ext cx="10515600" cy="1325563"/>
          </a:xfrm>
        </p:spPr>
        <p:txBody>
          <a:bodyPr/>
          <a:lstStyle/>
          <a:p>
            <a:r>
              <a:rPr lang="ka-GE" dirty="0"/>
              <a:t>ლადნაურის წაშლა</a:t>
            </a:r>
            <a:endParaRPr lang="en-US" dirty="0"/>
          </a:p>
        </p:txBody>
      </p:sp>
      <p:pic>
        <p:nvPicPr>
          <p:cNvPr id="7" name="Picture 6">
            <a:extLst>
              <a:ext uri="{FF2B5EF4-FFF2-40B4-BE49-F238E27FC236}">
                <a16:creationId xmlns:a16="http://schemas.microsoft.com/office/drawing/2014/main" id="{C7504077-8079-4EE5-856E-335FAAA3220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00183" y="2977578"/>
            <a:ext cx="2635462" cy="1633551"/>
          </a:xfrm>
          <a:prstGeom prst="rect">
            <a:avLst/>
          </a:prstGeom>
        </p:spPr>
      </p:pic>
      <p:pic>
        <p:nvPicPr>
          <p:cNvPr id="13" name="Picture 12">
            <a:extLst>
              <a:ext uri="{FF2B5EF4-FFF2-40B4-BE49-F238E27FC236}">
                <a16:creationId xmlns:a16="http://schemas.microsoft.com/office/drawing/2014/main" id="{D3A0910D-BCE8-4611-9284-13E9C6E0141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8276" y="1159076"/>
            <a:ext cx="2691843" cy="1582782"/>
          </a:xfrm>
          <a:prstGeom prst="rect">
            <a:avLst/>
          </a:prstGeom>
        </p:spPr>
      </p:pic>
      <p:pic>
        <p:nvPicPr>
          <p:cNvPr id="15" name="Picture 14">
            <a:extLst>
              <a:ext uri="{FF2B5EF4-FFF2-40B4-BE49-F238E27FC236}">
                <a16:creationId xmlns:a16="http://schemas.microsoft.com/office/drawing/2014/main" id="{802A9D65-702F-4845-88BF-B8B90BC4CB5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781249" y="3045465"/>
            <a:ext cx="2691843" cy="1526643"/>
          </a:xfrm>
          <a:prstGeom prst="rect">
            <a:avLst/>
          </a:prstGeom>
        </p:spPr>
      </p:pic>
      <p:pic>
        <p:nvPicPr>
          <p:cNvPr id="17" name="Picture 16">
            <a:extLst>
              <a:ext uri="{FF2B5EF4-FFF2-40B4-BE49-F238E27FC236}">
                <a16:creationId xmlns:a16="http://schemas.microsoft.com/office/drawing/2014/main" id="{2935D35D-6D3D-46FE-8AA2-F19E2B7E2D9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95768" y="4764252"/>
            <a:ext cx="2767102" cy="1582782"/>
          </a:xfrm>
          <a:prstGeom prst="rect">
            <a:avLst/>
          </a:prstGeom>
        </p:spPr>
      </p:pic>
      <p:pic>
        <p:nvPicPr>
          <p:cNvPr id="19" name="Picture 18">
            <a:extLst>
              <a:ext uri="{FF2B5EF4-FFF2-40B4-BE49-F238E27FC236}">
                <a16:creationId xmlns:a16="http://schemas.microsoft.com/office/drawing/2014/main" id="{6F8502E7-3D66-4237-9DDD-7371601738D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781250" y="1082656"/>
            <a:ext cx="2691843" cy="1573950"/>
          </a:xfrm>
          <a:prstGeom prst="rect">
            <a:avLst/>
          </a:prstGeom>
        </p:spPr>
      </p:pic>
      <p:sp>
        <p:nvSpPr>
          <p:cNvPr id="21" name="Content Placeholder 20">
            <a:extLst>
              <a:ext uri="{FF2B5EF4-FFF2-40B4-BE49-F238E27FC236}">
                <a16:creationId xmlns:a16="http://schemas.microsoft.com/office/drawing/2014/main" id="{F4A7C405-0829-40F4-8508-9411CBD8EF2C}"/>
              </a:ext>
            </a:extLst>
          </p:cNvPr>
          <p:cNvSpPr>
            <a:spLocks noGrp="1"/>
          </p:cNvSpPr>
          <p:nvPr>
            <p:ph idx="1"/>
          </p:nvPr>
        </p:nvSpPr>
        <p:spPr>
          <a:xfrm>
            <a:off x="6781800" y="1763486"/>
            <a:ext cx="5410200" cy="4419599"/>
          </a:xfrm>
        </p:spPr>
        <p:txBody>
          <a:bodyPr>
            <a:normAutofit fontScale="92500" lnSpcReduction="10000"/>
          </a:bodyPr>
          <a:lstStyle/>
          <a:p>
            <a:pPr marL="0" indent="0">
              <a:buNone/>
            </a:pPr>
            <a:r>
              <a:rPr lang="ka-GE" sz="2600" dirty="0"/>
              <a:t>ნაწილაკი მოვაქციოთ ორგამ პოტენციალში რომელიც წარმოქმნილია ორი ფოკუსირებული ლაზერის მიერ. ასეთ სისტემას აქვს მხოლოდ ორი მდგომარეობა, ნაწილაკი შეიძლება იყოს ან მარჯვენა მხარეს ან მარცხენა მხარეს და ანუ იანხავს მხოლოდ ერთ ბიტ ინფორმაციას. დავწიოთ ბარიერი ლაზერის ინტენსივობის შეცვლით</a:t>
            </a:r>
            <a:r>
              <a:rPr lang="en-US" sz="2600" dirty="0"/>
              <a:t>. </a:t>
            </a:r>
            <a:r>
              <a:rPr lang="ka-GE" sz="2600" dirty="0"/>
              <a:t>შემდეგ ნაწილაკი გადავწიოთ მარჯვნივ პიეზოელექტრული ძრავით. დავაბრუნოთ პოტენციალი თავის საწყის მდგომარეობაში.</a:t>
            </a:r>
          </a:p>
          <a:p>
            <a:pPr marL="0" indent="0">
              <a:buNone/>
            </a:pPr>
            <a:endParaRPr lang="en-US" dirty="0"/>
          </a:p>
        </p:txBody>
      </p:sp>
      <p:pic>
        <p:nvPicPr>
          <p:cNvPr id="22" name="Picture 21">
            <a:extLst>
              <a:ext uri="{FF2B5EF4-FFF2-40B4-BE49-F238E27FC236}">
                <a16:creationId xmlns:a16="http://schemas.microsoft.com/office/drawing/2014/main" id="{B908B2FB-2A2F-45D8-B7CD-1CAF6388986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781249" y="4790282"/>
            <a:ext cx="2874361" cy="1690101"/>
          </a:xfrm>
          <a:prstGeom prst="rect">
            <a:avLst/>
          </a:prstGeom>
        </p:spPr>
      </p:pic>
      <p:sp>
        <p:nvSpPr>
          <p:cNvPr id="23" name="TextBox 22">
            <a:extLst>
              <a:ext uri="{FF2B5EF4-FFF2-40B4-BE49-F238E27FC236}">
                <a16:creationId xmlns:a16="http://schemas.microsoft.com/office/drawing/2014/main" id="{80820E62-F358-48F2-8116-2010C2772876}"/>
              </a:ext>
            </a:extLst>
          </p:cNvPr>
          <p:cNvSpPr txBox="1"/>
          <p:nvPr/>
        </p:nvSpPr>
        <p:spPr>
          <a:xfrm>
            <a:off x="2667003" y="1092690"/>
            <a:ext cx="478971" cy="369332"/>
          </a:xfrm>
          <a:prstGeom prst="rect">
            <a:avLst/>
          </a:prstGeom>
          <a:noFill/>
        </p:spPr>
        <p:txBody>
          <a:bodyPr wrap="square" rtlCol="0">
            <a:spAutoFit/>
          </a:bodyPr>
          <a:lstStyle/>
          <a:p>
            <a:r>
              <a:rPr lang="en-US" dirty="0"/>
              <a:t>(</a:t>
            </a:r>
            <a:r>
              <a:rPr lang="ka-GE" dirty="0"/>
              <a:t>ა)</a:t>
            </a:r>
            <a:endParaRPr lang="en-US" dirty="0"/>
          </a:p>
        </p:txBody>
      </p:sp>
      <p:sp>
        <p:nvSpPr>
          <p:cNvPr id="24" name="TextBox 23">
            <a:extLst>
              <a:ext uri="{FF2B5EF4-FFF2-40B4-BE49-F238E27FC236}">
                <a16:creationId xmlns:a16="http://schemas.microsoft.com/office/drawing/2014/main" id="{7BE1AD03-8163-43F9-B266-E768173FB649}"/>
              </a:ext>
            </a:extLst>
          </p:cNvPr>
          <p:cNvSpPr txBox="1"/>
          <p:nvPr/>
        </p:nvSpPr>
        <p:spPr>
          <a:xfrm>
            <a:off x="6063343" y="1091775"/>
            <a:ext cx="478971" cy="369332"/>
          </a:xfrm>
          <a:prstGeom prst="rect">
            <a:avLst/>
          </a:prstGeom>
          <a:noFill/>
        </p:spPr>
        <p:txBody>
          <a:bodyPr wrap="square" rtlCol="0">
            <a:spAutoFit/>
          </a:bodyPr>
          <a:lstStyle/>
          <a:p>
            <a:r>
              <a:rPr lang="en-US" dirty="0"/>
              <a:t>(</a:t>
            </a:r>
            <a:r>
              <a:rPr lang="ka-GE" dirty="0"/>
              <a:t>ბ)</a:t>
            </a:r>
            <a:endParaRPr lang="en-US" dirty="0"/>
          </a:p>
        </p:txBody>
      </p:sp>
      <p:sp>
        <p:nvSpPr>
          <p:cNvPr id="25" name="TextBox 24">
            <a:extLst>
              <a:ext uri="{FF2B5EF4-FFF2-40B4-BE49-F238E27FC236}">
                <a16:creationId xmlns:a16="http://schemas.microsoft.com/office/drawing/2014/main" id="{17F88FC8-0444-49F2-A07D-14CE6BAC160A}"/>
              </a:ext>
            </a:extLst>
          </p:cNvPr>
          <p:cNvSpPr txBox="1"/>
          <p:nvPr/>
        </p:nvSpPr>
        <p:spPr>
          <a:xfrm>
            <a:off x="2531148" y="3154074"/>
            <a:ext cx="478971" cy="369332"/>
          </a:xfrm>
          <a:prstGeom prst="rect">
            <a:avLst/>
          </a:prstGeom>
          <a:noFill/>
        </p:spPr>
        <p:txBody>
          <a:bodyPr wrap="square" rtlCol="0">
            <a:spAutoFit/>
          </a:bodyPr>
          <a:lstStyle/>
          <a:p>
            <a:r>
              <a:rPr lang="en-US" dirty="0"/>
              <a:t>(</a:t>
            </a:r>
            <a:r>
              <a:rPr lang="ka-GE" dirty="0"/>
              <a:t>გ)</a:t>
            </a:r>
            <a:endParaRPr lang="en-US" dirty="0"/>
          </a:p>
        </p:txBody>
      </p:sp>
      <p:sp>
        <p:nvSpPr>
          <p:cNvPr id="26" name="TextBox 25">
            <a:extLst>
              <a:ext uri="{FF2B5EF4-FFF2-40B4-BE49-F238E27FC236}">
                <a16:creationId xmlns:a16="http://schemas.microsoft.com/office/drawing/2014/main" id="{3D533394-0FD8-4E27-982C-8047472F0F68}"/>
              </a:ext>
            </a:extLst>
          </p:cNvPr>
          <p:cNvSpPr txBox="1"/>
          <p:nvPr/>
        </p:nvSpPr>
        <p:spPr>
          <a:xfrm>
            <a:off x="2483899" y="4996152"/>
            <a:ext cx="478971" cy="369332"/>
          </a:xfrm>
          <a:prstGeom prst="rect">
            <a:avLst/>
          </a:prstGeom>
          <a:noFill/>
        </p:spPr>
        <p:txBody>
          <a:bodyPr wrap="square" rtlCol="0">
            <a:spAutoFit/>
          </a:bodyPr>
          <a:lstStyle/>
          <a:p>
            <a:r>
              <a:rPr lang="en-US" dirty="0"/>
              <a:t>(</a:t>
            </a:r>
            <a:r>
              <a:rPr lang="ka-GE" dirty="0"/>
              <a:t>ე)</a:t>
            </a:r>
            <a:endParaRPr lang="en-US" dirty="0"/>
          </a:p>
        </p:txBody>
      </p:sp>
      <p:sp>
        <p:nvSpPr>
          <p:cNvPr id="27" name="TextBox 26">
            <a:extLst>
              <a:ext uri="{FF2B5EF4-FFF2-40B4-BE49-F238E27FC236}">
                <a16:creationId xmlns:a16="http://schemas.microsoft.com/office/drawing/2014/main" id="{C732FF7D-717E-4B2A-916F-DE42DE59C163}"/>
              </a:ext>
            </a:extLst>
          </p:cNvPr>
          <p:cNvSpPr txBox="1"/>
          <p:nvPr/>
        </p:nvSpPr>
        <p:spPr>
          <a:xfrm>
            <a:off x="5976260" y="3078665"/>
            <a:ext cx="566056" cy="369332"/>
          </a:xfrm>
          <a:prstGeom prst="rect">
            <a:avLst/>
          </a:prstGeom>
          <a:noFill/>
        </p:spPr>
        <p:txBody>
          <a:bodyPr wrap="square" rtlCol="0">
            <a:spAutoFit/>
          </a:bodyPr>
          <a:lstStyle/>
          <a:p>
            <a:r>
              <a:rPr lang="en-US" dirty="0"/>
              <a:t>(</a:t>
            </a:r>
            <a:r>
              <a:rPr lang="ka-GE" dirty="0"/>
              <a:t>დ)</a:t>
            </a:r>
            <a:endParaRPr lang="en-US" dirty="0"/>
          </a:p>
        </p:txBody>
      </p:sp>
      <p:sp>
        <p:nvSpPr>
          <p:cNvPr id="28" name="TextBox 27">
            <a:extLst>
              <a:ext uri="{FF2B5EF4-FFF2-40B4-BE49-F238E27FC236}">
                <a16:creationId xmlns:a16="http://schemas.microsoft.com/office/drawing/2014/main" id="{F700C2AE-1C95-43A7-A27A-B1DEA1E762CE}"/>
              </a:ext>
            </a:extLst>
          </p:cNvPr>
          <p:cNvSpPr txBox="1"/>
          <p:nvPr/>
        </p:nvSpPr>
        <p:spPr>
          <a:xfrm>
            <a:off x="6063343" y="4780312"/>
            <a:ext cx="478971" cy="369332"/>
          </a:xfrm>
          <a:prstGeom prst="rect">
            <a:avLst/>
          </a:prstGeom>
          <a:noFill/>
        </p:spPr>
        <p:txBody>
          <a:bodyPr wrap="square" rtlCol="0">
            <a:spAutoFit/>
          </a:bodyPr>
          <a:lstStyle/>
          <a:p>
            <a:r>
              <a:rPr lang="en-US" dirty="0"/>
              <a:t>(</a:t>
            </a:r>
            <a:r>
              <a:rPr lang="ka-GE" dirty="0"/>
              <a:t>ვ)</a:t>
            </a:r>
            <a:endParaRPr lang="en-US" dirty="0"/>
          </a:p>
        </p:txBody>
      </p:sp>
      <mc:AlternateContent xmlns:mc="http://schemas.openxmlformats.org/markup-compatibility/2006" xmlns:a14="http://schemas.microsoft.com/office/drawing/2010/main">
        <mc:Choice Requires="a14">
          <p:sp>
            <p:nvSpPr>
              <p:cNvPr id="29" name="TextBox 28">
                <a:extLst>
                  <a:ext uri="{FF2B5EF4-FFF2-40B4-BE49-F238E27FC236}">
                    <a16:creationId xmlns:a16="http://schemas.microsoft.com/office/drawing/2014/main" id="{1B099333-6E47-418F-BBC1-44F67EA7EE75}"/>
                  </a:ext>
                </a:extLst>
              </p:cNvPr>
              <p:cNvSpPr txBox="1"/>
              <p:nvPr/>
            </p:nvSpPr>
            <p:spPr>
              <a:xfrm>
                <a:off x="2962870" y="6500157"/>
                <a:ext cx="2024743" cy="246221"/>
              </a:xfrm>
              <a:prstGeom prst="rect">
                <a:avLst/>
              </a:prstGeom>
              <a:noFill/>
            </p:spPr>
            <p:txBody>
              <a:bodyPr wrap="square" rtlCol="0">
                <a:spAutoFit/>
              </a:bodyPr>
              <a:lstStyle/>
              <a:p>
                <a:r>
                  <a:rPr lang="en-US" sz="1000" dirty="0"/>
                  <a:t>Position(</a:t>
                </a:r>
                <a14:m>
                  <m:oMath xmlns:m="http://schemas.openxmlformats.org/officeDocument/2006/math">
                    <m:r>
                      <a:rPr lang="en-US" sz="1000" i="1" smtClean="0">
                        <a:latin typeface="Cambria Math" panose="02040503050406030204" pitchFamily="18" charset="0"/>
                        <a:ea typeface="Cambria Math" panose="02040503050406030204" pitchFamily="18" charset="0"/>
                      </a:rPr>
                      <m:t>𝜇</m:t>
                    </m:r>
                    <m:r>
                      <a:rPr lang="en-US" sz="1000" b="0" i="1" smtClean="0">
                        <a:latin typeface="Cambria Math" panose="02040503050406030204" pitchFamily="18" charset="0"/>
                        <a:ea typeface="Cambria Math" panose="02040503050406030204" pitchFamily="18" charset="0"/>
                      </a:rPr>
                      <m:t>𝑚</m:t>
                    </m:r>
                    <m:r>
                      <a:rPr lang="en-US" sz="1000" b="0" i="1" smtClean="0">
                        <a:latin typeface="Cambria Math" panose="02040503050406030204" pitchFamily="18" charset="0"/>
                        <a:ea typeface="Cambria Math" panose="02040503050406030204" pitchFamily="18" charset="0"/>
                      </a:rPr>
                      <m:t>)</m:t>
                    </m:r>
                  </m:oMath>
                </a14:m>
                <a:endParaRPr lang="en-US" sz="1000" dirty="0"/>
              </a:p>
            </p:txBody>
          </p:sp>
        </mc:Choice>
        <mc:Fallback xmlns="">
          <p:sp>
            <p:nvSpPr>
              <p:cNvPr id="29" name="TextBox 28">
                <a:extLst>
                  <a:ext uri="{FF2B5EF4-FFF2-40B4-BE49-F238E27FC236}">
                    <a16:creationId xmlns:a16="http://schemas.microsoft.com/office/drawing/2014/main" id="{1B099333-6E47-418F-BBC1-44F67EA7EE75}"/>
                  </a:ext>
                </a:extLst>
              </p:cNvPr>
              <p:cNvSpPr txBox="1">
                <a:spLocks noRot="1" noChangeAspect="1" noMove="1" noResize="1" noEditPoints="1" noAdjustHandles="1" noChangeArrowheads="1" noChangeShapeType="1" noTextEdit="1"/>
              </p:cNvSpPr>
              <p:nvPr/>
            </p:nvSpPr>
            <p:spPr>
              <a:xfrm>
                <a:off x="2962870" y="6500157"/>
                <a:ext cx="2024743" cy="246221"/>
              </a:xfrm>
              <a:prstGeom prst="rect">
                <a:avLst/>
              </a:prstGeom>
              <a:blipFill>
                <a:blip r:embed="rId7"/>
                <a:stretch>
                  <a:fillRect b="-14634"/>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30" name="TextBox 29">
                <a:extLst>
                  <a:ext uri="{FF2B5EF4-FFF2-40B4-BE49-F238E27FC236}">
                    <a16:creationId xmlns:a16="http://schemas.microsoft.com/office/drawing/2014/main" id="{A531F476-3D20-4949-A6A6-7DB113168D67}"/>
                  </a:ext>
                </a:extLst>
              </p:cNvPr>
              <p:cNvSpPr txBox="1"/>
              <p:nvPr/>
            </p:nvSpPr>
            <p:spPr>
              <a:xfrm rot="16200000">
                <a:off x="-567504" y="3417626"/>
                <a:ext cx="1526542" cy="307777"/>
              </a:xfrm>
              <a:prstGeom prst="rect">
                <a:avLst/>
              </a:prstGeom>
              <a:noFill/>
            </p:spPr>
            <p:txBody>
              <a:bodyPr wrap="square" rtlCol="0">
                <a:spAutoFit/>
              </a:bodyPr>
              <a:lstStyle/>
              <a:p>
                <a:r>
                  <a:rPr lang="en-US" sz="1400" dirty="0"/>
                  <a:t>Potential/</a:t>
                </a:r>
                <a14:m>
                  <m:oMath xmlns:m="http://schemas.openxmlformats.org/officeDocument/2006/math">
                    <m:sSub>
                      <m:sSubPr>
                        <m:ctrlPr>
                          <a:rPr lang="en-US" sz="1400" i="1" smtClean="0">
                            <a:latin typeface="Cambria Math" panose="02040503050406030204" pitchFamily="18" charset="0"/>
                          </a:rPr>
                        </m:ctrlPr>
                      </m:sSubPr>
                      <m:e>
                        <m:r>
                          <a:rPr lang="en-US" sz="1400" b="0" i="1" smtClean="0">
                            <a:latin typeface="Cambria Math" panose="02040503050406030204" pitchFamily="18" charset="0"/>
                          </a:rPr>
                          <m:t>𝑘</m:t>
                        </m:r>
                      </m:e>
                      <m:sub>
                        <m:r>
                          <a:rPr lang="en-US" sz="1400" b="0" i="1" smtClean="0">
                            <a:latin typeface="Cambria Math" panose="02040503050406030204" pitchFamily="18" charset="0"/>
                          </a:rPr>
                          <m:t>𝑏</m:t>
                        </m:r>
                      </m:sub>
                    </m:sSub>
                    <m:r>
                      <a:rPr lang="en-US" sz="1400" b="0" i="1" smtClean="0">
                        <a:latin typeface="Cambria Math" panose="02040503050406030204" pitchFamily="18" charset="0"/>
                      </a:rPr>
                      <m:t>𝑇</m:t>
                    </m:r>
                  </m:oMath>
                </a14:m>
                <a:endParaRPr lang="en-US" sz="1400" dirty="0"/>
              </a:p>
            </p:txBody>
          </p:sp>
        </mc:Choice>
        <mc:Fallback xmlns="">
          <p:sp>
            <p:nvSpPr>
              <p:cNvPr id="30" name="TextBox 29">
                <a:extLst>
                  <a:ext uri="{FF2B5EF4-FFF2-40B4-BE49-F238E27FC236}">
                    <a16:creationId xmlns:a16="http://schemas.microsoft.com/office/drawing/2014/main" id="{A531F476-3D20-4949-A6A6-7DB113168D67}"/>
                  </a:ext>
                </a:extLst>
              </p:cNvPr>
              <p:cNvSpPr txBox="1">
                <a:spLocks noRot="1" noChangeAspect="1" noMove="1" noResize="1" noEditPoints="1" noAdjustHandles="1" noChangeArrowheads="1" noChangeShapeType="1" noTextEdit="1"/>
              </p:cNvSpPr>
              <p:nvPr/>
            </p:nvSpPr>
            <p:spPr>
              <a:xfrm rot="16200000">
                <a:off x="-567504" y="3417626"/>
                <a:ext cx="1526542" cy="307777"/>
              </a:xfrm>
              <a:prstGeom prst="rect">
                <a:avLst/>
              </a:prstGeom>
              <a:blipFill>
                <a:blip r:embed="rId8"/>
                <a:stretch>
                  <a:fillRect l="-4000" r="-20000" b="-1200"/>
                </a:stretch>
              </a:blipFill>
            </p:spPr>
            <p:txBody>
              <a:bodyPr/>
              <a:lstStyle/>
              <a:p>
                <a:r>
                  <a:rPr lang="en-US">
                    <a:noFill/>
                  </a:rPr>
                  <a:t> </a:t>
                </a:r>
              </a:p>
            </p:txBody>
          </p:sp>
        </mc:Fallback>
      </mc:AlternateContent>
    </p:spTree>
    <p:extLst>
      <p:ext uri="{BB962C8B-B14F-4D97-AF65-F5344CB8AC3E}">
        <p14:creationId xmlns:p14="http://schemas.microsoft.com/office/powerpoint/2010/main" val="283370435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4223ED-3D39-4ACA-99A2-70570CC7190B}"/>
              </a:ext>
            </a:extLst>
          </p:cNvPr>
          <p:cNvSpPr>
            <a:spLocks noGrp="1"/>
          </p:cNvSpPr>
          <p:nvPr>
            <p:ph type="ctrTitle"/>
          </p:nvPr>
        </p:nvSpPr>
        <p:spPr>
          <a:xfrm>
            <a:off x="3331028" y="0"/>
            <a:ext cx="5736771" cy="734106"/>
          </a:xfrm>
        </p:spPr>
        <p:txBody>
          <a:bodyPr>
            <a:normAutofit/>
          </a:bodyPr>
          <a:lstStyle/>
          <a:p>
            <a:r>
              <a:rPr lang="ka-GE" sz="4000" dirty="0"/>
              <a:t>თანამედროვე თეორია</a:t>
            </a:r>
            <a:endParaRPr lang="en-US" sz="4000" dirty="0"/>
          </a:p>
        </p:txBody>
      </p:sp>
      <mc:AlternateContent xmlns:mc="http://schemas.openxmlformats.org/markup-compatibility/2006" xmlns:a14="http://schemas.microsoft.com/office/drawing/2010/main">
        <mc:Choice Requires="a14">
          <p:sp>
            <p:nvSpPr>
              <p:cNvPr id="3" name="Subtitle 2">
                <a:extLst>
                  <a:ext uri="{FF2B5EF4-FFF2-40B4-BE49-F238E27FC236}">
                    <a16:creationId xmlns:a16="http://schemas.microsoft.com/office/drawing/2014/main" id="{0F5CA2A7-22B6-4132-81F5-5A52E70376F4}"/>
                  </a:ext>
                </a:extLst>
              </p:cNvPr>
              <p:cNvSpPr>
                <a:spLocks noGrp="1"/>
              </p:cNvSpPr>
              <p:nvPr>
                <p:ph type="subTitle" idx="1"/>
              </p:nvPr>
            </p:nvSpPr>
            <p:spPr>
              <a:xfrm>
                <a:off x="0" y="1228952"/>
                <a:ext cx="12192000" cy="5487534"/>
              </a:xfrm>
            </p:spPr>
            <p:txBody>
              <a:bodyPr/>
              <a:lstStyle/>
              <a:p>
                <a:pPr algn="l"/>
                <a:r>
                  <a:rPr lang="en-US" dirty="0"/>
                  <a:t>2008</a:t>
                </a:r>
                <a:r>
                  <a:rPr lang="ka-GE" dirty="0"/>
                  <a:t> წელს ტაკაიო საგავამ და მასაიტო უედამ ჩამოაყალიბეს მოსაზრება, რომ ინფორმაცია რომლსაც მივიღებთ მიკრომდგომარეობების გაზომვისას შეგვიძლია გამოვიყენოთ დამატებითი მუშაობის შესასრულებლად. მქსიმალური მუშაობის მიღების მათ ფორმულას აქვს შემდეგი სახე: </a:t>
                </a:r>
              </a:p>
              <a:p>
                <a:pPr algn="l"/>
                <a14:m>
                  <m:oMathPara xmlns:m="http://schemas.openxmlformats.org/officeDocument/2006/math">
                    <m:oMathParaPr>
                      <m:jc m:val="centerGroup"/>
                    </m:oMathParaPr>
                    <m:oMath xmlns:m="http://schemas.openxmlformats.org/officeDocument/2006/math">
                      <m:sSub>
                        <m:sSubPr>
                          <m:ctrlPr>
                            <a:rPr lang="en-US" i="1" smtClean="0">
                              <a:latin typeface="Cambria Math" panose="02040503050406030204" pitchFamily="18" charset="0"/>
                            </a:rPr>
                          </m:ctrlPr>
                        </m:sSubPr>
                        <m:e>
                          <m:r>
                            <a:rPr lang="en-US" b="0" i="1" smtClean="0">
                              <a:latin typeface="Cambria Math" panose="02040503050406030204" pitchFamily="18" charset="0"/>
                            </a:rPr>
                            <m:t>𝑊</m:t>
                          </m:r>
                        </m:e>
                        <m:sub>
                          <m:r>
                            <a:rPr lang="en-US" b="0" i="1" smtClean="0">
                              <a:latin typeface="Cambria Math" panose="02040503050406030204" pitchFamily="18" charset="0"/>
                            </a:rPr>
                            <m:t>𝑚𝑎𝑥</m:t>
                          </m:r>
                        </m:sub>
                      </m:sSub>
                      <m:r>
                        <a:rPr lang="en-US" b="0" i="1" smtClean="0">
                          <a:latin typeface="Cambria Math" panose="02040503050406030204" pitchFamily="18" charset="0"/>
                        </a:rPr>
                        <m:t>=−</m:t>
                      </m:r>
                      <m:d>
                        <m:dPr>
                          <m:ctrlPr>
                            <a:rPr lang="en-US" b="0" i="1" smtClean="0">
                              <a:latin typeface="Cambria Math" panose="02040503050406030204" pitchFamily="18" charset="0"/>
                            </a:rPr>
                          </m:ctrlPr>
                        </m:dPr>
                        <m:e>
                          <m:r>
                            <a:rPr lang="en-US" b="0" i="1" smtClean="0">
                              <a:latin typeface="Cambria Math" panose="02040503050406030204" pitchFamily="18" charset="0"/>
                              <a:ea typeface="Cambria Math" panose="02040503050406030204" pitchFamily="18" charset="0"/>
                            </a:rPr>
                            <m:t>∆</m:t>
                          </m:r>
                          <m:r>
                            <a:rPr lang="en-US" b="0" i="1" smtClean="0">
                              <a:latin typeface="Cambria Math" panose="02040503050406030204" pitchFamily="18" charset="0"/>
                              <a:ea typeface="Cambria Math" panose="02040503050406030204" pitchFamily="18" charset="0"/>
                            </a:rPr>
                            <m:t>𝐸</m:t>
                          </m:r>
                          <m:r>
                            <a:rPr lang="en-US" b="0" i="1" smtClean="0">
                              <a:latin typeface="Cambria Math" panose="02040503050406030204" pitchFamily="18" charset="0"/>
                              <a:ea typeface="Cambria Math" panose="02040503050406030204" pitchFamily="18" charset="0"/>
                            </a:rPr>
                            <m:t>−</m:t>
                          </m:r>
                          <m:r>
                            <a:rPr lang="en-US" b="0" i="1" smtClean="0">
                              <a:latin typeface="Cambria Math" panose="02040503050406030204" pitchFamily="18" charset="0"/>
                              <a:ea typeface="Cambria Math" panose="02040503050406030204" pitchFamily="18" charset="0"/>
                            </a:rPr>
                            <m:t>𝑇</m:t>
                          </m:r>
                          <m:r>
                            <a:rPr lang="en-US" b="0" i="1" smtClean="0">
                              <a:latin typeface="Cambria Math" panose="02040503050406030204" pitchFamily="18" charset="0"/>
                              <a:ea typeface="Cambria Math" panose="02040503050406030204" pitchFamily="18" charset="0"/>
                            </a:rPr>
                            <m:t>∆</m:t>
                          </m:r>
                          <m:r>
                            <a:rPr lang="en-US" b="0" i="1" smtClean="0">
                              <a:latin typeface="Cambria Math" panose="02040503050406030204" pitchFamily="18" charset="0"/>
                              <a:ea typeface="Cambria Math" panose="02040503050406030204" pitchFamily="18" charset="0"/>
                            </a:rPr>
                            <m:t>𝑆</m:t>
                          </m:r>
                        </m:e>
                      </m:d>
                      <m:r>
                        <a:rPr lang="en-US" b="0" i="1" smtClean="0">
                          <a:latin typeface="Cambria Math" panose="02040503050406030204" pitchFamily="18" charset="0"/>
                        </a:rPr>
                        <m:t>+</m:t>
                      </m:r>
                      <m:sSub>
                        <m:sSubPr>
                          <m:ctrlPr>
                            <a:rPr lang="en-US" b="0" i="1" smtClean="0">
                              <a:latin typeface="Cambria Math" panose="02040503050406030204" pitchFamily="18" charset="0"/>
                            </a:rPr>
                          </m:ctrlPr>
                        </m:sSubPr>
                        <m:e>
                          <m:r>
                            <a:rPr lang="en-US" b="0" i="1" smtClean="0">
                              <a:latin typeface="Cambria Math" panose="02040503050406030204" pitchFamily="18" charset="0"/>
                            </a:rPr>
                            <m:t>𝑘</m:t>
                          </m:r>
                        </m:e>
                        <m:sub>
                          <m:r>
                            <a:rPr lang="en-US" b="0" i="1" smtClean="0">
                              <a:latin typeface="Cambria Math" panose="02040503050406030204" pitchFamily="18" charset="0"/>
                            </a:rPr>
                            <m:t>𝑏</m:t>
                          </m:r>
                        </m:sub>
                      </m:sSub>
                      <m:r>
                        <a:rPr lang="en-US" b="0" i="1" smtClean="0">
                          <a:latin typeface="Cambria Math" panose="02040503050406030204" pitchFamily="18" charset="0"/>
                        </a:rPr>
                        <m:t>𝑇𝐼</m:t>
                      </m:r>
                    </m:oMath>
                  </m:oMathPara>
                </a14:m>
                <a:endParaRPr lang="en-US" b="0" dirty="0"/>
              </a:p>
              <a:p>
                <a:pPr algn="l"/>
                <a14:m>
                  <m:oMath xmlns:m="http://schemas.openxmlformats.org/officeDocument/2006/math">
                    <m:r>
                      <a:rPr lang="en-US" b="0" i="1" smtClean="0">
                        <a:latin typeface="Cambria Math" panose="02040503050406030204" pitchFamily="18" charset="0"/>
                      </a:rPr>
                      <m:t>𝐼</m:t>
                    </m:r>
                  </m:oMath>
                </a14:m>
                <a:r>
                  <a:rPr lang="en-US" dirty="0"/>
                  <a:t> </a:t>
                </a:r>
                <a:r>
                  <a:rPr lang="ka-GE" dirty="0"/>
                  <a:t>არის წევრი რომელიც გვეუბნება რა სიდის ინფორმაციის მიღება შეგვიძლია გაზომვების შედეგად.</a:t>
                </a:r>
              </a:p>
              <a:p>
                <a:pPr algn="l"/>
                <a:r>
                  <a:rPr lang="ka-GE" dirty="0"/>
                  <a:t>თუ მათ თეორიას მოვარგებთ სითბურ ძრავებს, მაქსიმალური მუშაობის მიღების ფორმულას აქვს შემდეგი სახე:</a:t>
                </a:r>
              </a:p>
              <a:p>
                <a:pPr algn="l"/>
                <a14:m>
                  <m:oMathPara xmlns:m="http://schemas.openxmlformats.org/officeDocument/2006/math">
                    <m:oMathParaPr>
                      <m:jc m:val="center"/>
                    </m:oMathParaPr>
                    <m:oMath xmlns:m="http://schemas.openxmlformats.org/officeDocument/2006/math">
                      <m:sSub>
                        <m:sSubPr>
                          <m:ctrlPr>
                            <a:rPr lang="en-US" i="1" smtClean="0">
                              <a:latin typeface="Cambria Math" panose="02040503050406030204" pitchFamily="18" charset="0"/>
                            </a:rPr>
                          </m:ctrlPr>
                        </m:sSubPr>
                        <m:e>
                          <m:r>
                            <a:rPr lang="en-US" b="0" i="1" smtClean="0">
                              <a:latin typeface="Cambria Math" panose="02040503050406030204" pitchFamily="18" charset="0"/>
                            </a:rPr>
                            <m:t>𝑊</m:t>
                          </m:r>
                        </m:e>
                        <m:sub>
                          <m:r>
                            <a:rPr lang="en-US" b="0" i="1" smtClean="0">
                              <a:latin typeface="Cambria Math" panose="02040503050406030204" pitchFamily="18" charset="0"/>
                            </a:rPr>
                            <m:t>𝑚𝑎𝑥</m:t>
                          </m:r>
                        </m:sub>
                      </m:sSub>
                      <m:r>
                        <a:rPr lang="en-US" b="0" i="1" smtClean="0">
                          <a:latin typeface="Cambria Math" panose="02040503050406030204" pitchFamily="18" charset="0"/>
                        </a:rPr>
                        <m:t>=</m:t>
                      </m:r>
                      <m:d>
                        <m:dPr>
                          <m:ctrlPr>
                            <a:rPr lang="en-US" b="0" i="1" smtClean="0">
                              <a:latin typeface="Cambria Math" panose="02040503050406030204" pitchFamily="18" charset="0"/>
                            </a:rPr>
                          </m:ctrlPr>
                        </m:dPr>
                        <m:e>
                          <m:r>
                            <a:rPr lang="en-US" b="0" i="1" smtClean="0">
                              <a:latin typeface="Cambria Math" panose="02040503050406030204" pitchFamily="18" charset="0"/>
                            </a:rPr>
                            <m:t>1−</m:t>
                          </m:r>
                          <m:f>
                            <m:fPr>
                              <m:type m:val="lin"/>
                              <m:ctrlPr>
                                <a:rPr lang="en-US" b="0" i="1" smtClean="0">
                                  <a:latin typeface="Cambria Math" panose="02040503050406030204" pitchFamily="18" charset="0"/>
                                </a:rPr>
                              </m:ctrlPr>
                            </m:fPr>
                            <m:num>
                              <m:sSub>
                                <m:sSubPr>
                                  <m:ctrlPr>
                                    <a:rPr lang="en-US" b="0" i="1" smtClean="0">
                                      <a:latin typeface="Cambria Math" panose="02040503050406030204" pitchFamily="18" charset="0"/>
                                    </a:rPr>
                                  </m:ctrlPr>
                                </m:sSubPr>
                                <m:e>
                                  <m:r>
                                    <a:rPr lang="en-US" b="0" i="1" smtClean="0">
                                      <a:latin typeface="Cambria Math" panose="02040503050406030204" pitchFamily="18" charset="0"/>
                                    </a:rPr>
                                    <m:t>𝑇</m:t>
                                  </m:r>
                                </m:e>
                                <m:sub>
                                  <m:r>
                                    <a:rPr lang="en-US" b="0" i="1" smtClean="0">
                                      <a:latin typeface="Cambria Math" panose="02040503050406030204" pitchFamily="18" charset="0"/>
                                    </a:rPr>
                                    <m:t>1</m:t>
                                  </m:r>
                                </m:sub>
                              </m:sSub>
                            </m:num>
                            <m:den>
                              <m:sSub>
                                <m:sSubPr>
                                  <m:ctrlPr>
                                    <a:rPr lang="en-US" b="0" i="1" smtClean="0">
                                      <a:latin typeface="Cambria Math" panose="02040503050406030204" pitchFamily="18" charset="0"/>
                                    </a:rPr>
                                  </m:ctrlPr>
                                </m:sSubPr>
                                <m:e>
                                  <m:r>
                                    <a:rPr lang="en-US" b="0" i="1" smtClean="0">
                                      <a:latin typeface="Cambria Math" panose="02040503050406030204" pitchFamily="18" charset="0"/>
                                    </a:rPr>
                                    <m:t>𝑇</m:t>
                                  </m:r>
                                </m:e>
                                <m:sub>
                                  <m:r>
                                    <a:rPr lang="en-US" b="0" i="1" smtClean="0">
                                      <a:latin typeface="Cambria Math" panose="02040503050406030204" pitchFamily="18" charset="0"/>
                                    </a:rPr>
                                    <m:t>2</m:t>
                                  </m:r>
                                </m:sub>
                              </m:sSub>
                            </m:den>
                          </m:f>
                        </m:e>
                      </m:d>
                      <m:sSub>
                        <m:sSubPr>
                          <m:ctrlPr>
                            <a:rPr lang="en-US" b="0" i="1" smtClean="0">
                              <a:latin typeface="Cambria Math" panose="02040503050406030204" pitchFamily="18" charset="0"/>
                            </a:rPr>
                          </m:ctrlPr>
                        </m:sSubPr>
                        <m:e>
                          <m:r>
                            <a:rPr lang="en-US" b="0" i="1" smtClean="0">
                              <a:latin typeface="Cambria Math" panose="02040503050406030204" pitchFamily="18" charset="0"/>
                            </a:rPr>
                            <m:t>𝑄</m:t>
                          </m:r>
                        </m:e>
                        <m:sub>
                          <m:r>
                            <a:rPr lang="en-US" b="0" i="1" smtClean="0">
                              <a:latin typeface="Cambria Math" panose="02040503050406030204" pitchFamily="18" charset="0"/>
                            </a:rPr>
                            <m:t>2</m:t>
                          </m:r>
                        </m:sub>
                      </m:sSub>
                      <m:r>
                        <a:rPr lang="en-US" b="0" i="1" smtClean="0">
                          <a:latin typeface="Cambria Math" panose="02040503050406030204" pitchFamily="18" charset="0"/>
                        </a:rPr>
                        <m:t>+</m:t>
                      </m:r>
                      <m:sSub>
                        <m:sSubPr>
                          <m:ctrlPr>
                            <a:rPr lang="en-US" b="0" i="1" smtClean="0">
                              <a:latin typeface="Cambria Math" panose="02040503050406030204" pitchFamily="18" charset="0"/>
                            </a:rPr>
                          </m:ctrlPr>
                        </m:sSubPr>
                        <m:e>
                          <m:r>
                            <a:rPr lang="en-US" b="0" i="1" smtClean="0">
                              <a:latin typeface="Cambria Math" panose="02040503050406030204" pitchFamily="18" charset="0"/>
                            </a:rPr>
                            <m:t>𝑘</m:t>
                          </m:r>
                        </m:e>
                        <m:sub>
                          <m:r>
                            <a:rPr lang="en-US" b="0" i="1" smtClean="0">
                              <a:latin typeface="Cambria Math" panose="02040503050406030204" pitchFamily="18" charset="0"/>
                            </a:rPr>
                            <m:t>𝑏</m:t>
                          </m:r>
                        </m:sub>
                      </m:sSub>
                      <m:sSub>
                        <m:sSubPr>
                          <m:ctrlPr>
                            <a:rPr lang="en-US" b="0" i="1" smtClean="0">
                              <a:latin typeface="Cambria Math" panose="02040503050406030204" pitchFamily="18" charset="0"/>
                            </a:rPr>
                          </m:ctrlPr>
                        </m:sSubPr>
                        <m:e>
                          <m:r>
                            <a:rPr lang="en-US" b="0" i="1" smtClean="0">
                              <a:latin typeface="Cambria Math" panose="02040503050406030204" pitchFamily="18" charset="0"/>
                            </a:rPr>
                            <m:t>𝑇</m:t>
                          </m:r>
                        </m:e>
                        <m:sub>
                          <m:r>
                            <a:rPr lang="en-US" b="0" i="1" smtClean="0">
                              <a:latin typeface="Cambria Math" panose="02040503050406030204" pitchFamily="18" charset="0"/>
                            </a:rPr>
                            <m:t>1</m:t>
                          </m:r>
                        </m:sub>
                      </m:sSub>
                      <m:r>
                        <a:rPr lang="en-US" b="0" i="1" smtClean="0">
                          <a:latin typeface="Cambria Math" panose="02040503050406030204" pitchFamily="18" charset="0"/>
                        </a:rPr>
                        <m:t>𝐼</m:t>
                      </m:r>
                    </m:oMath>
                  </m:oMathPara>
                </a14:m>
                <a:endParaRPr lang="en-US" dirty="0"/>
              </a:p>
              <a:p>
                <a:pPr algn="l"/>
                <a:r>
                  <a:rPr lang="ka-GE" dirty="0"/>
                  <a:t>როდესაც მიღებული ინფორმაცია ნულის ტოლია </a:t>
                </a:r>
                <a14:m>
                  <m:oMath xmlns:m="http://schemas.openxmlformats.org/officeDocument/2006/math">
                    <m:r>
                      <a:rPr lang="en-US" i="1">
                        <a:latin typeface="Cambria Math" panose="02040503050406030204" pitchFamily="18" charset="0"/>
                      </a:rPr>
                      <m:t>𝐼</m:t>
                    </m:r>
                    <m:r>
                      <a:rPr lang="ka-GE" b="0" i="1" smtClean="0">
                        <a:latin typeface="Cambria Math" panose="02040503050406030204" pitchFamily="18" charset="0"/>
                      </a:rPr>
                      <m:t>=0</m:t>
                    </m:r>
                  </m:oMath>
                </a14:m>
                <a:r>
                  <a:rPr lang="ka-GE" dirty="0"/>
                  <a:t>, მაშინ ფორმულა დადის უკვე ნაცნობ სახეზე:</a:t>
                </a:r>
              </a:p>
              <a:p>
                <a:pPr algn="l"/>
                <a14:m>
                  <m:oMathPara xmlns:m="http://schemas.openxmlformats.org/officeDocument/2006/math">
                    <m:oMathParaPr>
                      <m:jc m:val="center"/>
                    </m:oMathParaPr>
                    <m:oMath xmlns:m="http://schemas.openxmlformats.org/officeDocument/2006/math">
                      <m:r>
                        <a:rPr lang="en-US" i="1" smtClean="0">
                          <a:latin typeface="Cambria Math" panose="02040503050406030204" pitchFamily="18" charset="0"/>
                        </a:rPr>
                        <m:t>𝝶</m:t>
                      </m:r>
                      <m:r>
                        <a:rPr lang="ka-GE" b="0" i="1" smtClean="0">
                          <a:latin typeface="Cambria Math" panose="02040503050406030204" pitchFamily="18" charset="0"/>
                        </a:rPr>
                        <m:t>=</m:t>
                      </m:r>
                      <m:f>
                        <m:fPr>
                          <m:ctrlPr>
                            <a:rPr lang="ka-GE" b="0" i="1" smtClean="0">
                              <a:latin typeface="Cambria Math" panose="02040503050406030204" pitchFamily="18" charset="0"/>
                            </a:rPr>
                          </m:ctrlPr>
                        </m:fPr>
                        <m:num>
                          <m:sSub>
                            <m:sSubPr>
                              <m:ctrlPr>
                                <a:rPr lang="en-US" i="1">
                                  <a:latin typeface="Cambria Math" panose="02040503050406030204" pitchFamily="18" charset="0"/>
                                </a:rPr>
                              </m:ctrlPr>
                            </m:sSubPr>
                            <m:e>
                              <m:r>
                                <a:rPr lang="en-US" i="1">
                                  <a:latin typeface="Cambria Math" panose="02040503050406030204" pitchFamily="18" charset="0"/>
                                </a:rPr>
                                <m:t>𝑊</m:t>
                              </m:r>
                            </m:e>
                            <m:sub>
                              <m:r>
                                <a:rPr lang="en-US" i="1">
                                  <a:latin typeface="Cambria Math" panose="02040503050406030204" pitchFamily="18" charset="0"/>
                                </a:rPr>
                                <m:t>𝑚𝑎𝑥</m:t>
                              </m:r>
                            </m:sub>
                          </m:sSub>
                        </m:num>
                        <m:den>
                          <m:sSub>
                            <m:sSubPr>
                              <m:ctrlPr>
                                <a:rPr lang="en-US" i="1">
                                  <a:latin typeface="Cambria Math" panose="02040503050406030204" pitchFamily="18" charset="0"/>
                                </a:rPr>
                              </m:ctrlPr>
                            </m:sSubPr>
                            <m:e>
                              <m:r>
                                <a:rPr lang="en-US" i="1">
                                  <a:latin typeface="Cambria Math" panose="02040503050406030204" pitchFamily="18" charset="0"/>
                                </a:rPr>
                                <m:t>𝑄</m:t>
                              </m:r>
                            </m:e>
                            <m:sub>
                              <m:r>
                                <a:rPr lang="en-US" i="1">
                                  <a:latin typeface="Cambria Math" panose="02040503050406030204" pitchFamily="18" charset="0"/>
                                </a:rPr>
                                <m:t>2</m:t>
                              </m:r>
                            </m:sub>
                          </m:sSub>
                        </m:den>
                      </m:f>
                    </m:oMath>
                  </m:oMathPara>
                </a14:m>
                <a:endParaRPr lang="en-US" dirty="0"/>
              </a:p>
            </p:txBody>
          </p:sp>
        </mc:Choice>
        <mc:Fallback xmlns="">
          <p:sp>
            <p:nvSpPr>
              <p:cNvPr id="3" name="Subtitle 2">
                <a:extLst>
                  <a:ext uri="{FF2B5EF4-FFF2-40B4-BE49-F238E27FC236}">
                    <a16:creationId xmlns:a16="http://schemas.microsoft.com/office/drawing/2014/main" id="{0F5CA2A7-22B6-4132-81F5-5A52E70376F4}"/>
                  </a:ext>
                </a:extLst>
              </p:cNvPr>
              <p:cNvSpPr>
                <a:spLocks noGrp="1" noRot="1" noChangeAspect="1" noMove="1" noResize="1" noEditPoints="1" noAdjustHandles="1" noChangeArrowheads="1" noChangeShapeType="1" noTextEdit="1"/>
              </p:cNvSpPr>
              <p:nvPr>
                <p:ph type="subTitle" idx="1"/>
              </p:nvPr>
            </p:nvSpPr>
            <p:spPr>
              <a:xfrm>
                <a:off x="0" y="1228952"/>
                <a:ext cx="12192000" cy="5487534"/>
              </a:xfrm>
              <a:blipFill>
                <a:blip r:embed="rId2"/>
                <a:stretch>
                  <a:fillRect l="-750" t="-1556"/>
                </a:stretch>
              </a:blipFill>
            </p:spPr>
            <p:txBody>
              <a:bodyPr/>
              <a:lstStyle/>
              <a:p>
                <a:r>
                  <a:rPr lang="en-US">
                    <a:noFill/>
                  </a:rPr>
                  <a:t> </a:t>
                </a:r>
              </a:p>
            </p:txBody>
          </p:sp>
        </mc:Fallback>
      </mc:AlternateContent>
      <p:sp>
        <p:nvSpPr>
          <p:cNvPr id="4" name="TextBox 3">
            <a:extLst>
              <a:ext uri="{FF2B5EF4-FFF2-40B4-BE49-F238E27FC236}">
                <a16:creationId xmlns:a16="http://schemas.microsoft.com/office/drawing/2014/main" id="{FF5546E8-FB26-4D6A-BEAA-2F5CA942616F}"/>
              </a:ext>
            </a:extLst>
          </p:cNvPr>
          <p:cNvSpPr txBox="1"/>
          <p:nvPr/>
        </p:nvSpPr>
        <p:spPr>
          <a:xfrm>
            <a:off x="11190514" y="2514600"/>
            <a:ext cx="533400" cy="369332"/>
          </a:xfrm>
          <a:prstGeom prst="rect">
            <a:avLst/>
          </a:prstGeom>
          <a:noFill/>
        </p:spPr>
        <p:txBody>
          <a:bodyPr wrap="square" rtlCol="0">
            <a:spAutoFit/>
          </a:bodyPr>
          <a:lstStyle/>
          <a:p>
            <a:r>
              <a:rPr lang="ka-GE" dirty="0"/>
              <a:t>(3)</a:t>
            </a:r>
            <a:endParaRPr lang="en-US" dirty="0"/>
          </a:p>
        </p:txBody>
      </p:sp>
      <p:sp>
        <p:nvSpPr>
          <p:cNvPr id="5" name="TextBox 4">
            <a:extLst>
              <a:ext uri="{FF2B5EF4-FFF2-40B4-BE49-F238E27FC236}">
                <a16:creationId xmlns:a16="http://schemas.microsoft.com/office/drawing/2014/main" id="{BF2F501E-F818-4193-975B-72C08060F34B}"/>
              </a:ext>
            </a:extLst>
          </p:cNvPr>
          <p:cNvSpPr txBox="1"/>
          <p:nvPr/>
        </p:nvSpPr>
        <p:spPr>
          <a:xfrm>
            <a:off x="11190514" y="5629048"/>
            <a:ext cx="533400" cy="369332"/>
          </a:xfrm>
          <a:prstGeom prst="rect">
            <a:avLst/>
          </a:prstGeom>
          <a:noFill/>
        </p:spPr>
        <p:txBody>
          <a:bodyPr wrap="square" rtlCol="0">
            <a:spAutoFit/>
          </a:bodyPr>
          <a:lstStyle/>
          <a:p>
            <a:r>
              <a:rPr lang="ka-GE" dirty="0"/>
              <a:t>(5)</a:t>
            </a:r>
            <a:endParaRPr lang="en-US" dirty="0"/>
          </a:p>
        </p:txBody>
      </p:sp>
      <p:sp>
        <p:nvSpPr>
          <p:cNvPr id="6" name="TextBox 5">
            <a:extLst>
              <a:ext uri="{FF2B5EF4-FFF2-40B4-BE49-F238E27FC236}">
                <a16:creationId xmlns:a16="http://schemas.microsoft.com/office/drawing/2014/main" id="{C844DF48-9567-4BAF-BE98-EF17C2E9FCAB}"/>
              </a:ext>
            </a:extLst>
          </p:cNvPr>
          <p:cNvSpPr txBox="1"/>
          <p:nvPr/>
        </p:nvSpPr>
        <p:spPr>
          <a:xfrm>
            <a:off x="11190514" y="4408714"/>
            <a:ext cx="533400" cy="369332"/>
          </a:xfrm>
          <a:prstGeom prst="rect">
            <a:avLst/>
          </a:prstGeom>
          <a:noFill/>
        </p:spPr>
        <p:txBody>
          <a:bodyPr wrap="square" rtlCol="0">
            <a:spAutoFit/>
          </a:bodyPr>
          <a:lstStyle/>
          <a:p>
            <a:r>
              <a:rPr lang="ka-GE" dirty="0"/>
              <a:t>(4)</a:t>
            </a:r>
            <a:endParaRPr lang="en-US" dirty="0"/>
          </a:p>
        </p:txBody>
      </p:sp>
    </p:spTree>
    <p:extLst>
      <p:ext uri="{BB962C8B-B14F-4D97-AF65-F5344CB8AC3E}">
        <p14:creationId xmlns:p14="http://schemas.microsoft.com/office/powerpoint/2010/main" val="2925818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3">
                                            <p:txEl>
                                              <p:pRg st="5" end="5"/>
                                            </p:txEl>
                                          </p:spTgt>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1A62C8-A176-4444-A6FC-369742518A5D}"/>
              </a:ext>
            </a:extLst>
          </p:cNvPr>
          <p:cNvSpPr>
            <a:spLocks noGrp="1"/>
          </p:cNvSpPr>
          <p:nvPr>
            <p:ph type="ctrTitle"/>
          </p:nvPr>
        </p:nvSpPr>
        <p:spPr>
          <a:xfrm>
            <a:off x="1937657" y="2351313"/>
            <a:ext cx="8316686" cy="1920649"/>
          </a:xfrm>
        </p:spPr>
        <p:txBody>
          <a:bodyPr/>
          <a:lstStyle/>
          <a:p>
            <a:r>
              <a:rPr lang="ka-GE" dirty="0"/>
              <a:t>მადლობთ ყურადღებისთვის</a:t>
            </a:r>
            <a:endParaRPr lang="en-US" dirty="0"/>
          </a:p>
        </p:txBody>
      </p:sp>
    </p:spTree>
    <p:extLst>
      <p:ext uri="{BB962C8B-B14F-4D97-AF65-F5344CB8AC3E}">
        <p14:creationId xmlns:p14="http://schemas.microsoft.com/office/powerpoint/2010/main" val="83280201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Ion</Template>
  <TotalTime>2154</TotalTime>
  <Words>816</Words>
  <Application>Microsoft Office PowerPoint</Application>
  <PresentationFormat>Widescreen</PresentationFormat>
  <Paragraphs>95</Paragraphs>
  <Slides>12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12</vt:i4>
      </vt:variant>
    </vt:vector>
  </HeadingPairs>
  <TitlesOfParts>
    <vt:vector size="18" baseType="lpstr">
      <vt:lpstr>Arial</vt:lpstr>
      <vt:lpstr>Calibri</vt:lpstr>
      <vt:lpstr>Calibri Light</vt:lpstr>
      <vt:lpstr>Cambria Math</vt:lpstr>
      <vt:lpstr>Sylfaen</vt:lpstr>
      <vt:lpstr>Office Theme</vt:lpstr>
      <vt:lpstr>მაქსველის დემონიდან ლანდაუერის წაშლამდე </vt:lpstr>
      <vt:lpstr>PowerPoint Presentation</vt:lpstr>
      <vt:lpstr>მაქსველის დემონი</vt:lpstr>
      <vt:lpstr>სიზელარდის ძრავა </vt:lpstr>
      <vt:lpstr>პარადოქსის დროებითი გადაჭრა</vt:lpstr>
      <vt:lpstr>PowerPoint Presentation</vt:lpstr>
      <vt:lpstr>ინფორმაციის წაშლა: ლანდაუერის პრინციპი</vt:lpstr>
      <vt:lpstr>დემონის გაცოცხლება</vt:lpstr>
      <vt:lpstr>სიზერალდის ძრავის შექმნა </vt:lpstr>
      <vt:lpstr>ლადნაურის წაშლა</vt:lpstr>
      <vt:lpstr>თანამედროვე თეორია</vt:lpstr>
      <vt:lpstr>მადლობთ ყურადღებისთვის</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ენტროპია და თერმოდინამიკის მეორე კანონი</dc:title>
  <dc:creator>User</dc:creator>
  <cp:lastModifiedBy>User</cp:lastModifiedBy>
  <cp:revision>48</cp:revision>
  <dcterms:created xsi:type="dcterms:W3CDTF">2020-12-22T10:11:57Z</dcterms:created>
  <dcterms:modified xsi:type="dcterms:W3CDTF">2020-12-25T15:54:00Z</dcterms:modified>
</cp:coreProperties>
</file>