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235E5-6471-461A-BBF5-B812BC7461D7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A4B2F3-459D-4006-8CDA-4D60AD819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54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4B2F3-459D-4006-8CDA-4D60AD81914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62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87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902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2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607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65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867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347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180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532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799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07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C74AB-8A98-4573-8000-06432130C521}" type="datetimeFigureOut">
              <a:rPr lang="en-US" smtClean="0"/>
              <a:t>20-May-21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7F903-78BF-4579-9701-AD7AE431F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837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4668"/>
            <a:ext cx="5911403" cy="2197771"/>
          </a:xfrm>
        </p:spPr>
        <p:txBody>
          <a:bodyPr/>
          <a:lstStyle/>
          <a:p>
            <a:pPr algn="ctr"/>
            <a:r>
              <a:rPr lang="ka-GE" dirty="0" smtClean="0"/>
              <a:t>მოგესალმებით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375" y="0"/>
            <a:ext cx="595862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8941" y="2044005"/>
            <a:ext cx="56924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 smtClean="0"/>
              <a:t>დღევანდელი მოხსენების თემაა:</a:t>
            </a:r>
          </a:p>
          <a:p>
            <a:endParaRPr lang="ka-GE" sz="2800" dirty="0" smtClean="0"/>
          </a:p>
          <a:p>
            <a:r>
              <a:rPr lang="ka-GE" sz="2800" dirty="0"/>
              <a:t> </a:t>
            </a:r>
            <a:r>
              <a:rPr lang="ka-GE" sz="2800" dirty="0" smtClean="0"/>
              <a:t> ჰიპოთეტური ცივილიზაციები.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6353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68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a-GE" sz="3600" dirty="0" smtClean="0"/>
              <a:t>ფერმის პარადოქსი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1826"/>
            <a:ext cx="4842456" cy="57336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89470" y="1241426"/>
            <a:ext cx="660686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არსებობს (ჩვენს გალაქტიკაში) მილიარდობით ვარსკვლავი.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ვარსკვლავების საშუალო ასაკი რამდენიმე მილიონი წლით მეტია ვიდრე მზის.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ვარსკვლავების უმეტესობას გააჩნია პლანეტური სისტემა.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სისტემებში დიდი ალბათობით შედიან დედამიწის მსგავსი მყარტანოვანი პლანეტები, რომლებიც სასიცოცხლო ზონაში იმყოფებიან.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დიდი ალბათობით ამ პლანეტებიდან ბევრზე განვითარდა გონიერი სიცოცხლე.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სავარაუდოდ მათმა დიდმა ნაწილმა ისწავლა კოსმოში მოგზაურობა.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რადგან </a:t>
            </a:r>
            <a:r>
              <a:rPr lang="ka-GE" dirty="0" smtClean="0"/>
              <a:t>მზის</a:t>
            </a:r>
            <a:r>
              <a:rPr lang="ka-GE" dirty="0"/>
              <a:t> მსგავსი მრავალი ვარსკვლავი მილიარდობით წლით უფროსია, დედამიწას უკვე უნდა </a:t>
            </a:r>
            <a:r>
              <a:rPr lang="ka-GE" dirty="0" smtClean="0"/>
              <a:t>წვეოდა </a:t>
            </a:r>
            <a:r>
              <a:rPr lang="ka-GE" dirty="0"/>
              <a:t>უცხოპლანეტური ცივილიზაციები, ან თუნდაც მათი ზონდები</a:t>
            </a:r>
            <a:r>
              <a:rPr lang="ka-GE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არ არსებობს დამაჯერებელი მტკიცებულება იმისა, რომ ეს მოხდა</a:t>
            </a:r>
            <a:endParaRPr lang="ka-G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a-GE" dirty="0" smtClean="0"/>
          </a:p>
          <a:p>
            <a:endParaRPr lang="ka-G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a-GE" dirty="0" smtClean="0"/>
          </a:p>
        </p:txBody>
      </p:sp>
    </p:spTree>
    <p:extLst>
      <p:ext uri="{BB962C8B-B14F-4D97-AF65-F5344CB8AC3E}">
        <p14:creationId xmlns:p14="http://schemas.microsoft.com/office/powerpoint/2010/main" val="414154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58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30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a-GE" sz="3600" dirty="0"/>
              <a:t>დრეიკის განტოლება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022600"/>
            <a:ext cx="11836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i="1" dirty="0" smtClean="0"/>
          </a:p>
          <a:p>
            <a:r>
              <a:rPr lang="en-US" i="1" dirty="0" smtClean="0"/>
              <a:t>R</a:t>
            </a:r>
            <a:r>
              <a:rPr lang="en-US" i="1" dirty="0"/>
              <a:t> </a:t>
            </a:r>
            <a:r>
              <a:rPr lang="en-US" baseline="-25000" dirty="0"/>
              <a:t>*</a:t>
            </a:r>
            <a:r>
              <a:rPr lang="en-US" dirty="0"/>
              <a:t> = </a:t>
            </a:r>
            <a:r>
              <a:rPr lang="ka-GE" dirty="0" smtClean="0"/>
              <a:t>ჩვენს გალაქტიკაში ვარსკვლავების ფორმირების მაჩვენებელი.</a:t>
            </a:r>
            <a:endParaRPr lang="en-US" dirty="0" smtClean="0"/>
          </a:p>
          <a:p>
            <a:r>
              <a:rPr lang="en-US" i="1" dirty="0"/>
              <a:t>f </a:t>
            </a:r>
            <a:r>
              <a:rPr lang="en-US" baseline="-25000" dirty="0"/>
              <a:t>p</a:t>
            </a:r>
            <a:r>
              <a:rPr lang="en-US" dirty="0"/>
              <a:t> = </a:t>
            </a:r>
            <a:r>
              <a:rPr lang="ka-GE" dirty="0"/>
              <a:t>იმ ვარსკვლავების წილი, რომლებსაც აქვთ </a:t>
            </a:r>
            <a:r>
              <a:rPr lang="ka-GE" dirty="0" smtClean="0"/>
              <a:t>პლანეტები.</a:t>
            </a:r>
            <a:endParaRPr lang="en-US" dirty="0" smtClean="0"/>
          </a:p>
          <a:p>
            <a:r>
              <a:rPr lang="en-US" i="1" dirty="0"/>
              <a:t>n </a:t>
            </a:r>
            <a:r>
              <a:rPr lang="en-US" baseline="-25000" dirty="0"/>
              <a:t>e</a:t>
            </a:r>
            <a:r>
              <a:rPr lang="en-US" dirty="0"/>
              <a:t> = </a:t>
            </a:r>
            <a:r>
              <a:rPr lang="ka-GE" dirty="0"/>
              <a:t>პლანეტების საშუალო რაოდენობა, რომლებსაც პოტენციურად შეუძლიათ </a:t>
            </a:r>
            <a:r>
              <a:rPr lang="ka-GE" dirty="0" smtClean="0"/>
              <a:t>სიცოცხლის შენარჩუნება.</a:t>
            </a:r>
            <a:r>
              <a:rPr lang="ka-GE" dirty="0"/>
              <a:t> </a:t>
            </a:r>
            <a:endParaRPr lang="ka-GE" dirty="0" smtClean="0"/>
          </a:p>
          <a:p>
            <a:r>
              <a:rPr lang="en-US" i="1" dirty="0" smtClean="0"/>
              <a:t>f</a:t>
            </a:r>
            <a:r>
              <a:rPr lang="en-US" i="1" dirty="0"/>
              <a:t> </a:t>
            </a:r>
            <a:r>
              <a:rPr lang="en-US" baseline="-25000" dirty="0"/>
              <a:t>l</a:t>
            </a:r>
            <a:r>
              <a:rPr lang="en-US" dirty="0"/>
              <a:t> = </a:t>
            </a:r>
            <a:r>
              <a:rPr lang="ka-GE" dirty="0"/>
              <a:t>პლანეტების ის ნაწილი, რომელსაც შეუძლია სიცოცხლის შენარჩუნება, რაც რეალურად განავითარებს ცხოვრებას გარკვეულ </a:t>
            </a:r>
            <a:r>
              <a:rPr lang="ka-GE" dirty="0" smtClean="0"/>
              <a:t>მომენტში.</a:t>
            </a:r>
            <a:endParaRPr lang="en-US" dirty="0" smtClean="0"/>
          </a:p>
          <a:p>
            <a:r>
              <a:rPr lang="en-US" i="1" dirty="0"/>
              <a:t>f </a:t>
            </a:r>
            <a:r>
              <a:rPr lang="en-US" baseline="-25000" dirty="0" err="1"/>
              <a:t>i</a:t>
            </a:r>
            <a:r>
              <a:rPr lang="en-US" dirty="0"/>
              <a:t> = </a:t>
            </a:r>
            <a:r>
              <a:rPr lang="ka-GE" dirty="0"/>
              <a:t>პლანეტების </a:t>
            </a:r>
            <a:r>
              <a:rPr lang="ka-GE" dirty="0" smtClean="0"/>
              <a:t>ნაწილი, სადაც </a:t>
            </a:r>
            <a:r>
              <a:rPr lang="ka-GE" dirty="0"/>
              <a:t>რეალურად მიმდინარეობს </a:t>
            </a:r>
            <a:r>
              <a:rPr lang="ka-GE" dirty="0" smtClean="0"/>
              <a:t>ინტელექტულური</a:t>
            </a:r>
            <a:r>
              <a:rPr lang="ka-GE" dirty="0"/>
              <a:t> ცხოვრების (ცივილიზაციების) </a:t>
            </a:r>
            <a:r>
              <a:rPr lang="ka-GE" dirty="0" smtClean="0"/>
              <a:t>განვითარება</a:t>
            </a:r>
          </a:p>
          <a:p>
            <a:r>
              <a:rPr lang="en-US" i="1" dirty="0" smtClean="0"/>
              <a:t>f</a:t>
            </a:r>
            <a:r>
              <a:rPr lang="en-US" i="1" dirty="0"/>
              <a:t> </a:t>
            </a:r>
            <a:r>
              <a:rPr lang="en-US" baseline="-25000" dirty="0"/>
              <a:t>c</a:t>
            </a:r>
            <a:r>
              <a:rPr lang="en-US" dirty="0"/>
              <a:t> = </a:t>
            </a:r>
            <a:r>
              <a:rPr lang="ka-GE" dirty="0"/>
              <a:t>ცივილიზაციათა ის ნაწილი, რომლებიც ავითარებენ ტექნოლოგიას, რომელიც ავრცელებს მათი არსებობის შესამჩნევ ნიშნებს </a:t>
            </a:r>
            <a:r>
              <a:rPr lang="ka-GE" dirty="0" smtClean="0"/>
              <a:t>კოსმოსში</a:t>
            </a:r>
            <a:r>
              <a:rPr lang="en-US" dirty="0" smtClean="0"/>
              <a:t>.</a:t>
            </a:r>
          </a:p>
          <a:p>
            <a:r>
              <a:rPr lang="en-US" i="1" dirty="0"/>
              <a:t>L</a:t>
            </a:r>
            <a:r>
              <a:rPr lang="en-US" dirty="0"/>
              <a:t> = </a:t>
            </a:r>
            <a:r>
              <a:rPr lang="ka-GE" dirty="0"/>
              <a:t>დროის ხანგრძლივობა, რომლისთვისაც ასეთი ცივილიზაციები გამოყოფენ სიგნალებს სივრცეში</a:t>
            </a:r>
            <a:endParaRPr lang="en-US" dirty="0" smtClean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31800" y="1130189"/>
                <a:ext cx="7200900" cy="490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N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∗ 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400" dirty="0" smtClean="0"/>
                  <a:t>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sz="2400" dirty="0" smtClean="0"/>
                  <a:t> 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</m:oMath>
                </a14:m>
                <a:r>
                  <a:rPr lang="en-US" sz="2400" dirty="0" smtClean="0"/>
                  <a:t> 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 smtClean="0"/>
                  <a:t>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sz="2400" dirty="0" smtClean="0"/>
                  <a:t>x L</a:t>
                </a:r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00" y="1130189"/>
                <a:ext cx="7200900" cy="490199"/>
              </a:xfrm>
              <a:prstGeom prst="rect">
                <a:avLst/>
              </a:prstGeom>
              <a:blipFill rotWithShape="0">
                <a:blip r:embed="rId2"/>
                <a:stretch>
                  <a:fillRect l="-1355" t="-8642" b="-2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92100" y="2197100"/>
            <a:ext cx="1137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N</a:t>
            </a:r>
            <a:r>
              <a:rPr lang="en-US" dirty="0"/>
              <a:t> =</a:t>
            </a:r>
            <a:r>
              <a:rPr lang="ka-GE" dirty="0"/>
              <a:t>ჩვენს </a:t>
            </a:r>
            <a:r>
              <a:rPr lang="ka-GE" dirty="0" smtClean="0"/>
              <a:t>გალაქტიკაში</a:t>
            </a:r>
            <a:r>
              <a:rPr lang="en-US" dirty="0" smtClean="0"/>
              <a:t> </a:t>
            </a:r>
            <a:r>
              <a:rPr lang="ka-GE" dirty="0" smtClean="0"/>
              <a:t>არსებულ</a:t>
            </a:r>
            <a:r>
              <a:rPr lang="en-US" dirty="0" smtClean="0"/>
              <a:t> </a:t>
            </a:r>
            <a:r>
              <a:rPr lang="ka-GE" dirty="0" smtClean="0"/>
              <a:t>განვითარებულ ცივილიზაციათა</a:t>
            </a:r>
            <a:r>
              <a:rPr lang="ka-GE" dirty="0"/>
              <a:t> რაოდენობა,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654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0"/>
            <a:ext cx="10515600" cy="1325563"/>
          </a:xfrm>
        </p:spPr>
        <p:txBody>
          <a:bodyPr>
            <a:normAutofit/>
          </a:bodyPr>
          <a:lstStyle/>
          <a:p>
            <a:r>
              <a:rPr lang="ka-GE" sz="3200" dirty="0" smtClean="0"/>
              <a:t>დრეიკის განტოლების პარამეტრების შეფასება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58800" y="1943100"/>
            <a:ext cx="107569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R</a:t>
            </a:r>
            <a:r>
              <a:rPr lang="en-US" i="1" dirty="0"/>
              <a:t> </a:t>
            </a:r>
            <a:r>
              <a:rPr lang="en-US" baseline="-25000" dirty="0"/>
              <a:t>∗</a:t>
            </a:r>
            <a:r>
              <a:rPr lang="en-US" dirty="0"/>
              <a:t> = 1 </a:t>
            </a:r>
            <a:r>
              <a:rPr lang="ka-GE" dirty="0" smtClean="0"/>
              <a:t> </a:t>
            </a:r>
            <a:r>
              <a:rPr lang="en-US" dirty="0" smtClean="0"/>
              <a:t>(</a:t>
            </a:r>
            <a:r>
              <a:rPr lang="ka-GE" dirty="0"/>
              <a:t>გალაქტიკის სიცოცხლის განმავლობაში საშუალოდ 1 ვარსკვლავი იქმნება </a:t>
            </a:r>
            <a:r>
              <a:rPr lang="ka-GE" dirty="0" smtClean="0"/>
              <a:t>წელიწადში)</a:t>
            </a:r>
            <a:endParaRPr lang="ka-GE" dirty="0"/>
          </a:p>
          <a:p>
            <a:r>
              <a:rPr lang="en-US" i="1" dirty="0" smtClean="0"/>
              <a:t>f</a:t>
            </a:r>
            <a:r>
              <a:rPr lang="en-US" i="1" dirty="0"/>
              <a:t> </a:t>
            </a:r>
            <a:r>
              <a:rPr lang="en-US" baseline="-25000" dirty="0"/>
              <a:t>p</a:t>
            </a:r>
            <a:r>
              <a:rPr lang="en-US" dirty="0"/>
              <a:t> = 0.2-</a:t>
            </a:r>
            <a:r>
              <a:rPr lang="ka-GE" dirty="0"/>
              <a:t>დან 0.5-მდე (ჩამოყალიბებული ვარსკვლავების ერთი მეხუთედიდან </a:t>
            </a:r>
            <a:r>
              <a:rPr lang="ka-GE" dirty="0" smtClean="0"/>
              <a:t>ნახევრამდე </a:t>
            </a:r>
            <a:r>
              <a:rPr lang="ka-GE" dirty="0"/>
              <a:t>პლანეტები </a:t>
            </a:r>
            <a:r>
              <a:rPr lang="ka-GE" dirty="0" smtClean="0"/>
              <a:t>       იქნება</a:t>
            </a:r>
            <a:r>
              <a:rPr lang="ka-GE" dirty="0"/>
              <a:t>)</a:t>
            </a:r>
          </a:p>
          <a:p>
            <a:r>
              <a:rPr lang="en-US" i="1" dirty="0" smtClean="0"/>
              <a:t>n</a:t>
            </a:r>
            <a:r>
              <a:rPr lang="en-US" i="1" dirty="0"/>
              <a:t> </a:t>
            </a:r>
            <a:r>
              <a:rPr lang="en-US" baseline="-25000" dirty="0"/>
              <a:t>e</a:t>
            </a:r>
            <a:r>
              <a:rPr lang="en-US" dirty="0"/>
              <a:t> = 1-</a:t>
            </a:r>
            <a:r>
              <a:rPr lang="ka-GE" dirty="0"/>
              <a:t>დან 5-მდე (პლანეტის მქონე ვარსკვლავებს 1-დან 5 პლანეტამდე ექნებათ, რომლებსაც სიცოცხლის განვითარება შეეძლებათ)</a:t>
            </a:r>
          </a:p>
          <a:p>
            <a:r>
              <a:rPr lang="en-US" i="1" dirty="0"/>
              <a:t>f </a:t>
            </a:r>
            <a:r>
              <a:rPr lang="en-US" baseline="-25000" dirty="0"/>
              <a:t>l</a:t>
            </a:r>
            <a:r>
              <a:rPr lang="en-US" dirty="0"/>
              <a:t> = 1 (</a:t>
            </a:r>
            <a:r>
              <a:rPr lang="ka-GE" dirty="0"/>
              <a:t>ამ პლანეტების 100% განავითარებს სიცოცხლეს)</a:t>
            </a:r>
          </a:p>
          <a:p>
            <a:r>
              <a:rPr lang="en-US" i="1" dirty="0"/>
              <a:t>f </a:t>
            </a:r>
            <a:r>
              <a:rPr lang="en-US" baseline="-25000" dirty="0" err="1"/>
              <a:t>i</a:t>
            </a:r>
            <a:r>
              <a:rPr lang="en-US" dirty="0"/>
              <a:t> = 1 (</a:t>
            </a:r>
            <a:r>
              <a:rPr lang="ka-GE" dirty="0"/>
              <a:t>რომლის 100% განავითარებს ინტელექტუალურ ცხოვრებას)</a:t>
            </a:r>
          </a:p>
          <a:p>
            <a:r>
              <a:rPr lang="en-US" i="1" dirty="0"/>
              <a:t>f </a:t>
            </a:r>
            <a:r>
              <a:rPr lang="en-US" baseline="-25000" dirty="0"/>
              <a:t>c</a:t>
            </a:r>
            <a:r>
              <a:rPr lang="en-US" dirty="0"/>
              <a:t> = 0,1 – </a:t>
            </a:r>
            <a:r>
              <a:rPr lang="ka-GE" dirty="0"/>
              <a:t>დან 0,2 – მდე (რომელთა 10–20% შეძლებს კომუნიკაციას)</a:t>
            </a:r>
          </a:p>
          <a:p>
            <a:r>
              <a:rPr lang="en-US" i="1" dirty="0"/>
              <a:t>L</a:t>
            </a:r>
            <a:r>
              <a:rPr lang="en-US" dirty="0"/>
              <a:t> = 1000-</a:t>
            </a:r>
            <a:r>
              <a:rPr lang="ka-GE" dirty="0"/>
              <a:t>დან 100,000,000 წლამდე (რაც გაგრძელდება 1000-დან 100,000,000 წლამდე)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58800" y="5238293"/>
            <a:ext cx="750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N=20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85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/>
              <a:t>ცივილიზაციის კლასიფიკაცია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93700" y="1325563"/>
            <a:ext cx="892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კარდაშევის სკალა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1905000"/>
            <a:ext cx="116459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 </a:t>
            </a:r>
            <a:r>
              <a:rPr lang="en-US" dirty="0"/>
              <a:t>I </a:t>
            </a:r>
            <a:r>
              <a:rPr lang="ka-GE" dirty="0"/>
              <a:t>ტიპის ცივილიზაცია , რომელსაც </a:t>
            </a:r>
            <a:r>
              <a:rPr lang="ka-GE" dirty="0" smtClean="0"/>
              <a:t>პლანეტარულ ცივილიზაციასაც</a:t>
            </a:r>
            <a:r>
              <a:rPr lang="ka-GE" dirty="0"/>
              <a:t> უწოდებენ - შეუძლია გამოიყენოს </a:t>
            </a:r>
            <a:r>
              <a:rPr lang="ka-GE" dirty="0" smtClean="0"/>
              <a:t>       და </a:t>
            </a:r>
            <a:r>
              <a:rPr lang="ka-GE" dirty="0"/>
              <a:t>შეინახოს მის </a:t>
            </a:r>
            <a:r>
              <a:rPr lang="ka-GE" dirty="0" smtClean="0"/>
              <a:t>პლანეტაზე</a:t>
            </a:r>
            <a:r>
              <a:rPr lang="ka-GE" dirty="0"/>
              <a:t> არსებული ენერგია.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 </a:t>
            </a:r>
            <a:r>
              <a:rPr lang="en-US" dirty="0"/>
              <a:t>II </a:t>
            </a:r>
            <a:r>
              <a:rPr lang="ka-GE" dirty="0"/>
              <a:t>ტიპის ცივილიზაციას , რომელსაც ვარსკვლავურ ცივილიზაციასაც უწოდებენ - შეუძლია გამოიყენოს და გააკონტროლოს ენერგია </a:t>
            </a:r>
            <a:r>
              <a:rPr lang="ka-GE" dirty="0" smtClean="0"/>
              <a:t>პლანეტარული სისტემის მაშტაბით</a:t>
            </a:r>
            <a:r>
              <a:rPr lang="ka-GE" dirty="0"/>
              <a:t> 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 </a:t>
            </a:r>
            <a:r>
              <a:rPr lang="en-US" dirty="0"/>
              <a:t>III </a:t>
            </a:r>
            <a:r>
              <a:rPr lang="ka-GE" dirty="0"/>
              <a:t>ტიპის ცივილიზაციას , რომელსაც ასევე გალაქტიკულ ცივილიზაციას უწოდებენ - შეუძლია ენერგიის კონტროლი მთელი მასპინძელი </a:t>
            </a:r>
            <a:r>
              <a:rPr lang="ka-GE" dirty="0" smtClean="0"/>
              <a:t>გალაქტიკის მაშტაბით.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a-GE" dirty="0"/>
          </a:p>
          <a:p>
            <a:r>
              <a:rPr lang="ka-GE" dirty="0" smtClean="0"/>
              <a:t>ასევე </a:t>
            </a:r>
            <a:r>
              <a:rPr lang="ka-GE" dirty="0"/>
              <a:t>არსებობს 2 გაფართოებული კატეგორია</a:t>
            </a:r>
            <a:r>
              <a:rPr lang="ka-GE" dirty="0" smtClean="0"/>
              <a:t>.</a:t>
            </a:r>
          </a:p>
          <a:p>
            <a:endParaRPr lang="ka-G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IV </a:t>
            </a:r>
            <a:r>
              <a:rPr lang="ka-GE" dirty="0"/>
              <a:t>ტიპის ცივილიზაციას, რომელსაც ასევე უნივერსალურ ცივილიზაციას უწოდებენ, შეუძლია ენერგიის კონტროლი მთელი მასპინძელი </a:t>
            </a:r>
            <a:r>
              <a:rPr lang="ka-GE" dirty="0" smtClean="0"/>
              <a:t>სამყაროს მაშტაბით.</a:t>
            </a:r>
            <a:endParaRPr lang="ka-G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Ω </a:t>
            </a:r>
            <a:r>
              <a:rPr lang="ka-GE" dirty="0"/>
              <a:t>ან ტიპის </a:t>
            </a:r>
            <a:r>
              <a:rPr lang="en-US" dirty="0"/>
              <a:t>V </a:t>
            </a:r>
            <a:r>
              <a:rPr lang="ka-GE" dirty="0"/>
              <a:t>ცივილიზაციას, რომელსაც მრავალ უნივერსალურ ცივილიზაციას უწოდებენ, ენერგიის კონტროლი მრავალჯერადი სამყაროს მასშტაბით შეუძლია და შეუძლია შექმნას სამყაროები.</a:t>
            </a:r>
          </a:p>
          <a:p>
            <a:endParaRPr lang="ka-G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069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0"/>
            <a:ext cx="10515600" cy="1325563"/>
          </a:xfrm>
        </p:spPr>
        <p:txBody>
          <a:bodyPr/>
          <a:lstStyle/>
          <a:p>
            <a:pPr algn="ctr"/>
            <a:r>
              <a:rPr lang="ka-GE" dirty="0"/>
              <a:t> </a:t>
            </a:r>
            <a:r>
              <a:rPr lang="en-US" sz="3600" dirty="0"/>
              <a:t>I </a:t>
            </a:r>
            <a:r>
              <a:rPr lang="ka-GE" sz="3600" dirty="0" smtClean="0"/>
              <a:t>ტიპი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50760" y="2318197"/>
            <a:ext cx="47394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ენერგიის გამოყენების დონე </a:t>
            </a:r>
            <a:r>
              <a:rPr lang="en-US" dirty="0"/>
              <a:t>10 </a:t>
            </a:r>
            <a:r>
              <a:rPr lang="en-US" baseline="30000" dirty="0" smtClean="0"/>
              <a:t>16</a:t>
            </a:r>
            <a:r>
              <a:rPr lang="ka-GE" dirty="0" smtClean="0"/>
              <a:t> ვატი</a:t>
            </a:r>
            <a:r>
              <a:rPr lang="en-US" dirty="0" smtClean="0"/>
              <a:t>,</a:t>
            </a:r>
            <a:endParaRPr lang="ka-GE" dirty="0" smtClean="0"/>
          </a:p>
          <a:p>
            <a:endParaRPr lang="en-US" dirty="0" smtClean="0"/>
          </a:p>
          <a:p>
            <a:r>
              <a:rPr lang="ka-GE" dirty="0" smtClean="0"/>
              <a:t>ასეთი  ცივილიზაცია აკონტროლებს პანეტაზე მიმდინარე ყველა პროცესს და სრულად ითვისებს უახლოესი ვარსკვლავიდან მოსულ ენერგიას.</a:t>
            </a:r>
          </a:p>
          <a:p>
            <a:endParaRPr lang="ka-GE" dirty="0"/>
          </a:p>
          <a:p>
            <a:r>
              <a:rPr lang="ka-GE" dirty="0" smtClean="0"/>
              <a:t>უწოდებენ პლანეტარულ ცივილიზაციას.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467" y="1755888"/>
            <a:ext cx="6042964" cy="415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202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II </a:t>
            </a:r>
            <a:r>
              <a:rPr lang="ka-GE" sz="3600" b="1" dirty="0"/>
              <a:t>ტიპი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35" y="1611469"/>
            <a:ext cx="5733245" cy="42999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96260" y="2281171"/>
            <a:ext cx="46621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ენერგიის გამოყენების დონე </a:t>
            </a:r>
            <a:r>
              <a:rPr lang="en-US" dirty="0"/>
              <a:t>10 </a:t>
            </a:r>
            <a:r>
              <a:rPr lang="en-US" baseline="30000" dirty="0" smtClean="0"/>
              <a:t>26</a:t>
            </a:r>
            <a:r>
              <a:rPr lang="ka-GE" baseline="30000" dirty="0" smtClean="0"/>
              <a:t> </a:t>
            </a:r>
            <a:r>
              <a:rPr lang="ka-GE" dirty="0" smtClean="0"/>
              <a:t>ვატი</a:t>
            </a:r>
          </a:p>
          <a:p>
            <a:r>
              <a:rPr lang="ka-GE" baseline="30000" dirty="0" smtClean="0"/>
              <a:t> </a:t>
            </a:r>
          </a:p>
          <a:p>
            <a:r>
              <a:rPr lang="ka-GE" dirty="0" smtClean="0"/>
              <a:t>ასეთ ცივილიზაციას შეუძლია სრულად გამოიყენო თავისი ვარსკვლავის წარმოებული ენერგია.</a:t>
            </a:r>
          </a:p>
          <a:p>
            <a:endParaRPr lang="ka-GE" dirty="0"/>
          </a:p>
          <a:p>
            <a:r>
              <a:rPr lang="ka-GE" dirty="0" smtClean="0"/>
              <a:t>უწოდებენ ვარსკვლავურ ცივილიზაციას.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111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1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III </a:t>
            </a:r>
            <a:r>
              <a:rPr lang="ka-GE" sz="3600" b="1" dirty="0"/>
              <a:t>ტიპი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807" y="1687133"/>
            <a:ext cx="6433327" cy="45435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7577" y="1325563"/>
            <a:ext cx="48939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ენერგიის გამოყენების დონე </a:t>
            </a:r>
            <a:r>
              <a:rPr lang="en-US" dirty="0"/>
              <a:t>10 </a:t>
            </a:r>
            <a:r>
              <a:rPr lang="ka-GE" baseline="30000" dirty="0" smtClean="0"/>
              <a:t>36</a:t>
            </a:r>
            <a:r>
              <a:rPr lang="ka-GE" dirty="0" smtClean="0"/>
              <a:t> ვატი </a:t>
            </a:r>
          </a:p>
          <a:p>
            <a:endParaRPr lang="ka-GE" dirty="0"/>
          </a:p>
          <a:p>
            <a:r>
              <a:rPr lang="ka-GE" dirty="0" smtClean="0"/>
              <a:t>ასეთი ტიპის ცივილიზაცია აკონტროლებს და იყენებს  თავისი გალაქტიკის მთელ ენერგიას.</a:t>
            </a:r>
          </a:p>
          <a:p>
            <a:endParaRPr lang="ka-GE" dirty="0"/>
          </a:p>
          <a:p>
            <a:r>
              <a:rPr lang="ka-GE" dirty="0" smtClean="0"/>
              <a:t>უწოდებენ გალაქტიკურ ცივილიზაციას.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680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26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a-GE" sz="3600" dirty="0" smtClean="0"/>
              <a:t>როგორ აღმოვაჩინოთ?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03538" y="2382592"/>
            <a:ext cx="58985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რადიო დიაპაზონში ცის მონიტორინგი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სხვადასხვა სპექტრში ცის  დაკვირვება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ხილულ სპექტრში ცის მონიტორინგი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85611" y="4340180"/>
            <a:ext cx="5516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 smtClean="0"/>
              <a:t>რას დავაკვირდეთ?!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557370"/>
            <a:ext cx="6237388" cy="480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056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68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Dyson </a:t>
            </a:r>
            <a:r>
              <a:rPr lang="en-US" sz="3600" b="1" dirty="0" smtClean="0"/>
              <a:t>sphere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88" y="1428593"/>
            <a:ext cx="5990166" cy="41222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2429" y="1944710"/>
            <a:ext cx="40826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Dyson </a:t>
            </a:r>
            <a:r>
              <a:rPr lang="en-US" b="1" dirty="0" smtClean="0"/>
              <a:t>sphere </a:t>
            </a:r>
            <a:r>
              <a:rPr lang="ka-GE" b="1" dirty="0" smtClean="0"/>
              <a:t>მეგასტრუქტურა </a:t>
            </a:r>
            <a:r>
              <a:rPr lang="ka-GE" dirty="0" smtClean="0"/>
              <a:t>რომელიც ვარსკვლავს გარს აკრავს და მის ენერგიას აგროვებს.</a:t>
            </a:r>
          </a:p>
          <a:p>
            <a:endParaRPr lang="ka-GE" dirty="0" smtClean="0"/>
          </a:p>
          <a:p>
            <a:r>
              <a:rPr lang="ka-GE" dirty="0" smtClean="0"/>
              <a:t>გამოსხივების სპექტრი :ხილული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529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048" y="0"/>
            <a:ext cx="10515600" cy="1325563"/>
          </a:xfrm>
        </p:spPr>
        <p:txBody>
          <a:bodyPr/>
          <a:lstStyle/>
          <a:p>
            <a:pPr algn="ctr"/>
            <a:r>
              <a:rPr lang="en-US" dirty="0" smtClean="0"/>
              <a:t>Dyson </a:t>
            </a:r>
            <a:r>
              <a:rPr lang="en-US" dirty="0" err="1" smtClean="0"/>
              <a:t>struqture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666" y="1064291"/>
            <a:ext cx="5819574" cy="579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779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716" y="30274"/>
            <a:ext cx="10515600" cy="1325563"/>
          </a:xfrm>
        </p:spPr>
        <p:txBody>
          <a:bodyPr/>
          <a:lstStyle/>
          <a:p>
            <a:pPr algn="ctr"/>
            <a:r>
              <a:rPr lang="ka-GE" dirty="0" smtClean="0"/>
              <a:t>პულსარი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18" y="1984956"/>
            <a:ext cx="6689539" cy="37461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75054" y="2820474"/>
            <a:ext cx="35545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პულსარის გარშემო აგებული დაისონის ბეჭედი შედარებით ნაკლებ რესურს მოიტხოვს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830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16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ka-GE" sz="3600" dirty="0" smtClean="0"/>
              <a:t>ვართ თუ არა </a:t>
            </a:r>
            <a:r>
              <a:rPr lang="ka-GE" sz="3600" dirty="0" smtClean="0"/>
              <a:t>სამყაროში </a:t>
            </a:r>
            <a:r>
              <a:rPr lang="ka-GE" sz="3600" dirty="0" smtClean="0"/>
              <a:t>მარტონი?</a:t>
            </a:r>
            <a:endParaRPr lang="en-US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750" y="1358900"/>
            <a:ext cx="8978900" cy="549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99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მადლობა ყურადღებისთვის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755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929</TotalTime>
  <Words>158</Words>
  <Application>Microsoft Office PowerPoint</Application>
  <PresentationFormat>Widescreen</PresentationFormat>
  <Paragraphs>77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Sylfaen</vt:lpstr>
      <vt:lpstr>Office Theme</vt:lpstr>
      <vt:lpstr>მოგესალმებით </vt:lpstr>
      <vt:lpstr>ფერმის პარადოქსი</vt:lpstr>
      <vt:lpstr>PowerPoint Presentation</vt:lpstr>
      <vt:lpstr>დრეიკის განტოლება</vt:lpstr>
      <vt:lpstr>დრეიკის განტოლების პარამეტრების შეფასება</vt:lpstr>
      <vt:lpstr>ცივილიზაციის კლასიფიკაცია</vt:lpstr>
      <vt:lpstr> I ტიპი</vt:lpstr>
      <vt:lpstr>II ტიპი</vt:lpstr>
      <vt:lpstr>III ტიპი</vt:lpstr>
      <vt:lpstr>როგორ აღმოვაჩინოთ?</vt:lpstr>
      <vt:lpstr>Dyson sphere</vt:lpstr>
      <vt:lpstr>Dyson struqture</vt:lpstr>
      <vt:lpstr>პულსარი</vt:lpstr>
      <vt:lpstr>ვართ თუ არა სამყაროში მარტონი?</vt:lpstr>
      <vt:lpstr>მადლობა ყურადღებისთვის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44</cp:revision>
  <dcterms:created xsi:type="dcterms:W3CDTF">2021-05-18T05:17:27Z</dcterms:created>
  <dcterms:modified xsi:type="dcterms:W3CDTF">2021-05-20T11:13:31Z</dcterms:modified>
</cp:coreProperties>
</file>