
<file path=[Content_Types].xml><?xml version="1.0" encoding="utf-8"?>
<Types xmlns="http://schemas.openxmlformats.org/package/2006/content-types">
  <Default Extension="gif" ContentType="image/gif"/>
  <Default Extension="jpeg" ContentType="image/jpeg"/>
  <Default Extension="jpg" ContentType="image/jpeg"/>
  <Default Extension="mov" ContentType="video/quicktime"/>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9" r:id="rId1"/>
  </p:sldMasterIdLst>
  <p:sldIdLst>
    <p:sldId id="256" r:id="rId2"/>
    <p:sldId id="257" r:id="rId3"/>
    <p:sldId id="258" r:id="rId4"/>
    <p:sldId id="266" r:id="rId5"/>
    <p:sldId id="259" r:id="rId6"/>
    <p:sldId id="260" r:id="rId7"/>
    <p:sldId id="261" r:id="rId8"/>
    <p:sldId id="262" r:id="rId9"/>
    <p:sldId id="263" r:id="rId10"/>
    <p:sldId id="264" r:id="rId11"/>
    <p:sldId id="265" r:id="rId12"/>
    <p:sldId id="267" r:id="rId13"/>
    <p:sldId id="268" r:id="rId14"/>
    <p:sldId id="269" r:id="rId15"/>
    <p:sldId id="270" r:id="rId16"/>
  </p:sldIdLst>
  <p:sldSz cx="12192000" cy="6858000"/>
  <p:notesSz cx="6858000" cy="9144000"/>
  <p:defaultTextStyle>
    <a:defPPr>
      <a:defRPr lang="en-G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051"/>
    <p:restoredTop sz="94631"/>
  </p:normalViewPr>
  <p:slideViewPr>
    <p:cSldViewPr snapToGrid="0">
      <p:cViewPr>
        <p:scale>
          <a:sx n="120" d="100"/>
          <a:sy n="120" d="100"/>
        </p:scale>
        <p:origin x="744"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6"/>
    </mc:Choice>
    <mc:Fallback>
      <c:style val="6"/>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ka-GE"/>
              <a:t>კოსმოსური სხივების შემადგენლობა</a:t>
            </a:r>
            <a:endParaRPr lang="en-US"/>
          </a:p>
        </c:rich>
      </c:tx>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n-GE"/>
        </a:p>
      </c:txPr>
    </c:title>
    <c:autoTitleDeleted val="0"/>
    <c:plotArea>
      <c:layout/>
      <c:pieChart>
        <c:varyColors val="1"/>
        <c:ser>
          <c:idx val="0"/>
          <c:order val="0"/>
          <c:tx>
            <c:strRef>
              <c:f>Sheet1!$B$1</c:f>
              <c:strCache>
                <c:ptCount val="1"/>
                <c:pt idx="0">
                  <c:v>კოსმოსური სხივების შემადგენლობა</c:v>
                </c:pt>
              </c:strCache>
            </c:strRef>
          </c:tx>
          <c:dPt>
            <c:idx val="0"/>
            <c:bubble3D val="0"/>
            <c:spPr>
              <a:solidFill>
                <a:schemeClr val="accent4">
                  <a:shade val="65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5A66-E943-8C62-AB0E26ED3968}"/>
              </c:ext>
            </c:extLst>
          </c:dPt>
          <c:dPt>
            <c:idx val="1"/>
            <c:bubble3D val="0"/>
            <c:spPr>
              <a:solidFill>
                <a:schemeClr val="accent4"/>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5A66-E943-8C62-AB0E26ED3968}"/>
              </c:ext>
            </c:extLst>
          </c:dPt>
          <c:dPt>
            <c:idx val="2"/>
            <c:bubble3D val="0"/>
            <c:spPr>
              <a:solidFill>
                <a:schemeClr val="accent4">
                  <a:tint val="65000"/>
                </a:schemeClr>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2-5A66-E943-8C62-AB0E26ED3968}"/>
              </c:ext>
            </c:extLst>
          </c:dPt>
          <c:dLbls>
            <c:dLbl>
              <c:idx val="0"/>
              <c:layout>
                <c:manualLayout>
                  <c:x val="-7.0106193880530618E-2"/>
                  <c:y val="-0.2296925827878071"/>
                </c:manualLayout>
              </c:layout>
              <c:tx>
                <c:rich>
                  <a:bodyPr/>
                  <a:lstStyle/>
                  <a:p>
                    <a:r>
                      <a:rPr lang="en-US" baseline="0"/>
                      <a:t> </a:t>
                    </a:r>
                    <a:fld id="{BAD6E0CE-2093-7A4E-B8DE-6F07F2826E07}" type="PERCENTAGE">
                      <a:rPr lang="en-US" baseline="0"/>
                      <a:pPr/>
                      <a:t>[PERCENTAGE]</a:t>
                    </a:fld>
                    <a:endParaRPr lang="en-US" baseline="0"/>
                  </a:p>
                </c:rich>
              </c:tx>
              <c:dLblPos val="bestFit"/>
              <c:showLegendKey val="0"/>
              <c:showVal val="1"/>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5A66-E943-8C62-AB0E26ED3968}"/>
                </c:ext>
              </c:extLst>
            </c:dLbl>
            <c:dLbl>
              <c:idx val="1"/>
              <c:layout>
                <c:manualLayout>
                  <c:x val="6.9922352789204029E-2"/>
                  <c:y val="0.17125896137099067"/>
                </c:manualLayout>
              </c:layout>
              <c:tx>
                <c:rich>
                  <a:bodyPr/>
                  <a:lstStyle/>
                  <a:p>
                    <a:r>
                      <a:rPr lang="en-US" baseline="0" dirty="0"/>
                      <a:t> </a:t>
                    </a:r>
                    <a:fld id="{8A5996D6-731E-B341-A0A5-F7AEE28FAE54}" type="PERCENTAGE">
                      <a:rPr lang="en-US" baseline="0"/>
                      <a:pPr/>
                      <a:t>[PERCENTAGE]</a:t>
                    </a:fld>
                    <a:endParaRPr lang="en-US" baseline="0" dirty="0"/>
                  </a:p>
                </c:rich>
              </c:tx>
              <c:dLblPos val="bestFit"/>
              <c:showLegendKey val="0"/>
              <c:showVal val="1"/>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5A66-E943-8C62-AB0E26ED3968}"/>
                </c:ext>
              </c:extLst>
            </c:dLbl>
            <c:dLbl>
              <c:idx val="2"/>
              <c:layout>
                <c:manualLayout>
                  <c:x val="7.0534091169033837E-3"/>
                  <c:y val="0.15078433801795335"/>
                </c:manualLayout>
              </c:layout>
              <c:tx>
                <c:rich>
                  <a:bodyPr/>
                  <a:lstStyle/>
                  <a:p>
                    <a:fld id="{67605EAE-5BBE-004D-BEDA-C56F35E7FE72}" type="PERCENTAGE">
                      <a:rPr lang="en-US" baseline="0" smtClean="0"/>
                      <a:pPr/>
                      <a:t>[PERCENTAGE]</a:t>
                    </a:fld>
                    <a:endParaRPr lang="en-GE"/>
                  </a:p>
                </c:rich>
              </c:tx>
              <c:dLblPos val="bestFit"/>
              <c:showLegendKey val="0"/>
              <c:showVal val="1"/>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2-5A66-E943-8C62-AB0E26ED3968}"/>
                </c:ext>
              </c:extLst>
            </c:dLbl>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en-GE"/>
              </a:p>
            </c:txPr>
            <c:dLblPos val="ctr"/>
            <c:showLegendKey val="0"/>
            <c:showVal val="1"/>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Sheet1!$A$2:$A$4</c:f>
              <c:strCache>
                <c:ptCount val="3"/>
                <c:pt idx="0">
                  <c:v>პროტონები</c:v>
                </c:pt>
                <c:pt idx="1">
                  <c:v>ჰელუმის ბირთვები</c:v>
                </c:pt>
                <c:pt idx="2">
                  <c:v>მძიმე ბირთვები</c:v>
                </c:pt>
              </c:strCache>
            </c:strRef>
          </c:cat>
          <c:val>
            <c:numRef>
              <c:f>Sheet1!$B$2:$B$4</c:f>
              <c:numCache>
                <c:formatCode>0%</c:formatCode>
                <c:ptCount val="3"/>
                <c:pt idx="0">
                  <c:v>0.87</c:v>
                </c:pt>
                <c:pt idx="1">
                  <c:v>0.12</c:v>
                </c:pt>
                <c:pt idx="2">
                  <c:v>0.01</c:v>
                </c:pt>
              </c:numCache>
            </c:numRef>
          </c:val>
          <c:extLst>
            <c:ext xmlns:c16="http://schemas.microsoft.com/office/drawing/2014/chart" uri="{C3380CC4-5D6E-409C-BE32-E72D297353CC}">
              <c16:uniqueId val="{00000000-5A66-E943-8C62-AB0E26ED3968}"/>
            </c:ext>
          </c:extLst>
        </c:ser>
        <c:dLbls>
          <c:dLblPos val="ctr"/>
          <c:showLegendKey val="0"/>
          <c:showVal val="1"/>
          <c:showCatName val="0"/>
          <c:showSerName val="0"/>
          <c:showPercent val="0"/>
          <c:showBubbleSize val="0"/>
          <c:showLeaderLines val="1"/>
        </c:dLbls>
        <c:firstSliceAng val="0"/>
      </c:pie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G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GE"/>
    </a:p>
  </c:txPr>
  <c:externalData r:id="rId3">
    <c:autoUpdate val="0"/>
  </c:externalData>
</c:chartSpace>
</file>

<file path=ppt/charts/colors1.xml><?xml version="1.0" encoding="utf-8"?>
<cs:colorStyle xmlns:cs="http://schemas.microsoft.com/office/drawing/2012/chartStyle" xmlns:a="http://schemas.openxmlformats.org/drawingml/2006/main" meth="withinLinear" id="17">
  <a:schemeClr val="accent4"/>
</cs:colorStyle>
</file>

<file path=ppt/charts/style1.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5/18/26</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063883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5/18/26</a:t>
            </a:fld>
            <a:endParaRPr lang="en-US"/>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7522694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5/18/26</a:t>
            </a:fld>
            <a:endParaRPr lang="en-US"/>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80148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5/18/26</a:t>
            </a:fld>
            <a:endParaRPr lang="en-US"/>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281807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5/18/26</a:t>
            </a:fld>
            <a:endParaRPr lang="en-US"/>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549094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5/18/26</a:t>
            </a:fld>
            <a:endParaRPr lang="en-US"/>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3274587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5/18/26</a:t>
            </a:fld>
            <a:endParaRPr lang="en-US"/>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401363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5/18/26</a:t>
            </a:fld>
            <a:endParaRPr lang="en-US"/>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6746686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5/18/26</a:t>
            </a:fld>
            <a:endParaRPr lang="en-US"/>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7504481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5/18/26</a:t>
            </a:fld>
            <a:endParaRPr lang="en-US"/>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97196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5/18/26</a:t>
            </a:fld>
            <a:endParaRPr lang="en-US"/>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61747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5/18/26</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251444472"/>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8" r:id="rId6"/>
    <p:sldLayoutId id="2147483693" r:id="rId7"/>
    <p:sldLayoutId id="2147483694" r:id="rId8"/>
    <p:sldLayoutId id="2147483695" r:id="rId9"/>
    <p:sldLayoutId id="2147483697" r:id="rId10"/>
    <p:sldLayoutId id="2147483696"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ov"/><Relationship Id="rId1" Type="http://schemas.microsoft.com/office/2007/relationships/media" Target="../media/media1.mov"/><Relationship Id="rId6" Type="http://schemas.openxmlformats.org/officeDocument/2006/relationships/image" Target="../media/image11.gif"/><Relationship Id="rId5" Type="http://schemas.openxmlformats.org/officeDocument/2006/relationships/image" Target="../media/image10.jpe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svg"/><Relationship Id="rId1" Type="http://schemas.openxmlformats.org/officeDocument/2006/relationships/slideLayout" Target="../slideLayouts/slideLayout2.xml"/><Relationship Id="rId5" Type="http://schemas.openxmlformats.org/officeDocument/2006/relationships/image" Target="../media/image24.svg"/><Relationship Id="rId4" Type="http://schemas.openxmlformats.org/officeDocument/2006/relationships/image" Target="../media/image23.svg"/></Relationships>
</file>

<file path=ppt/slides/_rels/slide14.xml.rels><?xml version="1.0" encoding="UTF-8" standalone="yes"?>
<Relationships xmlns="http://schemas.openxmlformats.org/package/2006/relationships"><Relationship Id="rId3" Type="http://schemas.openxmlformats.org/officeDocument/2006/relationships/hyperlink" Target="https://www.ebsco.com/research-starters/astronomy-and-astrophysics/cosmic-rays-composition-and-detection" TargetMode="External"/><Relationship Id="rId2" Type="http://schemas.openxmlformats.org/officeDocument/2006/relationships/hyperlink" Target="https://www.nmdb.eu/public_outreach/en/" TargetMode="External"/><Relationship Id="rId1" Type="http://schemas.openxmlformats.org/officeDocument/2006/relationships/slideLayout" Target="../slideLayouts/slideLayout2.xml"/><Relationship Id="rId5" Type="http://schemas.openxmlformats.org/officeDocument/2006/relationships/hyperlink" Target="https://www.esa.int/" TargetMode="External"/><Relationship Id="rId4" Type="http://schemas.openxmlformats.org/officeDocument/2006/relationships/hyperlink" Target="http://ionosphere.meteo.be/instruments/neutron.php"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8BEC44CD-E290-4D60-A056-5BA05B182A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Scientists detect the most powerful cosmic rays ever — and their unknown  source could be close to Earth | Live Science">
            <a:extLst>
              <a:ext uri="{FF2B5EF4-FFF2-40B4-BE49-F238E27FC236}">
                <a16:creationId xmlns:a16="http://schemas.microsoft.com/office/drawing/2014/main" id="{F4659C41-AFBD-ADE1-AEF0-F5030572FCFD}"/>
              </a:ext>
            </a:extLst>
          </p:cNvPr>
          <p:cNvPicPr>
            <a:picLocks noChangeAspect="1"/>
          </p:cNvPicPr>
          <p:nvPr/>
        </p:nvPicPr>
        <p:blipFill>
          <a:blip r:embed="rId2">
            <a:alphaModFix amt="40000"/>
          </a:blip>
          <a:srcRect/>
          <a:stretch>
            <a:fillRect/>
          </a:stretch>
        </p:blipFill>
        <p:spPr>
          <a:xfrm>
            <a:off x="-1" y="252244"/>
            <a:ext cx="12192001" cy="6858001"/>
          </a:xfrm>
          <a:prstGeom prst="rect">
            <a:avLst/>
          </a:prstGeom>
        </p:spPr>
      </p:pic>
      <p:sp>
        <p:nvSpPr>
          <p:cNvPr id="2" name="Title 1">
            <a:extLst>
              <a:ext uri="{FF2B5EF4-FFF2-40B4-BE49-F238E27FC236}">
                <a16:creationId xmlns:a16="http://schemas.microsoft.com/office/drawing/2014/main" id="{E6DDBBC0-243F-1AB8-649D-06172735D259}"/>
              </a:ext>
            </a:extLst>
          </p:cNvPr>
          <p:cNvSpPr>
            <a:spLocks noGrp="1"/>
          </p:cNvSpPr>
          <p:nvPr>
            <p:ph type="ctrTitle"/>
          </p:nvPr>
        </p:nvSpPr>
        <p:spPr>
          <a:xfrm>
            <a:off x="517870" y="978408"/>
            <a:ext cx="5021182" cy="2450592"/>
          </a:xfrm>
        </p:spPr>
        <p:txBody>
          <a:bodyPr anchor="t">
            <a:normAutofit/>
          </a:bodyPr>
          <a:lstStyle/>
          <a:p>
            <a:r>
              <a:rPr lang="ka-GE" sz="6000" dirty="0">
                <a:solidFill>
                  <a:srgbClr val="FFFFFF"/>
                </a:solidFill>
              </a:rPr>
              <a:t>კოსმოსური სხივები   </a:t>
            </a:r>
            <a:endParaRPr lang="en-GE" sz="6000" dirty="0">
              <a:solidFill>
                <a:srgbClr val="FFFFFF"/>
              </a:solidFill>
            </a:endParaRPr>
          </a:p>
        </p:txBody>
      </p:sp>
      <p:sp>
        <p:nvSpPr>
          <p:cNvPr id="3" name="Subtitle 2">
            <a:extLst>
              <a:ext uri="{FF2B5EF4-FFF2-40B4-BE49-F238E27FC236}">
                <a16:creationId xmlns:a16="http://schemas.microsoft.com/office/drawing/2014/main" id="{8C2E5593-2F7F-EDEF-057F-84398F60D590}"/>
              </a:ext>
            </a:extLst>
          </p:cNvPr>
          <p:cNvSpPr>
            <a:spLocks noGrp="1"/>
          </p:cNvSpPr>
          <p:nvPr>
            <p:ph type="subTitle" idx="1"/>
          </p:nvPr>
        </p:nvSpPr>
        <p:spPr>
          <a:xfrm>
            <a:off x="6652366" y="4017818"/>
            <a:ext cx="5040785" cy="1828799"/>
          </a:xfrm>
        </p:spPr>
        <p:txBody>
          <a:bodyPr anchor="b">
            <a:normAutofit fontScale="77500" lnSpcReduction="20000"/>
          </a:bodyPr>
          <a:lstStyle/>
          <a:p>
            <a:pPr algn="ctr"/>
            <a:r>
              <a:rPr lang="ka-GE" sz="2400" dirty="0">
                <a:solidFill>
                  <a:srgbClr val="FFFFFF"/>
                </a:solidFill>
              </a:rPr>
              <a:t>ივანე ჯავახიშვილის სახელობის თბილისის სახელმწიფო უნივერსიტეტი</a:t>
            </a:r>
          </a:p>
          <a:p>
            <a:pPr algn="ctr"/>
            <a:r>
              <a:rPr lang="ka-GE" sz="2400" dirty="0">
                <a:solidFill>
                  <a:srgbClr val="FFFFFF"/>
                </a:solidFill>
              </a:rPr>
              <a:t>ფიზიკის დეპარტამენტი</a:t>
            </a:r>
          </a:p>
          <a:p>
            <a:pPr algn="ctr"/>
            <a:r>
              <a:rPr lang="ka-GE" sz="2400" dirty="0">
                <a:solidFill>
                  <a:srgbClr val="FFFFFF"/>
                </a:solidFill>
              </a:rPr>
              <a:t>მე - 3 კურსის სტუდენტი</a:t>
            </a:r>
          </a:p>
          <a:p>
            <a:pPr algn="ctr"/>
            <a:r>
              <a:rPr lang="ka-GE" sz="2400" dirty="0">
                <a:solidFill>
                  <a:srgbClr val="FFFFFF"/>
                </a:solidFill>
              </a:rPr>
              <a:t>მარიამ ასლამაზიშვილი</a:t>
            </a:r>
            <a:endParaRPr lang="en-GE" sz="2400" dirty="0">
              <a:solidFill>
                <a:srgbClr val="FFFFFF"/>
              </a:solidFill>
            </a:endParaRPr>
          </a:p>
        </p:txBody>
      </p:sp>
      <p:sp>
        <p:nvSpPr>
          <p:cNvPr id="16" name="Rectangle 15">
            <a:extLst>
              <a:ext uri="{FF2B5EF4-FFF2-40B4-BE49-F238E27FC236}">
                <a16:creationId xmlns:a16="http://schemas.microsoft.com/office/drawing/2014/main" id="{B2C335F7-F61C-4EB4-80F2-4B1438FE66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5021183" cy="14927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1189494-2B67-46D2-93D6-A122A09BF6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62168" y="6209925"/>
            <a:ext cx="5021183" cy="4571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TSU.ge">
            <a:extLst>
              <a:ext uri="{FF2B5EF4-FFF2-40B4-BE49-F238E27FC236}">
                <a16:creationId xmlns:a16="http://schemas.microsoft.com/office/drawing/2014/main" id="{3E55672C-89F0-A21F-FC2D-6143EAB9A62F}"/>
              </a:ext>
            </a:extLst>
          </p:cNvPr>
          <p:cNvPicPr>
            <a:picLocks noChangeAspect="1"/>
          </p:cNvPicPr>
          <p:nvPr/>
        </p:nvPicPr>
        <p:blipFill>
          <a:blip r:embed="rId3"/>
          <a:stretch>
            <a:fillRect/>
          </a:stretch>
        </p:blipFill>
        <p:spPr>
          <a:xfrm>
            <a:off x="320295" y="5427686"/>
            <a:ext cx="1235152" cy="1228719"/>
          </a:xfrm>
          <a:prstGeom prst="rect">
            <a:avLst/>
          </a:prstGeom>
        </p:spPr>
      </p:pic>
    </p:spTree>
    <p:extLst>
      <p:ext uri="{BB962C8B-B14F-4D97-AF65-F5344CB8AC3E}">
        <p14:creationId xmlns:p14="http://schemas.microsoft.com/office/powerpoint/2010/main" val="38625320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C34AA-DE15-CBE3-0C0B-AEA1D637FDB7}"/>
              </a:ext>
            </a:extLst>
          </p:cNvPr>
          <p:cNvSpPr>
            <a:spLocks noGrp="1"/>
          </p:cNvSpPr>
          <p:nvPr>
            <p:ph type="title"/>
          </p:nvPr>
        </p:nvSpPr>
        <p:spPr/>
        <p:txBody>
          <a:bodyPr/>
          <a:lstStyle/>
          <a:p>
            <a:r>
              <a:rPr lang="ka-GE" dirty="0"/>
              <a:t>განხილვის თემები:</a:t>
            </a:r>
            <a:endParaRPr lang="en-GE" dirty="0"/>
          </a:p>
        </p:txBody>
      </p:sp>
      <p:sp>
        <p:nvSpPr>
          <p:cNvPr id="3" name="Content Placeholder 2">
            <a:extLst>
              <a:ext uri="{FF2B5EF4-FFF2-40B4-BE49-F238E27FC236}">
                <a16:creationId xmlns:a16="http://schemas.microsoft.com/office/drawing/2014/main" id="{AD775BC3-3211-D7BB-6F5F-31C8CB84D826}"/>
              </a:ext>
            </a:extLst>
          </p:cNvPr>
          <p:cNvSpPr>
            <a:spLocks noGrp="1"/>
          </p:cNvSpPr>
          <p:nvPr>
            <p:ph idx="1"/>
          </p:nvPr>
        </p:nvSpPr>
        <p:spPr/>
        <p:txBody>
          <a:bodyPr>
            <a:normAutofit/>
          </a:bodyPr>
          <a:lstStyle/>
          <a:p>
            <a:r>
              <a:rPr lang="ka-GE" sz="3200" dirty="0"/>
              <a:t>რა არის კოსმოსური სხივები?</a:t>
            </a:r>
          </a:p>
          <a:p>
            <a:r>
              <a:rPr lang="ka-GE" sz="3200" dirty="0"/>
              <a:t>როგორ კლასიფიცირდება?</a:t>
            </a:r>
          </a:p>
          <a:p>
            <a:r>
              <a:rPr lang="ka-GE" sz="3200" dirty="0"/>
              <a:t>ენერგეტიკული სპექტრი;</a:t>
            </a:r>
          </a:p>
          <a:p>
            <a:r>
              <a:rPr lang="ka-GE" sz="3200" dirty="0"/>
              <a:t>აჩქარების მექანიზმი;</a:t>
            </a:r>
            <a:endParaRPr lang="en-GE" sz="3200" dirty="0"/>
          </a:p>
        </p:txBody>
      </p:sp>
      <p:pic>
        <p:nvPicPr>
          <p:cNvPr id="5" name="Picture 4">
            <a:extLst>
              <a:ext uri="{FF2B5EF4-FFF2-40B4-BE49-F238E27FC236}">
                <a16:creationId xmlns:a16="http://schemas.microsoft.com/office/drawing/2014/main" id="{A476CF36-8FB8-E765-CBC9-30FF0390C8C9}"/>
              </a:ext>
            </a:extLst>
          </p:cNvPr>
          <p:cNvPicPr>
            <a:picLocks noChangeAspect="1"/>
          </p:cNvPicPr>
          <p:nvPr/>
        </p:nvPicPr>
        <p:blipFill>
          <a:blip r:embed="rId2"/>
          <a:stretch>
            <a:fillRect/>
          </a:stretch>
        </p:blipFill>
        <p:spPr>
          <a:xfrm>
            <a:off x="7480422" y="1709928"/>
            <a:ext cx="3727479" cy="4224477"/>
          </a:xfrm>
          <a:prstGeom prst="rect">
            <a:avLst/>
          </a:prstGeom>
        </p:spPr>
      </p:pic>
    </p:spTree>
    <p:extLst>
      <p:ext uri="{BB962C8B-B14F-4D97-AF65-F5344CB8AC3E}">
        <p14:creationId xmlns:p14="http://schemas.microsoft.com/office/powerpoint/2010/main" val="223281420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86BD5-0E9C-179C-C893-542F1952CD23}"/>
              </a:ext>
            </a:extLst>
          </p:cNvPr>
          <p:cNvSpPr>
            <a:spLocks noGrp="1"/>
          </p:cNvSpPr>
          <p:nvPr>
            <p:ph type="title"/>
          </p:nvPr>
        </p:nvSpPr>
        <p:spPr>
          <a:xfrm>
            <a:off x="357353" y="766100"/>
            <a:ext cx="11155680" cy="1463040"/>
          </a:xfrm>
        </p:spPr>
        <p:txBody>
          <a:bodyPr/>
          <a:lstStyle/>
          <a:p>
            <a:r>
              <a:rPr lang="ka-GE" dirty="0"/>
              <a:t>რა არის კოსმოსური სხივები?</a:t>
            </a:r>
            <a:br>
              <a:rPr lang="ka-GE" dirty="0"/>
            </a:br>
            <a:endParaRPr lang="en-GE" dirty="0"/>
          </a:p>
        </p:txBody>
      </p:sp>
      <p:pic>
        <p:nvPicPr>
          <p:cNvPr id="4" name="Content Placeholder 3" descr="The most energetic cosmic rays pelting Earth are coming from outside our  galaxy | The Verge">
            <a:extLst>
              <a:ext uri="{FF2B5EF4-FFF2-40B4-BE49-F238E27FC236}">
                <a16:creationId xmlns:a16="http://schemas.microsoft.com/office/drawing/2014/main" id="{D15E1958-7D85-4184-2AB8-F984761E0C4F}"/>
              </a:ext>
            </a:extLst>
          </p:cNvPr>
          <p:cNvPicPr>
            <a:picLocks noGrp="1" noChangeAspect="1"/>
          </p:cNvPicPr>
          <p:nvPr>
            <p:ph idx="1"/>
          </p:nvPr>
        </p:nvPicPr>
        <p:blipFill>
          <a:blip r:embed="rId2"/>
          <a:stretch>
            <a:fillRect/>
          </a:stretch>
        </p:blipFill>
        <p:spPr>
          <a:xfrm>
            <a:off x="568284" y="3730652"/>
            <a:ext cx="4285243" cy="2873634"/>
          </a:xfrm>
          <a:prstGeom prst="rect">
            <a:avLst/>
          </a:prstGeom>
        </p:spPr>
      </p:pic>
      <p:graphicFrame>
        <p:nvGraphicFramePr>
          <p:cNvPr id="6" name="Chart 5">
            <a:extLst>
              <a:ext uri="{FF2B5EF4-FFF2-40B4-BE49-F238E27FC236}">
                <a16:creationId xmlns:a16="http://schemas.microsoft.com/office/drawing/2014/main" id="{458F30A8-E4DD-C28C-7B66-77A855A4DA5C}"/>
              </a:ext>
            </a:extLst>
          </p:cNvPr>
          <p:cNvGraphicFramePr/>
          <p:nvPr>
            <p:extLst>
              <p:ext uri="{D42A27DB-BD31-4B8C-83A1-F6EECF244321}">
                <p14:modId xmlns:p14="http://schemas.microsoft.com/office/powerpoint/2010/main" val="2233141568"/>
              </p:ext>
            </p:extLst>
          </p:nvPr>
        </p:nvGraphicFramePr>
        <p:xfrm>
          <a:off x="5913640" y="1892596"/>
          <a:ext cx="5921007" cy="4499039"/>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4">
            <a:extLst>
              <a:ext uri="{FF2B5EF4-FFF2-40B4-BE49-F238E27FC236}">
                <a16:creationId xmlns:a16="http://schemas.microsoft.com/office/drawing/2014/main" id="{7707A18E-EC50-06AF-1D4D-5248821EB7E2}"/>
              </a:ext>
            </a:extLst>
          </p:cNvPr>
          <p:cNvSpPr txBox="1"/>
          <p:nvPr/>
        </p:nvSpPr>
        <p:spPr>
          <a:xfrm>
            <a:off x="357353" y="1690531"/>
            <a:ext cx="5433847" cy="1815882"/>
          </a:xfrm>
          <a:prstGeom prst="rect">
            <a:avLst/>
          </a:prstGeom>
          <a:noFill/>
        </p:spPr>
        <p:txBody>
          <a:bodyPr wrap="square" rtlCol="0">
            <a:spAutoFit/>
          </a:bodyPr>
          <a:lstStyle/>
          <a:p>
            <a:r>
              <a:rPr lang="ka-GE" sz="1600" dirty="0"/>
              <a:t>კოსმოსური სხივები აღმოაჩინა ვიქტორ ჰესმა 1912 წელს. ადრეული მე-20 საუკუნიდან ჩვენთვის ცნობილია, რომ დედამიწას ეჯახება დამუხტული ნაწილაკები: პროტონები, იონები, ელექტრონები, რომლებიც მოდიან სინათლის სიჩქარის მახლობელი სიჩქარით - ამ ნაწილაკებს ეწოდებათ კოსმოსური სხივები.</a:t>
            </a:r>
            <a:endParaRPr lang="en-GE" sz="1600" dirty="0"/>
          </a:p>
        </p:txBody>
      </p:sp>
    </p:spTree>
    <p:extLst>
      <p:ext uri="{BB962C8B-B14F-4D97-AF65-F5344CB8AC3E}">
        <p14:creationId xmlns:p14="http://schemas.microsoft.com/office/powerpoint/2010/main" val="214277367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07398-9595-BB8A-E4F5-D0C89A98F9A2}"/>
              </a:ext>
            </a:extLst>
          </p:cNvPr>
          <p:cNvSpPr>
            <a:spLocks noGrp="1"/>
          </p:cNvSpPr>
          <p:nvPr>
            <p:ph type="title"/>
          </p:nvPr>
        </p:nvSpPr>
        <p:spPr>
          <a:xfrm>
            <a:off x="244549" y="808162"/>
            <a:ext cx="10305288" cy="1410090"/>
          </a:xfrm>
        </p:spPr>
        <p:txBody>
          <a:bodyPr>
            <a:normAutofit/>
          </a:bodyPr>
          <a:lstStyle/>
          <a:p>
            <a:r>
              <a:rPr lang="ka-GE" sz="3200" dirty="0"/>
              <a:t>როგორ ხდება მათი დეტექტირება?</a:t>
            </a:r>
            <a:endParaRPr lang="en-GE" sz="3200" dirty="0"/>
          </a:p>
        </p:txBody>
      </p:sp>
      <p:pic>
        <p:nvPicPr>
          <p:cNvPr id="5" name="Content Placeholder 4">
            <a:extLst>
              <a:ext uri="{FF2B5EF4-FFF2-40B4-BE49-F238E27FC236}">
                <a16:creationId xmlns:a16="http://schemas.microsoft.com/office/drawing/2014/main" id="{2BEEE7BE-A182-5A7A-BDEA-A946A1CD27E1}"/>
              </a:ext>
            </a:extLst>
          </p:cNvPr>
          <p:cNvPicPr>
            <a:picLocks noGrp="1" noChangeAspect="1"/>
          </p:cNvPicPr>
          <p:nvPr>
            <p:ph idx="1"/>
          </p:nvPr>
        </p:nvPicPr>
        <p:blipFill>
          <a:blip r:embed="rId2"/>
          <a:stretch>
            <a:fillRect/>
          </a:stretch>
        </p:blipFill>
        <p:spPr>
          <a:xfrm>
            <a:off x="7278541" y="1598180"/>
            <a:ext cx="4488157" cy="2524033"/>
          </a:xfrm>
          <a:prstGeom prst="rect">
            <a:avLst/>
          </a:prstGeom>
        </p:spPr>
      </p:pic>
      <p:pic>
        <p:nvPicPr>
          <p:cNvPr id="6" name="Picture 5" descr="Ionosphere and Space Weather | Royal Meteorological Institute">
            <a:extLst>
              <a:ext uri="{FF2B5EF4-FFF2-40B4-BE49-F238E27FC236}">
                <a16:creationId xmlns:a16="http://schemas.microsoft.com/office/drawing/2014/main" id="{C0D9E62F-3BBA-CEEA-FFE4-AD4BCBE3F17B}"/>
              </a:ext>
            </a:extLst>
          </p:cNvPr>
          <p:cNvPicPr>
            <a:picLocks noChangeAspect="1"/>
          </p:cNvPicPr>
          <p:nvPr/>
        </p:nvPicPr>
        <p:blipFill>
          <a:blip r:embed="rId3"/>
          <a:stretch>
            <a:fillRect/>
          </a:stretch>
        </p:blipFill>
        <p:spPr>
          <a:xfrm>
            <a:off x="7285818" y="4625284"/>
            <a:ext cx="4792116" cy="2133989"/>
          </a:xfrm>
          <a:prstGeom prst="rect">
            <a:avLst/>
          </a:prstGeom>
        </p:spPr>
      </p:pic>
      <p:sp>
        <p:nvSpPr>
          <p:cNvPr id="7" name="TextBox 6">
            <a:extLst>
              <a:ext uri="{FF2B5EF4-FFF2-40B4-BE49-F238E27FC236}">
                <a16:creationId xmlns:a16="http://schemas.microsoft.com/office/drawing/2014/main" id="{2D95394D-DFAC-68C0-AA22-BE368BD4F5B9}"/>
              </a:ext>
            </a:extLst>
          </p:cNvPr>
          <p:cNvSpPr txBox="1"/>
          <p:nvPr/>
        </p:nvSpPr>
        <p:spPr>
          <a:xfrm>
            <a:off x="300648" y="1598180"/>
            <a:ext cx="6921795" cy="3139321"/>
          </a:xfrm>
          <a:prstGeom prst="rect">
            <a:avLst/>
          </a:prstGeom>
          <a:noFill/>
        </p:spPr>
        <p:txBody>
          <a:bodyPr wrap="square" rtlCol="0">
            <a:spAutoFit/>
          </a:bodyPr>
          <a:lstStyle/>
          <a:p>
            <a:r>
              <a:rPr lang="en-GE" sz="1200" b="1" dirty="0"/>
              <a:t>ნეიტრონული მონიტორები (Neutron Monitors)</a:t>
            </a:r>
          </a:p>
          <a:p>
            <a:r>
              <a:rPr lang="en-GE" sz="1200" dirty="0"/>
              <a:t>ეს არის დეტექტორები, რომლებიც პირდაპირ არ ზომავენ კოსმოსურ სხივებს, არამედ იჭერენ მათ მიერ ატმოსფეროში გამოწვეული </a:t>
            </a:r>
            <a:r>
              <a:rPr lang="ka-GE" sz="1200" dirty="0"/>
              <a:t>კოსმოსური შხაპის</a:t>
            </a:r>
            <a:r>
              <a:rPr lang="en-GE" sz="1200" dirty="0"/>
              <a:t> შედეგად დედამიწამდე მოღწეულ მეორად ნეიტრონებს</a:t>
            </a:r>
            <a:r>
              <a:rPr lang="ka-GE" sz="1200" dirty="0"/>
              <a:t>.</a:t>
            </a:r>
            <a:r>
              <a:rPr lang="en-GE" sz="1200" dirty="0"/>
              <a:t> ნეიტრონული მონიტორი ძირითადად სამი ნაწილისგან შედგება:</a:t>
            </a:r>
            <a:endParaRPr lang="ka-GE" sz="1200" dirty="0"/>
          </a:p>
          <a:p>
            <a:endParaRPr lang="en-GE" sz="1200" dirty="0"/>
          </a:p>
          <a:p>
            <a:pPr lvl="1"/>
            <a:r>
              <a:rPr lang="en-GE" sz="1200" b="1" dirty="0"/>
              <a:t>მთვლელი მილი:</a:t>
            </a:r>
            <a:r>
              <a:rPr lang="en-GE" sz="1200" dirty="0"/>
              <a:t> ავსებულია სპეციალური გაზით (მაგალითად, Helium-3 ან BF3), რომელიც რეაგირებს ნელ ნეიტრონებზე.</a:t>
            </a:r>
            <a:endParaRPr lang="ka-GE" sz="1200" dirty="0"/>
          </a:p>
          <a:p>
            <a:pPr lvl="1"/>
            <a:endParaRPr lang="en-GE" sz="1200" dirty="0"/>
          </a:p>
          <a:p>
            <a:pPr lvl="1"/>
            <a:r>
              <a:rPr lang="ka-GE" sz="1200" b="1" dirty="0"/>
              <a:t>გამამრავლებელი</a:t>
            </a:r>
            <a:r>
              <a:rPr lang="en-GE" sz="1200" b="1" dirty="0"/>
              <a:t> (ტყვია):</a:t>
            </a:r>
            <a:r>
              <a:rPr lang="en-GE" sz="1200" dirty="0"/>
              <a:t> კოსმოსური შხაპიდან წამოსული სწრაფი ნეიტრონი ეჯახება ტყვიის ბირთვს და შლის მას, რის შედეგადაც გამოიყოფა რამდენიმე ახალი, ენერგიით ოდნავ ნაკლები ნეიტრონი (მრავლდება სიგნალი).</a:t>
            </a:r>
            <a:endParaRPr lang="ka-GE" sz="1200" dirty="0"/>
          </a:p>
          <a:p>
            <a:pPr lvl="1"/>
            <a:endParaRPr lang="en-GE" sz="1200" dirty="0"/>
          </a:p>
          <a:p>
            <a:pPr lvl="1"/>
            <a:r>
              <a:rPr lang="en-GE" sz="1200" b="1" dirty="0"/>
              <a:t>შემნელებელი (პოლიეთილენი/პარაფინი):</a:t>
            </a:r>
            <a:r>
              <a:rPr lang="en-GE" sz="1200" dirty="0"/>
              <a:t> იმისათვის, რომ მთვლელმა მილმა ნეიტრონები დააფიქსიროს, ისინი საკმარისად ნელები (თერმულები) უნდა იყვნენ. შემნელებლის ფენა მათ სიჩქარეს ამცირებს.</a:t>
            </a:r>
          </a:p>
          <a:p>
            <a:endParaRPr lang="en-GE" dirty="0"/>
          </a:p>
        </p:txBody>
      </p:sp>
      <p:sp>
        <p:nvSpPr>
          <p:cNvPr id="8" name="TextBox 7">
            <a:extLst>
              <a:ext uri="{FF2B5EF4-FFF2-40B4-BE49-F238E27FC236}">
                <a16:creationId xmlns:a16="http://schemas.microsoft.com/office/drawing/2014/main" id="{A800926C-BAA7-D0F5-5273-079DFDACD5E9}"/>
              </a:ext>
            </a:extLst>
          </p:cNvPr>
          <p:cNvSpPr txBox="1"/>
          <p:nvPr/>
        </p:nvSpPr>
        <p:spPr>
          <a:xfrm>
            <a:off x="545805" y="4907448"/>
            <a:ext cx="5550195" cy="1569660"/>
          </a:xfrm>
          <a:prstGeom prst="rect">
            <a:avLst/>
          </a:prstGeom>
          <a:noFill/>
        </p:spPr>
        <p:txBody>
          <a:bodyPr wrap="square" rtlCol="0">
            <a:spAutoFit/>
          </a:bodyPr>
          <a:lstStyle/>
          <a:p>
            <a:r>
              <a:rPr lang="ka-GE" sz="1200" dirty="0"/>
              <a:t>უილსონის კამერა </a:t>
            </a:r>
            <a:r>
              <a:rPr lang="en-GE" sz="1200" dirty="0"/>
              <a:t>არის ნაწილაკების დეტექტირების ერთ-ერთი პირველი და ვიზუალურად ყველაზე შთამბეჭდავი ხელსაწყო (გამოიგონა ჩარლზ ტომსონ რის უილსონმა), რომელიც საშუალებას გვაძლევს კოსმოსური სხივების ტრაექტორია შეუიარაღებელი თვალით დავინახოთ</a:t>
            </a:r>
            <a:r>
              <a:rPr lang="en-GE" sz="1050" dirty="0"/>
              <a:t>.</a:t>
            </a:r>
            <a:r>
              <a:rPr lang="ka-GE" sz="1050" dirty="0"/>
              <a:t> </a:t>
            </a:r>
            <a:r>
              <a:rPr lang="en-GE" sz="1200" dirty="0"/>
              <a:t>ამ კამერას მაგნიტურ ველში ათავსებდნენ, რათა ნაწილაკის გადახრის კუთხით მისი მუხტი და მასა დაედგინათ. სწორედ უილსონის კამერით აღმოაჩინეს კოსმოსურ სხივებში ისეთი ფუნდამენტური ნაწილაკები, როგორიცაა </a:t>
            </a:r>
            <a:r>
              <a:rPr lang="en-GE" sz="1200" b="1" dirty="0"/>
              <a:t>პოზიტრონი</a:t>
            </a:r>
            <a:r>
              <a:rPr lang="en-GE" sz="1200" dirty="0"/>
              <a:t> (ელექტრონის ანტინაწილაკი - 1932 წ.) და </a:t>
            </a:r>
            <a:r>
              <a:rPr lang="en-GE" sz="1200" b="1" dirty="0"/>
              <a:t>მიუონი</a:t>
            </a:r>
            <a:r>
              <a:rPr lang="en-GE" sz="1200" dirty="0"/>
              <a:t> (1936 წ.).</a:t>
            </a:r>
          </a:p>
        </p:txBody>
      </p:sp>
    </p:spTree>
    <p:extLst>
      <p:ext uri="{BB962C8B-B14F-4D97-AF65-F5344CB8AC3E}">
        <p14:creationId xmlns:p14="http://schemas.microsoft.com/office/powerpoint/2010/main" val="485264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5"/>
                                        </p:tgtEl>
                                      </p:cBhvr>
                                    </p:animEffect>
                                    <p:animScale>
                                      <p:cBhvr>
                                        <p:cTn id="7" dur="250" autoRev="1" fill="hold"/>
                                        <p:tgtEl>
                                          <p:spTgt spid="5"/>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6"/>
                                        </p:tgtEl>
                                      </p:cBhvr>
                                    </p:animEffect>
                                    <p:animScale>
                                      <p:cBhvr>
                                        <p:cTn id="11"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EAFBC7D-F421-93C4-35D0-E17020E5BFCF}"/>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EC38958-9A69-239A-BA79-2AEC73345F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C0E3B63-ED12-BBF0-A6E4-7BD57F674B24}"/>
              </a:ext>
            </a:extLst>
          </p:cNvPr>
          <p:cNvSpPr>
            <a:spLocks noGrp="1"/>
          </p:cNvSpPr>
          <p:nvPr>
            <p:ph type="title"/>
          </p:nvPr>
        </p:nvSpPr>
        <p:spPr>
          <a:xfrm>
            <a:off x="6153912" y="978408"/>
            <a:ext cx="5513832" cy="1463040"/>
          </a:xfrm>
        </p:spPr>
        <p:txBody>
          <a:bodyPr>
            <a:normAutofit fontScale="90000"/>
          </a:bodyPr>
          <a:lstStyle/>
          <a:p>
            <a:pPr>
              <a:lnSpc>
                <a:spcPct val="90000"/>
              </a:lnSpc>
            </a:pPr>
            <a:r>
              <a:rPr lang="ka-GE" sz="3400"/>
              <a:t>როგორ კლასიფიცირდება?</a:t>
            </a:r>
            <a:br>
              <a:rPr lang="ka-GE" sz="3400"/>
            </a:br>
            <a:endParaRPr lang="en-GE" sz="3400"/>
          </a:p>
        </p:txBody>
      </p:sp>
      <p:pic>
        <p:nvPicPr>
          <p:cNvPr id="4" name="Picture 3">
            <a:extLst>
              <a:ext uri="{FF2B5EF4-FFF2-40B4-BE49-F238E27FC236}">
                <a16:creationId xmlns:a16="http://schemas.microsoft.com/office/drawing/2014/main" id="{B46CF826-E986-618F-DD3E-C56B1CA0B123}"/>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553150" y="508090"/>
            <a:ext cx="4889257" cy="5837919"/>
          </a:xfrm>
          <a:prstGeom prst="rect">
            <a:avLst/>
          </a:prstGeom>
        </p:spPr>
      </p:pic>
      <p:sp>
        <p:nvSpPr>
          <p:cNvPr id="11" name="Freeform: Shape 10">
            <a:extLst>
              <a:ext uri="{FF2B5EF4-FFF2-40B4-BE49-F238E27FC236}">
                <a16:creationId xmlns:a16="http://schemas.microsoft.com/office/drawing/2014/main" id="{6EC109E5-0396-8968-4F42-DFEC280363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58484" y="508090"/>
            <a:ext cx="5513832" cy="149279"/>
          </a:xfrm>
          <a:custGeom>
            <a:avLst/>
            <a:gdLst>
              <a:gd name="connsiteX0" fmla="*/ 0 w 6090847"/>
              <a:gd name="connsiteY0" fmla="*/ 0 h 149279"/>
              <a:gd name="connsiteX1" fmla="*/ 6090847 w 6090847"/>
              <a:gd name="connsiteY1" fmla="*/ 0 h 149279"/>
              <a:gd name="connsiteX2" fmla="*/ 6090847 w 6090847"/>
              <a:gd name="connsiteY2" fmla="*/ 149279 h 149279"/>
              <a:gd name="connsiteX3" fmla="*/ 0 w 6090847"/>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6090847" h="149279">
                <a:moveTo>
                  <a:pt x="0" y="0"/>
                </a:moveTo>
                <a:lnTo>
                  <a:pt x="6090847" y="0"/>
                </a:lnTo>
                <a:lnTo>
                  <a:pt x="6090847"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F79C0E17-3C86-A039-CFD9-0F1A018B850A}"/>
                  </a:ext>
                </a:extLst>
              </p:cNvPr>
              <p:cNvSpPr>
                <a:spLocks noGrp="1"/>
              </p:cNvSpPr>
              <p:nvPr>
                <p:ph idx="1"/>
              </p:nvPr>
            </p:nvSpPr>
            <p:spPr>
              <a:xfrm>
                <a:off x="6038089" y="2345755"/>
                <a:ext cx="5935307" cy="3767328"/>
              </a:xfrm>
            </p:spPr>
            <p:txBody>
              <a:bodyPr>
                <a:normAutofit/>
              </a:bodyPr>
              <a:lstStyle/>
              <a:p>
                <a:r>
                  <a:rPr lang="ka-GE" sz="2800" dirty="0"/>
                  <a:t>მზის კოსმოსური სხივები - </a:t>
                </a:r>
                <a14:m>
                  <m:oMath xmlns:m="http://schemas.openxmlformats.org/officeDocument/2006/math">
                    <m:sSup>
                      <m:sSupPr>
                        <m:ctrlPr>
                          <a:rPr lang="ka-GE" sz="2800" i="1" dirty="0" smtClean="0"/>
                        </m:ctrlPr>
                      </m:sSupPr>
                      <m:e>
                        <m:r>
                          <a:rPr lang="en-US" sz="2800" b="0" i="1" dirty="0" smtClean="0">
                            <a:latin typeface="Cambria Math" panose="02040503050406030204" pitchFamily="18" charset="0"/>
                          </a:rPr>
                          <m:t>10</m:t>
                        </m:r>
                      </m:e>
                      <m:sup>
                        <m:r>
                          <a:rPr lang="en-US" sz="2800" b="0" i="1" dirty="0" smtClean="0">
                            <a:latin typeface="Cambria Math" panose="02040503050406030204" pitchFamily="18" charset="0"/>
                          </a:rPr>
                          <m:t>9</m:t>
                        </m:r>
                      </m:sup>
                    </m:sSup>
                  </m:oMath>
                </a14:m>
                <a:r>
                  <a:rPr lang="ka-GE" sz="2800" dirty="0"/>
                  <a:t> </a:t>
                </a:r>
                <a:r>
                  <a:rPr lang="en-US" sz="2800" dirty="0"/>
                  <a:t>eV</a:t>
                </a:r>
                <a:endParaRPr lang="ka-GE" sz="2800" dirty="0"/>
              </a:p>
              <a:p>
                <a:r>
                  <a:rPr lang="ka-GE" sz="2800" dirty="0"/>
                  <a:t>გალაქტიკური კოსმოსური სხივები - 10 </a:t>
                </a:r>
                <a:r>
                  <a:rPr lang="en-US" sz="2800" dirty="0"/>
                  <a:t>GeV</a:t>
                </a:r>
                <a:endParaRPr lang="ka-GE" sz="2800" dirty="0"/>
              </a:p>
              <a:p>
                <a:r>
                  <a:rPr lang="ka-GE" sz="2800" dirty="0"/>
                  <a:t>ზეგალაქტიკური კოსმოსური სხივები - </a:t>
                </a:r>
                <a14:m>
                  <m:oMath xmlns:m="http://schemas.openxmlformats.org/officeDocument/2006/math">
                    <m:sSup>
                      <m:sSupPr>
                        <m:ctrlPr>
                          <a:rPr lang="en-US" sz="2800" i="1" smtClean="0"/>
                        </m:ctrlPr>
                      </m:sSupPr>
                      <m:e>
                        <m:r>
                          <a:rPr lang="en-US" sz="2800" b="0" i="1" smtClean="0">
                            <a:latin typeface="Cambria Math" panose="02040503050406030204" pitchFamily="18" charset="0"/>
                          </a:rPr>
                          <m:t>10</m:t>
                        </m:r>
                      </m:e>
                      <m:sup>
                        <m:r>
                          <a:rPr lang="en-US" sz="2800" b="0" i="1" smtClean="0">
                            <a:latin typeface="Cambria Math" panose="02040503050406030204" pitchFamily="18" charset="0"/>
                          </a:rPr>
                          <m:t>18</m:t>
                        </m:r>
                      </m:sup>
                    </m:sSup>
                  </m:oMath>
                </a14:m>
                <a:r>
                  <a:rPr lang="en-US" sz="2800" dirty="0"/>
                  <a:t>eV</a:t>
                </a:r>
                <a:endParaRPr lang="en-GE" sz="2800" dirty="0"/>
              </a:p>
            </p:txBody>
          </p:sp>
        </mc:Choice>
        <mc:Fallback>
          <p:sp>
            <p:nvSpPr>
              <p:cNvPr id="3" name="Content Placeholder 2">
                <a:extLst>
                  <a:ext uri="{FF2B5EF4-FFF2-40B4-BE49-F238E27FC236}">
                    <a16:creationId xmlns:a16="http://schemas.microsoft.com/office/drawing/2014/main" id="{F79C0E17-3C86-A039-CFD9-0F1A018B850A}"/>
                  </a:ext>
                </a:extLst>
              </p:cNvPr>
              <p:cNvSpPr>
                <a:spLocks noGrp="1" noRot="1" noChangeAspect="1" noMove="1" noResize="1" noEditPoints="1" noAdjustHandles="1" noChangeArrowheads="1" noChangeShapeType="1" noTextEdit="1"/>
              </p:cNvSpPr>
              <p:nvPr>
                <p:ph idx="1"/>
              </p:nvPr>
            </p:nvSpPr>
            <p:spPr>
              <a:xfrm>
                <a:off x="6038089" y="2345755"/>
                <a:ext cx="5935307" cy="3767328"/>
              </a:xfrm>
              <a:blipFill>
                <a:blip r:embed="rId3"/>
                <a:stretch>
                  <a:fillRect l="-1709" t="-1007" r="-1068"/>
                </a:stretch>
              </a:blipFill>
            </p:spPr>
            <p:txBody>
              <a:bodyPr/>
              <a:lstStyle/>
              <a:p>
                <a:r>
                  <a:rPr lang="en-GE">
                    <a:noFill/>
                  </a:rPr>
                  <a:t> </a:t>
                </a:r>
              </a:p>
            </p:txBody>
          </p:sp>
        </mc:Fallback>
      </mc:AlternateContent>
    </p:spTree>
    <p:extLst>
      <p:ext uri="{BB962C8B-B14F-4D97-AF65-F5344CB8AC3E}">
        <p14:creationId xmlns:p14="http://schemas.microsoft.com/office/powerpoint/2010/main" val="215318810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A3706-531F-02B1-CC53-9A4AAD4212AA}"/>
              </a:ext>
            </a:extLst>
          </p:cNvPr>
          <p:cNvSpPr>
            <a:spLocks noGrp="1"/>
          </p:cNvSpPr>
          <p:nvPr>
            <p:ph type="title"/>
          </p:nvPr>
        </p:nvSpPr>
        <p:spPr>
          <a:xfrm>
            <a:off x="489310" y="756622"/>
            <a:ext cx="6128974" cy="871174"/>
          </a:xfrm>
        </p:spPr>
        <p:txBody>
          <a:bodyPr>
            <a:normAutofit/>
          </a:bodyPr>
          <a:lstStyle/>
          <a:p>
            <a:r>
              <a:rPr lang="ka-GE" sz="3600" dirty="0"/>
              <a:t>აჩქარების მექანიზმი</a:t>
            </a:r>
            <a:endParaRPr lang="en-GE" sz="3600" dirty="0"/>
          </a:p>
        </p:txBody>
      </p:sp>
      <p:sp>
        <p:nvSpPr>
          <p:cNvPr id="3" name="Content Placeholder 2">
            <a:extLst>
              <a:ext uri="{FF2B5EF4-FFF2-40B4-BE49-F238E27FC236}">
                <a16:creationId xmlns:a16="http://schemas.microsoft.com/office/drawing/2014/main" id="{0D9C16B3-CF89-4F93-110F-31E87326CF96}"/>
              </a:ext>
            </a:extLst>
          </p:cNvPr>
          <p:cNvSpPr>
            <a:spLocks noGrp="1"/>
          </p:cNvSpPr>
          <p:nvPr>
            <p:ph idx="1"/>
          </p:nvPr>
        </p:nvSpPr>
        <p:spPr>
          <a:xfrm>
            <a:off x="489310" y="1627796"/>
            <a:ext cx="7889146" cy="4248374"/>
          </a:xfrm>
        </p:spPr>
        <p:txBody>
          <a:bodyPr>
            <a:normAutofit/>
          </a:bodyPr>
          <a:lstStyle/>
          <a:p>
            <a:r>
              <a:rPr lang="ka-GE" sz="1600" dirty="0"/>
              <a:t>ფერმის მეორე რიგის აჩქარება:</a:t>
            </a:r>
          </a:p>
          <a:p>
            <a:pPr marL="457200" lvl="1" indent="0" algn="just">
              <a:buNone/>
            </a:pPr>
            <a:r>
              <a:rPr lang="ka-GE" sz="1100" dirty="0"/>
              <a:t>1949 წელს </a:t>
            </a:r>
            <a:r>
              <a:rPr lang="en-GE" sz="1100" dirty="0"/>
              <a:t>ენრიკო ფერმიმ ივარაუდა, რომ კოსმოსური სხივები ენერგიას იღებენ გალაქტიკურ სივრცეში მოძრავ, </a:t>
            </a:r>
            <a:r>
              <a:rPr lang="ka-GE" sz="1100" dirty="0"/>
              <a:t>კოსმოსურ ღრუბელთან</a:t>
            </a:r>
            <a:r>
              <a:rPr lang="en-GE" sz="1100" dirty="0"/>
              <a:t> შემთხვევითი დაჯახებებით.</a:t>
            </a:r>
            <a:r>
              <a:rPr lang="ka-GE" sz="1100" dirty="0"/>
              <a:t> </a:t>
            </a:r>
            <a:r>
              <a:rPr lang="en-GE" sz="1100" dirty="0"/>
              <a:t>როდესაც ნაწილაკი შედის მოძრავ მაგნიტურ ღრუბელში, ის აირეკლება მისი მაგნიტური ველიდან (მაგნიტური სარკის ეფექტი). თუ ნაწილაკი ღრუბელს </a:t>
            </a:r>
            <a:r>
              <a:rPr lang="ka-GE" sz="1100" dirty="0"/>
              <a:t>შემხვედრად </a:t>
            </a:r>
            <a:r>
              <a:rPr lang="en-GE" sz="1100" dirty="0"/>
              <a:t>ეჯახება (head-on), ის იძენს ენერგიას, ხოლო თუ ღრუბელი ნაწილაკს გაურბის და ისე ეწევა (tail-on), ნაწილაკი კარგავს ენერგიას.</a:t>
            </a:r>
          </a:p>
          <a:p>
            <a:pPr marL="457200" lvl="1" indent="0">
              <a:buNone/>
            </a:pPr>
            <a:endParaRPr lang="ka-GE" sz="1100" dirty="0"/>
          </a:p>
          <a:p>
            <a:r>
              <a:rPr lang="ka-GE" sz="1600" dirty="0"/>
              <a:t>ფერმის პირველი რიგის აჩქარება (</a:t>
            </a:r>
            <a:r>
              <a:rPr lang="en-US" sz="1600" dirty="0"/>
              <a:t>DSA) </a:t>
            </a:r>
            <a:r>
              <a:rPr lang="ka-GE" sz="1600" dirty="0"/>
              <a:t>, დიფუზიური დარტყმითი ტალღები:</a:t>
            </a:r>
          </a:p>
          <a:p>
            <a:pPr marL="457200" lvl="1" indent="0">
              <a:buNone/>
            </a:pPr>
            <a:r>
              <a:rPr lang="en-GE" sz="1100" dirty="0"/>
              <a:t>1970-იან წლებში, როდესაც ფიზიკოსებმა იგივე პრინციპი მიუსადაგეს დარტყმით ტალღებს (Shock waves), რომლებიც წარმოიქმნება ზეახალი ვარსკვლავების (Supernovae) აფეთქებისას</a:t>
            </a:r>
            <a:r>
              <a:rPr lang="ka-GE" sz="1100" dirty="0"/>
              <a:t>. </a:t>
            </a:r>
          </a:p>
          <a:p>
            <a:endParaRPr lang="en-GE" sz="1200" dirty="0"/>
          </a:p>
        </p:txBody>
      </p:sp>
      <p:pic>
        <p:nvPicPr>
          <p:cNvPr id="4" name="Screen Recording 2024-05-28 at 22.51.09">
            <a:hlinkClick r:id="" action="ppaction://media"/>
            <a:extLst>
              <a:ext uri="{FF2B5EF4-FFF2-40B4-BE49-F238E27FC236}">
                <a16:creationId xmlns:a16="http://schemas.microsoft.com/office/drawing/2014/main" id="{B0FAFCC9-B4BC-2AB7-87AF-300D987FDC90}"/>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l="12235" t="9108" r="5794" b="15938"/>
          <a:stretch>
            <a:fillRect/>
          </a:stretch>
        </p:blipFill>
        <p:spPr>
          <a:xfrm rot="16200000">
            <a:off x="8817675" y="1389579"/>
            <a:ext cx="2822529" cy="1999759"/>
          </a:xfrm>
          <a:prstGeom prst="rect">
            <a:avLst/>
          </a:prstGeom>
          <a:ln>
            <a:solidFill>
              <a:schemeClr val="tx1"/>
            </a:solidFill>
          </a:ln>
        </p:spPr>
      </p:pic>
      <p:pic>
        <p:nvPicPr>
          <p:cNvPr id="5" name="Picture 4">
            <a:extLst>
              <a:ext uri="{FF2B5EF4-FFF2-40B4-BE49-F238E27FC236}">
                <a16:creationId xmlns:a16="http://schemas.microsoft.com/office/drawing/2014/main" id="{5E9928CF-8A64-1738-47CC-08280295822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498895" y="4508450"/>
            <a:ext cx="5869975" cy="2028164"/>
          </a:xfrm>
          <a:prstGeom prst="rect">
            <a:avLst/>
          </a:prstGeom>
        </p:spPr>
      </p:pic>
      <p:pic>
        <p:nvPicPr>
          <p:cNvPr id="6" name="Picture 5">
            <a:extLst>
              <a:ext uri="{FF2B5EF4-FFF2-40B4-BE49-F238E27FC236}">
                <a16:creationId xmlns:a16="http://schemas.microsoft.com/office/drawing/2014/main" id="{DCF3724D-EED2-60E4-37D0-FCF833655A81}"/>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8527690" y="4161714"/>
            <a:ext cx="3175000" cy="2374900"/>
          </a:xfrm>
          <a:prstGeom prst="rect">
            <a:avLst/>
          </a:prstGeom>
        </p:spPr>
      </p:pic>
    </p:spTree>
    <p:extLst>
      <p:ext uri="{BB962C8B-B14F-4D97-AF65-F5344CB8AC3E}">
        <p14:creationId xmlns:p14="http://schemas.microsoft.com/office/powerpoint/2010/main" val="274694881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095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0">
                <p:cTn id="12" repeatCount="indefinite" fill="hold" display="0">
                  <p:stCondLst>
                    <p:cond delay="indefinite"/>
                  </p:stCondLst>
                </p:cTn>
                <p:tgtEl>
                  <p:spTgt spid="4"/>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F0646-AFEC-0D63-2CF8-AC1CC8622D4F}"/>
              </a:ext>
            </a:extLst>
          </p:cNvPr>
          <p:cNvSpPr>
            <a:spLocks noGrp="1"/>
          </p:cNvSpPr>
          <p:nvPr>
            <p:ph type="title"/>
          </p:nvPr>
        </p:nvSpPr>
        <p:spPr>
          <a:xfrm>
            <a:off x="521208" y="787022"/>
            <a:ext cx="5752001" cy="701536"/>
          </a:xfrm>
        </p:spPr>
        <p:txBody>
          <a:bodyPr>
            <a:normAutofit/>
          </a:bodyPr>
          <a:lstStyle/>
          <a:p>
            <a:r>
              <a:rPr lang="ka-GE" sz="3600" dirty="0"/>
              <a:t>მზის კოსმოსური სხივები</a:t>
            </a:r>
            <a:endParaRPr lang="en-GE" sz="3600" dirty="0"/>
          </a:p>
        </p:txBody>
      </p:sp>
      <p:sp>
        <p:nvSpPr>
          <p:cNvPr id="3" name="Content Placeholder 2">
            <a:extLst>
              <a:ext uri="{FF2B5EF4-FFF2-40B4-BE49-F238E27FC236}">
                <a16:creationId xmlns:a16="http://schemas.microsoft.com/office/drawing/2014/main" id="{520B8A4A-7F06-DC34-8D60-F4710AFF1313}"/>
              </a:ext>
            </a:extLst>
          </p:cNvPr>
          <p:cNvSpPr>
            <a:spLocks noGrp="1"/>
          </p:cNvSpPr>
          <p:nvPr>
            <p:ph idx="1"/>
          </p:nvPr>
        </p:nvSpPr>
        <p:spPr>
          <a:xfrm>
            <a:off x="319189" y="1729491"/>
            <a:ext cx="11155680" cy="3767328"/>
          </a:xfrm>
        </p:spPr>
        <p:txBody>
          <a:bodyPr/>
          <a:lstStyle/>
          <a:p>
            <a:r>
              <a:rPr lang="en-GE" dirty="0"/>
              <a:t>მზ</a:t>
            </a:r>
            <a:r>
              <a:rPr lang="ka-GE" dirty="0"/>
              <a:t>ეზე </a:t>
            </a:r>
            <a:r>
              <a:rPr lang="en-GE" dirty="0"/>
              <a:t>ამოფრქვევ</a:t>
            </a:r>
            <a:r>
              <a:rPr lang="ka-GE" dirty="0"/>
              <a:t>ები </a:t>
            </a:r>
            <a:r>
              <a:rPr lang="en-GE" dirty="0"/>
              <a:t>იწვევს ცხელი პლაზმისა და აჩქარებული ნაწილაკების წარმოშობას, რომელთა ენერგიებიც ბევრად აღემატება გვირგვინში არსებულ საშუალო სითბურ ენერგიას (დაახლოებით 100 ევ). ზოგიერთი ასეთი ამოფრქვევითი მოვლენა ნაწილაკებს ძალიან მაღალ ენერგიებამდე აჩქარებს: სწორედ ეს არის მზის კოსმოსური სხივები. ისინი იშვიათ მოვლენებს წარმოადგენენ.</a:t>
            </a:r>
          </a:p>
        </p:txBody>
      </p:sp>
      <p:pic>
        <p:nvPicPr>
          <p:cNvPr id="4" name="Picture 3">
            <a:extLst>
              <a:ext uri="{FF2B5EF4-FFF2-40B4-BE49-F238E27FC236}">
                <a16:creationId xmlns:a16="http://schemas.microsoft.com/office/drawing/2014/main" id="{9BD9C44D-439C-A27D-5A88-745CC1DC4293}"/>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521208" y="3761637"/>
            <a:ext cx="6711615" cy="2446235"/>
          </a:xfrm>
          <a:prstGeom prst="rect">
            <a:avLst/>
          </a:prstGeom>
        </p:spPr>
      </p:pic>
      <p:pic>
        <p:nvPicPr>
          <p:cNvPr id="5" name="Picture 4" descr="ESA - New view of 2012 solar activity gif">
            <a:extLst>
              <a:ext uri="{FF2B5EF4-FFF2-40B4-BE49-F238E27FC236}">
                <a16:creationId xmlns:a16="http://schemas.microsoft.com/office/drawing/2014/main" id="{382471E4-C518-21EB-5096-23B674AB9862}"/>
              </a:ext>
            </a:extLst>
          </p:cNvPr>
          <p:cNvPicPr>
            <a:picLocks noChangeAspect="1"/>
          </p:cNvPicPr>
          <p:nvPr/>
        </p:nvPicPr>
        <p:blipFill>
          <a:blip r:embed="rId3"/>
          <a:stretch>
            <a:fillRect/>
          </a:stretch>
        </p:blipFill>
        <p:spPr>
          <a:xfrm>
            <a:off x="8107325" y="3613155"/>
            <a:ext cx="2743200" cy="2743200"/>
          </a:xfrm>
          <a:prstGeom prst="rect">
            <a:avLst/>
          </a:prstGeom>
        </p:spPr>
      </p:pic>
    </p:spTree>
    <p:extLst>
      <p:ext uri="{BB962C8B-B14F-4D97-AF65-F5344CB8AC3E}">
        <p14:creationId xmlns:p14="http://schemas.microsoft.com/office/powerpoint/2010/main" val="278930514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4"/>
                                        </p:tgtEl>
                                      </p:cBhvr>
                                    </p:animEffect>
                                    <p:animScale>
                                      <p:cBhvr>
                                        <p:cTn id="7" dur="250" autoRev="1" fill="hold"/>
                                        <p:tgtEl>
                                          <p:spTgt spid="4"/>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5"/>
                                        </p:tgtEl>
                                      </p:cBhvr>
                                    </p:animEffect>
                                    <p:animScale>
                                      <p:cBhvr>
                                        <p:cTn id="11"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C3A822-F7E1-628D-3CEA-58AC5BD0CF7C}"/>
              </a:ext>
            </a:extLst>
          </p:cNvPr>
          <p:cNvSpPr>
            <a:spLocks noGrp="1"/>
          </p:cNvSpPr>
          <p:nvPr>
            <p:ph idx="1"/>
          </p:nvPr>
        </p:nvSpPr>
        <p:spPr>
          <a:xfrm>
            <a:off x="443732" y="3928943"/>
            <a:ext cx="11155680" cy="3767328"/>
          </a:xfrm>
        </p:spPr>
        <p:txBody>
          <a:bodyPr>
            <a:normAutofit/>
          </a:bodyPr>
          <a:lstStyle/>
          <a:p>
            <a:r>
              <a:rPr lang="en-GE" sz="1300" b="1" dirty="0"/>
              <a:t>მაგნიტური ველის ფორმირება:</a:t>
            </a:r>
            <a:r>
              <a:rPr lang="en-GE" sz="1300" dirty="0"/>
              <a:t> მზის აირში გამავალი ელექტრული დენები ძაფისებრი სტრუქტურის გარშემო მაგნიტურ ველს ქმნიან. ამავდროულად, ძაფისებრი სტრუქტურ</a:t>
            </a:r>
            <a:r>
              <a:rPr lang="ka-GE" sz="1300" dirty="0"/>
              <a:t>ა</a:t>
            </a:r>
            <a:r>
              <a:rPr lang="en-GE" sz="1300" dirty="0"/>
              <a:t> გარშემორტყმულია მზის წიაღიდან ამოსული მაგნიტური ძალწირებით.</a:t>
            </a:r>
          </a:p>
          <a:p>
            <a:r>
              <a:rPr lang="en-GE" sz="1300" dirty="0"/>
              <a:t>ფოტოსფეროში მიმდინარე ტურბულენტური მოძრაობების გამო, ძაფისებრი სტრუქტურ</a:t>
            </a:r>
            <a:r>
              <a:rPr lang="ka-GE" sz="1300" dirty="0"/>
              <a:t>ა</a:t>
            </a:r>
            <a:r>
              <a:rPr lang="en-GE" sz="1300" dirty="0"/>
              <a:t> და მასში არსებული მატერია ზევით ინაცვლებს. მის თავდაპირველ ადგილას წნევა ეცემა, რის გამოც იქ გარშემო არსებული მატერია და მაგნიტური ველი მიედინება. საპირისპიროდ მიმართული მაგნიტური ძალწირები უახლოვდება ერთმანეთს და ქმნის ე.წ. „დენის ფენას“ (current sheet), სადაც ინტენსიური ელექტრული დენები გადის.</a:t>
            </a:r>
          </a:p>
          <a:p>
            <a:r>
              <a:rPr lang="en-GE" sz="1300" b="1" dirty="0"/>
              <a:t>მაგნიტური გადაერთება (Reconnection):</a:t>
            </a:r>
            <a:r>
              <a:rPr lang="en-GE" sz="1300" dirty="0"/>
              <a:t> დენის ფენაში ხდება მაგნიტური ძალწირების გადაერთება. შედეგად, ერთი თავდაპირველი ძალწირი იყოფა ორ ახალ წირად: ერთი იკვრება ამავალი ძაფისებრი სტრუქტურ</a:t>
            </a:r>
            <a:r>
              <a:rPr lang="ka-GE" sz="1300" dirty="0"/>
              <a:t>ის</a:t>
            </a:r>
            <a:r>
              <a:rPr lang="en-GE" sz="1300" dirty="0"/>
              <a:t> გარშემო, მეორე კი ქმნის ახალ მარყუჟს მის ქვემოთ.</a:t>
            </a:r>
          </a:p>
          <a:p>
            <a:r>
              <a:rPr lang="en-GE" sz="1300" b="1" dirty="0"/>
              <a:t>ამოფრქვევა (CME-</a:t>
            </a:r>
            <a:r>
              <a:rPr lang="ka-GE" sz="1300" b="1" dirty="0"/>
              <a:t>ი</a:t>
            </a:r>
            <a:r>
              <a:rPr lang="en-GE" sz="1300" b="1" dirty="0"/>
              <a:t>ს დასაწყისი):</a:t>
            </a:r>
            <a:r>
              <a:rPr lang="en-GE" sz="1300" dirty="0"/>
              <a:t> მაგნიტური გადაერთების პროცესი თანდათან მოიცავს ძაფისებრი სტრუქტურ</a:t>
            </a:r>
            <a:r>
              <a:rPr lang="ka-GE" sz="1300" dirty="0"/>
              <a:t>ისგნ</a:t>
            </a:r>
            <a:r>
              <a:rPr lang="en-GE" sz="1300" dirty="0"/>
              <a:t> უფრო შორს მყოფ ძალწირებსაც. როდესაც ეს პროცესი მზესა და მზის სისტემის სხვა </a:t>
            </a:r>
            <a:r>
              <a:rPr lang="ka-GE" sz="1300" dirty="0"/>
              <a:t>ობიექტებთან</a:t>
            </a:r>
            <a:r>
              <a:rPr lang="en-GE" sz="1300" dirty="0"/>
              <a:t> დაკავშირებულ ძალწირებს აღწევს, ძაფისებრი სტრუქტურ</a:t>
            </a:r>
            <a:r>
              <a:rPr lang="ka-GE" sz="1300" dirty="0"/>
              <a:t>ა</a:t>
            </a:r>
            <a:r>
              <a:rPr lang="en-GE" sz="1300" dirty="0"/>
              <a:t> წყდება მზის წიაღს და გამოიტყორცნება მაღალ გვირგვინსა და პლანეტათშორის სივრცეში. ამ დროს მის ქვემოთ წარმოიქმნება ახალი, ცხელი აირით სავსე მაგნიტური მარყუჟები, რომლებიც ასხივებენ (მაგალითად, EUV დიაპაზონში).</a:t>
            </a:r>
          </a:p>
          <a:p>
            <a:endParaRPr lang="en-GE" dirty="0"/>
          </a:p>
        </p:txBody>
      </p:sp>
      <p:pic>
        <p:nvPicPr>
          <p:cNvPr id="4" name="Picture 3">
            <a:extLst>
              <a:ext uri="{FF2B5EF4-FFF2-40B4-BE49-F238E27FC236}">
                <a16:creationId xmlns:a16="http://schemas.microsoft.com/office/drawing/2014/main" id="{0449501C-A019-83EB-543B-A054A85DD590}"/>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3355548" y="691036"/>
            <a:ext cx="5332048" cy="3237907"/>
          </a:xfrm>
          <a:prstGeom prst="rect">
            <a:avLst/>
          </a:prstGeom>
        </p:spPr>
      </p:pic>
    </p:spTree>
    <p:extLst>
      <p:ext uri="{BB962C8B-B14F-4D97-AF65-F5344CB8AC3E}">
        <p14:creationId xmlns:p14="http://schemas.microsoft.com/office/powerpoint/2010/main" val="304592885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B75FA75-C4F5-06F7-F0AF-6547ACACBE83}"/>
              </a:ext>
            </a:extLst>
          </p:cNvPr>
          <p:cNvSpPr>
            <a:spLocks noGrp="1"/>
          </p:cNvSpPr>
          <p:nvPr>
            <p:ph idx="1"/>
          </p:nvPr>
        </p:nvSpPr>
        <p:spPr>
          <a:xfrm>
            <a:off x="485199" y="1285220"/>
            <a:ext cx="5213852" cy="5265024"/>
          </a:xfrm>
        </p:spPr>
        <p:txBody>
          <a:bodyPr>
            <a:normAutofit/>
          </a:bodyPr>
          <a:lstStyle/>
          <a:p>
            <a:r>
              <a:rPr lang="en-GE" sz="1600" dirty="0"/>
              <a:t>მაგნიტური გადაერთებისას ენერგია გარდაიქმნება სითბოდ და ნაწილაკების კინეტიკურ ენერგიად (აჩქარებად). ეს პროცესი წარმოქმნის გამოსხივებას, ხოლო ზოგიერთი აჩქარებული ნაწილაკი პლანეტათშორის სივრცეშიც აღწევს.</a:t>
            </a:r>
          </a:p>
          <a:p>
            <a:r>
              <a:rPr lang="en-GE" sz="1600" dirty="0"/>
              <a:t>ნაწილაკები მხოლოდ ძაფისებრი სტრუქტურის ქვემოთ (გადაერთების ზონაში) არ ჩქარდებიან. როცა ძაფისებრი სტრუქტურ</a:t>
            </a:r>
            <a:r>
              <a:rPr lang="ka-GE" sz="1600" dirty="0"/>
              <a:t>ა</a:t>
            </a:r>
            <a:r>
              <a:rPr lang="en-GE" sz="1600" dirty="0"/>
              <a:t> უზარმაზარი სიჩქარით ამოიტყორცნება, ის თავის წინ ქმნის დარტყმით ტალღას (ზუსტად ისე, როგორც ზებგერითი თვითმფრინავი ჰაერში). </a:t>
            </a:r>
          </a:p>
          <a:p>
            <a:r>
              <a:rPr lang="en-GE" sz="1600" dirty="0"/>
              <a:t>ვინაიდან მზის გვირგვინი დამუხტული აირისგან (პლაზმისგან) შედგება, ეს დარტყმითი ტალღა წარმოქმნის ელექტრულ ველებს, რომლებიც ნაწილაკებს დამატებით, უმაღლეს ენერგიებამდე აჩქარებენ.</a:t>
            </a:r>
          </a:p>
          <a:p>
            <a:endParaRPr lang="en-GE" dirty="0"/>
          </a:p>
        </p:txBody>
      </p:sp>
      <p:pic>
        <p:nvPicPr>
          <p:cNvPr id="4" name="Picture 3" descr="Shockwaves That Will Knock Your Socks Off - Señor GIF - Pronounced GIF or  JIF?">
            <a:extLst>
              <a:ext uri="{FF2B5EF4-FFF2-40B4-BE49-F238E27FC236}">
                <a16:creationId xmlns:a16="http://schemas.microsoft.com/office/drawing/2014/main" id="{DAE285ED-46A2-E32B-A25E-D41CBB665F18}"/>
              </a:ext>
            </a:extLst>
          </p:cNvPr>
          <p:cNvPicPr>
            <a:picLocks noChangeAspect="1"/>
          </p:cNvPicPr>
          <p:nvPr/>
        </p:nvPicPr>
        <p:blipFill>
          <a:blip r:embed="rId2"/>
          <a:stretch>
            <a:fillRect/>
          </a:stretch>
        </p:blipFill>
        <p:spPr>
          <a:xfrm>
            <a:off x="6096000" y="1054913"/>
            <a:ext cx="5325139" cy="2995391"/>
          </a:xfrm>
          <a:prstGeom prst="rect">
            <a:avLst/>
          </a:prstGeom>
        </p:spPr>
      </p:pic>
      <p:pic>
        <p:nvPicPr>
          <p:cNvPr id="5" name="Picture 4" descr="A F/A-18F during transonic flight : r/gifs">
            <a:extLst>
              <a:ext uri="{FF2B5EF4-FFF2-40B4-BE49-F238E27FC236}">
                <a16:creationId xmlns:a16="http://schemas.microsoft.com/office/drawing/2014/main" id="{8661336F-514D-0DD9-AEBA-BA3441CB8B1E}"/>
              </a:ext>
            </a:extLst>
          </p:cNvPr>
          <p:cNvPicPr>
            <a:picLocks noChangeAspect="1"/>
          </p:cNvPicPr>
          <p:nvPr/>
        </p:nvPicPr>
        <p:blipFill>
          <a:blip r:embed="rId3"/>
          <a:srcRect l="9556" r="8365" b="-138"/>
          <a:stretch>
            <a:fillRect/>
          </a:stretch>
        </p:blipFill>
        <p:spPr>
          <a:xfrm>
            <a:off x="7290392" y="4305391"/>
            <a:ext cx="3278369" cy="2253196"/>
          </a:xfrm>
          <a:prstGeom prst="rect">
            <a:avLst/>
          </a:prstGeom>
        </p:spPr>
      </p:pic>
    </p:spTree>
    <p:extLst>
      <p:ext uri="{BB962C8B-B14F-4D97-AF65-F5344CB8AC3E}">
        <p14:creationId xmlns:p14="http://schemas.microsoft.com/office/powerpoint/2010/main" val="399498254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331FD6-9D11-E602-3B1E-23797454DF6A}"/>
              </a:ext>
            </a:extLst>
          </p:cNvPr>
          <p:cNvSpPr>
            <a:spLocks noGrp="1"/>
          </p:cNvSpPr>
          <p:nvPr>
            <p:ph idx="1"/>
          </p:nvPr>
        </p:nvSpPr>
        <p:spPr>
          <a:xfrm>
            <a:off x="478465" y="920566"/>
            <a:ext cx="6424132" cy="5671619"/>
          </a:xfrm>
        </p:spPr>
        <p:txBody>
          <a:bodyPr>
            <a:normAutofit fontScale="92500" lnSpcReduction="10000"/>
          </a:bodyPr>
          <a:lstStyle/>
          <a:p>
            <a:r>
              <a:rPr lang="en-GE" sz="1500" dirty="0"/>
              <a:t>ჰელიოსფეროში შემოსულ ძალიან მაღალი ენერგიის კოსმოსურ სხივებზე მზი</a:t>
            </a:r>
            <a:r>
              <a:rPr lang="ka-GE" sz="1500" dirty="0"/>
              <a:t>ს </a:t>
            </a:r>
            <a:r>
              <a:rPr lang="en-GE" sz="1500" dirty="0"/>
              <a:t>ქარი გავლენას ვერ ახდენს და ისინი მას</a:t>
            </a:r>
            <a:r>
              <a:rPr lang="ka-GE" sz="1500" dirty="0"/>
              <a:t> </a:t>
            </a:r>
            <a:r>
              <a:rPr lang="en-GE" sz="1500" dirty="0"/>
              <a:t>დაუბრკოლებლად გადიან.</a:t>
            </a:r>
          </a:p>
          <a:p>
            <a:r>
              <a:rPr lang="en-GE" sz="1500" b="1" dirty="0"/>
              <a:t>ათეულობით GeV-</a:t>
            </a:r>
            <a:r>
              <a:rPr lang="ka-GE" sz="1500" b="1" dirty="0"/>
              <a:t>ამდე </a:t>
            </a:r>
            <a:r>
              <a:rPr lang="en-GE" sz="1500" dirty="0"/>
              <a:t>ვინაიდან აირი ზედმეტად გაიშვიათებულია, ნაწილაკები მზი</a:t>
            </a:r>
            <a:r>
              <a:rPr lang="ka-GE" sz="1500" dirty="0"/>
              <a:t>ს</a:t>
            </a:r>
            <a:r>
              <a:rPr lang="en-GE" sz="1500" dirty="0"/>
              <a:t> ქარს პირდაპირ არ ეჯახებიან.</a:t>
            </a:r>
          </a:p>
          <a:p>
            <a:r>
              <a:rPr lang="en-GE" sz="1500" b="1" dirty="0"/>
              <a:t>მაგნიტური გაბნევა (Scattering):</a:t>
            </a:r>
            <a:r>
              <a:rPr lang="en-GE" sz="1500" dirty="0"/>
              <a:t> საშუალო ენერგიის ნაწილაკებზე გავლენას მზ</a:t>
            </a:r>
            <a:r>
              <a:rPr lang="ka-GE" sz="1500" dirty="0"/>
              <a:t>ის</a:t>
            </a:r>
            <a:r>
              <a:rPr lang="en-GE" sz="1500" dirty="0"/>
              <a:t> ქარის ცვალებადი მაგნიტური ველი ახდენს. ვინაიდან მაგნიტური ველის მიმართულება მუდმივად იცვლება, ნაწილაკებიც განუწყვეტლივ იცვლიან მოძრაობის მიმართულებას (ვეღარ მოძრაობენ სწორხაზოვნად). ამ პროცესს მაგნიტურ</a:t>
            </a:r>
            <a:r>
              <a:rPr lang="ka-GE" sz="1500" dirty="0"/>
              <a:t>ი</a:t>
            </a:r>
            <a:r>
              <a:rPr lang="en-GE" sz="1500" dirty="0"/>
              <a:t> არაერთგვაროვნებ</a:t>
            </a:r>
            <a:r>
              <a:rPr lang="ka-GE" sz="1500" dirty="0"/>
              <a:t>ის გამო </a:t>
            </a:r>
            <a:r>
              <a:rPr lang="en-GE" sz="1500" dirty="0"/>
              <a:t>ნაწილაკების </a:t>
            </a:r>
            <a:r>
              <a:rPr lang="en-GE" sz="1500" b="1" dirty="0"/>
              <a:t>გაბნევა</a:t>
            </a:r>
            <a:r>
              <a:rPr lang="en-GE" sz="1500" dirty="0"/>
              <a:t> ეწოდება.</a:t>
            </a:r>
            <a:endParaRPr lang="ka-GE" sz="1500" dirty="0"/>
          </a:p>
          <a:p>
            <a:endParaRPr lang="ka-GE" sz="1500" dirty="0"/>
          </a:p>
          <a:p>
            <a:r>
              <a:rPr lang="en-GE" sz="1500" dirty="0"/>
              <a:t>გალაქტიკური კოსმოსური სხივების ნაწილაკები იბნევიან მზი</a:t>
            </a:r>
            <a:r>
              <a:rPr lang="ka-GE" sz="1500" dirty="0"/>
              <a:t>ს</a:t>
            </a:r>
            <a:r>
              <a:rPr lang="en-GE" sz="1500" dirty="0"/>
              <a:t> ქარის მაგნიტურ</a:t>
            </a:r>
            <a:r>
              <a:rPr lang="ka-GE" sz="1500" dirty="0"/>
              <a:t>ი</a:t>
            </a:r>
            <a:r>
              <a:rPr lang="en-GE" sz="1500" dirty="0"/>
              <a:t> არაერთგვაროვნებ</a:t>
            </a:r>
            <a:r>
              <a:rPr lang="ka-GE" sz="1500" dirty="0"/>
              <a:t>ის გამო</a:t>
            </a:r>
            <a:r>
              <a:rPr lang="en-GE" sz="1500" dirty="0"/>
              <a:t>.</a:t>
            </a:r>
            <a:r>
              <a:rPr lang="ka-GE" sz="1500" dirty="0"/>
              <a:t> </a:t>
            </a:r>
            <a:r>
              <a:rPr lang="en-GE" sz="1500" dirty="0"/>
              <a:t>ასეთი არაერთგვაროვნებების რაოდენობა მზის აქტივობის 11-წლიანი ციკლის მიხედვით იცვლება. მზის ეს აქტივობა კარგად აისახება მზის ლაქების რაოდენობაზე (გრაფიკზე — მწვანე მრუდი).</a:t>
            </a:r>
          </a:p>
          <a:p>
            <a:r>
              <a:rPr lang="en-GE" sz="1500" b="1" dirty="0"/>
              <a:t>უკუპროპორციული კავშირი:</a:t>
            </a:r>
            <a:r>
              <a:rPr lang="en-GE" sz="1500" dirty="0"/>
              <a:t> ნეიტრონული მონიტორების გლობალური ქსელის მრავალწლიანი დაკვირვებები აჩვენებს, რომ გალაქტიკური კოსმოსური სხივების ნაკადსაც მსგავსი ვარიაცია აქვს (გრაფიკზე — წითელი მრუდი): </a:t>
            </a:r>
            <a:r>
              <a:rPr lang="en-GE" sz="1500" b="1" dirty="0"/>
              <a:t>როდესაც მზის ლაქების რაოდენობა (მზის აქტივობა) მაღალია, დედამიწამდე მოღწეული გალაქტიკური კოსმოსური სხივების ნაკადი დაბალია, და პირიქით.</a:t>
            </a:r>
            <a:r>
              <a:rPr lang="en-GE" sz="1500" dirty="0"/>
              <a:t>(რადგან ძლიერი მზიური ქარი მათ მზის სისტემაში შემოსვლაში ხელს უშლის).</a:t>
            </a:r>
          </a:p>
          <a:p>
            <a:endParaRPr lang="en-GE" dirty="0"/>
          </a:p>
          <a:p>
            <a:endParaRPr lang="en-GE" dirty="0"/>
          </a:p>
        </p:txBody>
      </p:sp>
      <p:pic>
        <p:nvPicPr>
          <p:cNvPr id="4" name="Picture 3">
            <a:extLst>
              <a:ext uri="{FF2B5EF4-FFF2-40B4-BE49-F238E27FC236}">
                <a16:creationId xmlns:a16="http://schemas.microsoft.com/office/drawing/2014/main" id="{8C0FD97A-0EC6-77C2-594A-91A88B35A026}"/>
              </a:ext>
              <a:ext uri="{C183D7F6-B498-43B3-948B-1728B52AA6E4}">
                <adec:decorative xmlns:adec="http://schemas.microsoft.com/office/drawing/2017/decorative" val="1"/>
              </a:ext>
            </a:extLst>
          </p:cNvPr>
          <p:cNvPicPr>
            <a:picLocks noChangeAspect="1"/>
          </p:cNvPicPr>
          <p:nvPr/>
        </p:nvPicPr>
        <p:blipFill>
          <a:blip r:embed="rId2"/>
          <a:stretch>
            <a:fillRect/>
          </a:stretch>
        </p:blipFill>
        <p:spPr>
          <a:xfrm>
            <a:off x="6902597" y="2597898"/>
            <a:ext cx="5066119" cy="2465810"/>
          </a:xfrm>
          <a:prstGeom prst="rect">
            <a:avLst/>
          </a:prstGeom>
        </p:spPr>
      </p:pic>
    </p:spTree>
    <p:extLst>
      <p:ext uri="{BB962C8B-B14F-4D97-AF65-F5344CB8AC3E}">
        <p14:creationId xmlns:p14="http://schemas.microsoft.com/office/powerpoint/2010/main" val="378449460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3D2FBD89-1A3F-3642-06BC-69385496EF02}"/>
              </a:ext>
            </a:extLst>
          </p:cNvPr>
          <p:cNvSpPr>
            <a:spLocks noGrp="1"/>
          </p:cNvSpPr>
          <p:nvPr>
            <p:ph idx="1"/>
          </p:nvPr>
        </p:nvSpPr>
        <p:spPr>
          <a:xfrm>
            <a:off x="939919" y="310943"/>
            <a:ext cx="10745263" cy="1977656"/>
          </a:xfrm>
        </p:spPr>
        <p:txBody>
          <a:bodyPr>
            <a:normAutofit/>
          </a:bodyPr>
          <a:lstStyle/>
          <a:p>
            <a:endParaRPr lang="ka-GE" dirty="0"/>
          </a:p>
          <a:p>
            <a:endParaRPr lang="en-US" sz="1600" dirty="0"/>
          </a:p>
          <a:p>
            <a:pPr marL="0" indent="0" algn="ctr">
              <a:buNone/>
            </a:pPr>
            <a:r>
              <a:rPr lang="ka-GE" sz="2000" dirty="0"/>
              <a:t>ფორბუშის ეფექტი არის კოსმოსური სხივების ინტენსივობის შემცირება მაგნიტური ქარიშხლების დროს, რომელიც დედამიწაზე ფიქსირდება და აიხსნება მზის აფეთქებების (მზის ზედაპირზე არსებული შეშფოთებებით) მიერ წარმოქმნილი მაგნიტური ეფექტებით.</a:t>
            </a:r>
          </a:p>
          <a:p>
            <a:endParaRPr lang="en-GE" dirty="0"/>
          </a:p>
        </p:txBody>
      </p:sp>
      <p:grpSp>
        <p:nvGrpSpPr>
          <p:cNvPr id="9" name="Group 8">
            <a:extLst>
              <a:ext uri="{FF2B5EF4-FFF2-40B4-BE49-F238E27FC236}">
                <a16:creationId xmlns:a16="http://schemas.microsoft.com/office/drawing/2014/main" id="{01538D2E-B690-A343-BB41-4285B314D9C2}"/>
              </a:ext>
            </a:extLst>
          </p:cNvPr>
          <p:cNvGrpSpPr/>
          <p:nvPr/>
        </p:nvGrpSpPr>
        <p:grpSpPr>
          <a:xfrm>
            <a:off x="1772536" y="2796363"/>
            <a:ext cx="8646927" cy="3691297"/>
            <a:chOff x="1710069" y="3393392"/>
            <a:chExt cx="7772400" cy="3104901"/>
          </a:xfrm>
        </p:grpSpPr>
        <p:pic>
          <p:nvPicPr>
            <p:cNvPr id="7" name="Picture 6">
              <a:extLst>
                <a:ext uri="{FF2B5EF4-FFF2-40B4-BE49-F238E27FC236}">
                  <a16:creationId xmlns:a16="http://schemas.microsoft.com/office/drawing/2014/main" id="{3A0DE2FC-CF29-F82B-1F41-5848FD909A9E}"/>
                </a:ext>
              </a:extLst>
            </p:cNvPr>
            <p:cNvPicPr>
              <a:picLocks noChangeAspect="1"/>
            </p:cNvPicPr>
            <p:nvPr/>
          </p:nvPicPr>
          <p:blipFill>
            <a:blip r:embed="rId2"/>
            <a:stretch>
              <a:fillRect/>
            </a:stretch>
          </p:blipFill>
          <p:spPr>
            <a:xfrm>
              <a:off x="1710069" y="3393392"/>
              <a:ext cx="7772400" cy="3104901"/>
            </a:xfrm>
            <a:prstGeom prst="rect">
              <a:avLst/>
            </a:prstGeom>
          </p:spPr>
        </p:pic>
        <p:sp>
          <p:nvSpPr>
            <p:cNvPr id="8" name="Rectangle 7">
              <a:extLst>
                <a:ext uri="{FF2B5EF4-FFF2-40B4-BE49-F238E27FC236}">
                  <a16:creationId xmlns:a16="http://schemas.microsoft.com/office/drawing/2014/main" id="{389D6644-5CD6-983C-2D39-8A8103A94A6C}"/>
                </a:ext>
              </a:extLst>
            </p:cNvPr>
            <p:cNvSpPr/>
            <p:nvPr/>
          </p:nvSpPr>
          <p:spPr>
            <a:xfrm>
              <a:off x="4635794" y="3721396"/>
              <a:ext cx="510363" cy="2349796"/>
            </a:xfrm>
            <a:prstGeom prst="rect">
              <a:avLst/>
            </a:prstGeom>
            <a:solidFill>
              <a:srgbClr val="FFFF00">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E"/>
            </a:p>
          </p:txBody>
        </p:sp>
      </p:grpSp>
    </p:spTree>
    <p:extLst>
      <p:ext uri="{BB962C8B-B14F-4D97-AF65-F5344CB8AC3E}">
        <p14:creationId xmlns:p14="http://schemas.microsoft.com/office/powerpoint/2010/main" val="215734100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D0789-D7BD-1907-B4D5-19DA6C7C686B}"/>
              </a:ext>
            </a:extLst>
          </p:cNvPr>
          <p:cNvSpPr>
            <a:spLocks noGrp="1"/>
          </p:cNvSpPr>
          <p:nvPr>
            <p:ph type="title"/>
          </p:nvPr>
        </p:nvSpPr>
        <p:spPr/>
        <p:txBody>
          <a:bodyPr>
            <a:normAutofit/>
          </a:bodyPr>
          <a:lstStyle/>
          <a:p>
            <a:r>
              <a:rPr lang="ka-GE" sz="3200" dirty="0"/>
              <a:t>დედამიწის მაგნ. ველთან ურთიერთქმედებით მიღებული ტრაექტორიები</a:t>
            </a:r>
            <a:r>
              <a:rPr lang="en-US" sz="3200" dirty="0"/>
              <a:t>:</a:t>
            </a:r>
            <a:endParaRPr lang="en-GE" sz="3200" dirty="0"/>
          </a:p>
        </p:txBody>
      </p:sp>
      <p:pic>
        <p:nvPicPr>
          <p:cNvPr id="4" name="Content Placeholder 3">
            <a:extLst>
              <a:ext uri="{FF2B5EF4-FFF2-40B4-BE49-F238E27FC236}">
                <a16:creationId xmlns:a16="http://schemas.microsoft.com/office/drawing/2014/main" id="{9767E5BD-5C96-8F2B-2396-A406EDB256B6}"/>
              </a:ext>
              <a:ext uri="{C183D7F6-B498-43B3-948B-1728B52AA6E4}">
                <adec:decorative xmlns:adec="http://schemas.microsoft.com/office/drawing/2017/decorative" val="1"/>
              </a:ext>
            </a:extLst>
          </p:cNvPr>
          <p:cNvPicPr>
            <a:picLocks noGrp="1" noChangeAspect="1"/>
          </p:cNvPicPr>
          <p:nvPr>
            <p:ph idx="1"/>
          </p:nvPr>
        </p:nvPicPr>
        <p:blipFill>
          <a:blip r:embed="rId2"/>
          <a:stretch>
            <a:fillRect/>
          </a:stretch>
        </p:blipFill>
        <p:spPr>
          <a:xfrm>
            <a:off x="626066" y="2441448"/>
            <a:ext cx="4417825" cy="3767138"/>
          </a:xfrm>
          <a:prstGeom prst="rect">
            <a:avLst/>
          </a:prstGeom>
        </p:spPr>
      </p:pic>
      <mc:AlternateContent xmlns:mc="http://schemas.openxmlformats.org/markup-compatibility/2006">
        <mc:Choice xmlns:a14="http://schemas.microsoft.com/office/drawing/2010/main" Requires="a14">
          <p:sp>
            <p:nvSpPr>
              <p:cNvPr id="5" name="TextBox 4">
                <a:extLst>
                  <a:ext uri="{FF2B5EF4-FFF2-40B4-BE49-F238E27FC236}">
                    <a16:creationId xmlns:a16="http://schemas.microsoft.com/office/drawing/2014/main" id="{8354F7D3-AF5E-B453-732A-56B4145FF3A3}"/>
                  </a:ext>
                </a:extLst>
              </p:cNvPr>
              <p:cNvSpPr txBox="1"/>
              <p:nvPr/>
            </p:nvSpPr>
            <p:spPr>
              <a:xfrm>
                <a:off x="5622334" y="1892596"/>
                <a:ext cx="5943600" cy="4278094"/>
              </a:xfrm>
              <a:prstGeom prst="rect">
                <a:avLst/>
              </a:prstGeom>
              <a:noFill/>
            </p:spPr>
            <p:txBody>
              <a:bodyPr wrap="square" rtlCol="0">
                <a:spAutoFit/>
              </a:bodyPr>
              <a:lstStyle/>
              <a:p>
                <a:r>
                  <a:rPr lang="en-GE" sz="1600" dirty="0"/>
                  <a:t>თუ შემომავალ კოსმოსური სხივის პროტონს ძალიან მაღალი ენერგია აქვს, ის ატმოსფერომდე თითქმის სწორხაზოვნად იმოძრავებს.</a:t>
                </a:r>
                <a:endParaRPr lang="ka-GE" sz="1600" dirty="0"/>
              </a:p>
              <a:p>
                <a:endParaRPr lang="en-GE" sz="1600" dirty="0"/>
              </a:p>
              <a:p>
                <a:r>
                  <a:rPr lang="en-GE" sz="1600" dirty="0"/>
                  <a:t>თუ მისი ენერგია მეტისმეტად მცირეა (</a:t>
                </a:r>
                <a14:m>
                  <m:oMath xmlns:m="http://schemas.openxmlformats.org/officeDocument/2006/math">
                    <m:r>
                      <a:rPr lang="en-US" sz="1600" b="0" i="1" smtClean="0">
                        <a:latin typeface="Cambria Math" panose="02040503050406030204" pitchFamily="18" charset="0"/>
                      </a:rPr>
                      <m:t>𝐸</m:t>
                    </m:r>
                    <m:r>
                      <a:rPr lang="en-US" sz="1600" b="0" i="1" smtClean="0">
                        <a:latin typeface="Cambria Math" panose="02040503050406030204" pitchFamily="18" charset="0"/>
                      </a:rPr>
                      <m:t>&lt;</m:t>
                    </m:r>
                    <m:sSub>
                      <m:sSubPr>
                        <m:ctrlPr>
                          <a:rPr lang="en-GE" sz="1600" b="0" i="1" smtClean="0">
                            <a:latin typeface="Cambria Math" panose="02040503050406030204" pitchFamily="18" charset="0"/>
                          </a:rPr>
                        </m:ctrlPr>
                      </m:sSubPr>
                      <m:e>
                        <m:r>
                          <a:rPr lang="en-US" sz="1600" b="0" i="1" smtClean="0">
                            <a:latin typeface="Cambria Math" panose="02040503050406030204" pitchFamily="18" charset="0"/>
                          </a:rPr>
                          <m:t>𝐸</m:t>
                        </m:r>
                      </m:e>
                      <m:sub>
                        <m:r>
                          <a:rPr lang="en-US" sz="1600" b="0" i="1" smtClean="0">
                            <a:latin typeface="Cambria Math" panose="02040503050406030204" pitchFamily="18" charset="0"/>
                          </a:rPr>
                          <m:t>0</m:t>
                        </m:r>
                      </m:sub>
                    </m:sSub>
                  </m:oMath>
                </a14:m>
                <a:r>
                  <a:rPr lang="en-GE" sz="1600" dirty="0"/>
                  <a:t>), მაგნიტური ველი მის ტრაექტორიას ისეთ მცირე რადიუსიან ნახევარწრედ მოხრის, რომ პროტონი ატმოსფერომდე ვეღარ მიაღწევს. ის ძალწირის გარშემო გაივლის ნახევარ ორბიტას და კვლავ მაგნიტოსფეროს გარეთ აღმოჩნდება. ეს ნიშნავს, რომ ის უკან, პლანეტათშორის სივრცეში აირეკლება.</a:t>
                </a:r>
                <a:endParaRPr lang="ka-GE" sz="1600" dirty="0"/>
              </a:p>
              <a:p>
                <a:endParaRPr lang="en-GE" sz="1600" dirty="0"/>
              </a:p>
              <a:p>
                <a:r>
                  <a:rPr lang="en-GE" sz="1600" dirty="0"/>
                  <a:t>საშუალო ენერგიის მქონე ნაწილაკები ატმოსფერომდე მრუდწირული ტრაექტორიით აღწევენ. გამრუდება მით უფრო ძლიერია, რაც უფრო დაბალია ენერგია — გეომაგნიტური ჩაჭრის (geomagnetic cutoff) </a:t>
                </a:r>
                <a:r>
                  <a:rPr lang="en-GE" sz="1600" b="0" dirty="0"/>
                  <a:t> </a:t>
                </a:r>
                <a14:m>
                  <m:oMath xmlns:m="http://schemas.openxmlformats.org/officeDocument/2006/math">
                    <m:sSub>
                      <m:sSubPr>
                        <m:ctrlPr>
                          <a:rPr lang="en-GE" sz="1600" b="0" i="1" smtClean="0">
                            <a:latin typeface="Cambria Math" panose="02040503050406030204" pitchFamily="18" charset="0"/>
                          </a:rPr>
                        </m:ctrlPr>
                      </m:sSubPr>
                      <m:e>
                        <m:r>
                          <a:rPr lang="en-US" sz="1600" b="0" i="1" smtClean="0">
                            <a:latin typeface="Cambria Math" panose="02040503050406030204" pitchFamily="18" charset="0"/>
                          </a:rPr>
                          <m:t>𝐸</m:t>
                        </m:r>
                      </m:e>
                      <m:sub>
                        <m:r>
                          <a:rPr lang="en-US" sz="1600" b="0" i="1" smtClean="0">
                            <a:latin typeface="Cambria Math" panose="02040503050406030204" pitchFamily="18" charset="0"/>
                          </a:rPr>
                          <m:t>0</m:t>
                        </m:r>
                      </m:sub>
                    </m:sSub>
                    <m:r>
                      <a:rPr lang="en-US" sz="1600" b="0" i="1" smtClean="0">
                        <a:latin typeface="Cambria Math" panose="02040503050406030204" pitchFamily="18" charset="0"/>
                      </a:rPr>
                      <m:t> </m:t>
                    </m:r>
                  </m:oMath>
                </a14:m>
                <a:r>
                  <a:rPr lang="en-GE" sz="1600" dirty="0"/>
                  <a:t>​ ზღვრამდე, რომლის ქვემოთაც ატმოსფეროში ვერცერთი ნაწილაკი ვეღარ შეაღწევს.</a:t>
                </a:r>
              </a:p>
            </p:txBody>
          </p:sp>
        </mc:Choice>
        <mc:Fallback>
          <p:sp>
            <p:nvSpPr>
              <p:cNvPr id="5" name="TextBox 4">
                <a:extLst>
                  <a:ext uri="{FF2B5EF4-FFF2-40B4-BE49-F238E27FC236}">
                    <a16:creationId xmlns:a16="http://schemas.microsoft.com/office/drawing/2014/main" id="{8354F7D3-AF5E-B453-732A-56B4145FF3A3}"/>
                  </a:ext>
                </a:extLst>
              </p:cNvPr>
              <p:cNvSpPr txBox="1">
                <a:spLocks noRot="1" noChangeAspect="1" noMove="1" noResize="1" noEditPoints="1" noAdjustHandles="1" noChangeArrowheads="1" noChangeShapeType="1" noTextEdit="1"/>
              </p:cNvSpPr>
              <p:nvPr/>
            </p:nvSpPr>
            <p:spPr>
              <a:xfrm>
                <a:off x="5622334" y="1892596"/>
                <a:ext cx="5943600" cy="4278094"/>
              </a:xfrm>
              <a:prstGeom prst="rect">
                <a:avLst/>
              </a:prstGeom>
              <a:blipFill>
                <a:blip r:embed="rId3"/>
                <a:stretch>
                  <a:fillRect l="-426" t="-592" b="-1183"/>
                </a:stretch>
              </a:blipFill>
            </p:spPr>
            <p:txBody>
              <a:bodyPr/>
              <a:lstStyle/>
              <a:p>
                <a:r>
                  <a:rPr lang="en-GE">
                    <a:noFill/>
                  </a:rPr>
                  <a:t> </a:t>
                </a:r>
              </a:p>
            </p:txBody>
          </p:sp>
        </mc:Fallback>
      </mc:AlternateContent>
    </p:spTree>
    <p:extLst>
      <p:ext uri="{BB962C8B-B14F-4D97-AF65-F5344CB8AC3E}">
        <p14:creationId xmlns:p14="http://schemas.microsoft.com/office/powerpoint/2010/main" val="398646136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EE42DCE-4A4F-44C4-84E5-261B3BEEF1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E0F94F4B-6F7A-4270-95A8-469411C14A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508090"/>
            <a:ext cx="1116482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Content Placeholder 12">
            <a:extLst>
              <a:ext uri="{FF2B5EF4-FFF2-40B4-BE49-F238E27FC236}">
                <a16:creationId xmlns:a16="http://schemas.microsoft.com/office/drawing/2014/main" id="{47B1F23C-A08A-D305-ABA4-1ABBBD9A0C24}"/>
              </a:ext>
            </a:extLst>
          </p:cNvPr>
          <p:cNvPicPr>
            <a:picLocks noGrp="1" noChangeAspect="1"/>
          </p:cNvPicPr>
          <p:nvPr>
            <p:ph idx="1"/>
          </p:nvPr>
        </p:nvPicPr>
        <p:blipFill>
          <a:blip>
            <a:extLst>
              <a:ext uri="{96DAC541-7B7A-43D3-8B79-37D633B846F1}">
                <asvg:svgBlip xmlns:asvg="http://schemas.microsoft.com/office/drawing/2016/SVG/main" r:embed="rId2"/>
              </a:ext>
            </a:extLst>
          </a:blip>
          <a:stretch>
            <a:fillRect/>
          </a:stretch>
        </p:blipFill>
        <p:spPr>
          <a:xfrm>
            <a:off x="5851449" y="3981435"/>
            <a:ext cx="4540879" cy="2674072"/>
          </a:xfrm>
          <a:prstGeom prst="rect">
            <a:avLst/>
          </a:prstGeom>
        </p:spPr>
      </p:pic>
      <p:pic>
        <p:nvPicPr>
          <p:cNvPr id="16" name="Graphic 15">
            <a:extLst>
              <a:ext uri="{FF2B5EF4-FFF2-40B4-BE49-F238E27FC236}">
                <a16:creationId xmlns:a16="http://schemas.microsoft.com/office/drawing/2014/main" id="{C2BB72A6-9681-BADD-2C52-12DCDAE9E5A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851451" y="966838"/>
            <a:ext cx="4540877" cy="2674072"/>
          </a:xfrm>
          <a:prstGeom prst="rect">
            <a:avLst/>
          </a:prstGeom>
        </p:spPr>
      </p:pic>
      <p:pic>
        <p:nvPicPr>
          <p:cNvPr id="19" name="Graphic 18">
            <a:extLst>
              <a:ext uri="{FF2B5EF4-FFF2-40B4-BE49-F238E27FC236}">
                <a16:creationId xmlns:a16="http://schemas.microsoft.com/office/drawing/2014/main" id="{3B69A2C5-E031-5BC1-3715-AF54B2828CAF}"/>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65117" y="966839"/>
            <a:ext cx="4540876" cy="2674071"/>
          </a:xfrm>
          <a:prstGeom prst="rect">
            <a:avLst/>
          </a:prstGeom>
        </p:spPr>
      </p:pic>
      <p:pic>
        <p:nvPicPr>
          <p:cNvPr id="22" name="Graphic 21">
            <a:extLst>
              <a:ext uri="{FF2B5EF4-FFF2-40B4-BE49-F238E27FC236}">
                <a16:creationId xmlns:a16="http://schemas.microsoft.com/office/drawing/2014/main" id="{252BCB1E-B190-3C91-7302-6423C633CC3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94812" y="3975023"/>
            <a:ext cx="4540876" cy="2674072"/>
          </a:xfrm>
          <a:prstGeom prst="rect">
            <a:avLst/>
          </a:prstGeom>
        </p:spPr>
      </p:pic>
    </p:spTree>
    <p:extLst>
      <p:ext uri="{BB962C8B-B14F-4D97-AF65-F5344CB8AC3E}">
        <p14:creationId xmlns:p14="http://schemas.microsoft.com/office/powerpoint/2010/main" val="267123078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500" tmFilter="0, 0; .2, .5; .8, .5; 1, 0"/>
                                        <p:tgtEl>
                                          <p:spTgt spid="19"/>
                                        </p:tgtEl>
                                      </p:cBhvr>
                                    </p:animEffect>
                                    <p:animScale>
                                      <p:cBhvr>
                                        <p:cTn id="7" dur="250" autoRev="1" fill="hold"/>
                                        <p:tgtEl>
                                          <p:spTgt spid="19"/>
                                        </p:tgtEl>
                                      </p:cBhvr>
                                      <p:by x="105000" y="105000"/>
                                    </p:animScale>
                                  </p:childTnLst>
                                </p:cTn>
                              </p:par>
                            </p:childTnLst>
                          </p:cTn>
                        </p:par>
                        <p:par>
                          <p:cTn id="8" fill="hold">
                            <p:stCondLst>
                              <p:cond delay="500"/>
                            </p:stCondLst>
                            <p:childTnLst>
                              <p:par>
                                <p:cTn id="9" presetID="26" presetClass="emph" presetSubtype="0" fill="hold" nodeType="afterEffect">
                                  <p:stCondLst>
                                    <p:cond delay="0"/>
                                  </p:stCondLst>
                                  <p:childTnLst>
                                    <p:animEffect transition="out" filter="fade">
                                      <p:cBhvr>
                                        <p:cTn id="10" dur="500" tmFilter="0, 0; .2, .5; .8, .5; 1, 0"/>
                                        <p:tgtEl>
                                          <p:spTgt spid="16"/>
                                        </p:tgtEl>
                                      </p:cBhvr>
                                    </p:animEffect>
                                    <p:animScale>
                                      <p:cBhvr>
                                        <p:cTn id="11" dur="250" autoRev="1" fill="hold"/>
                                        <p:tgtEl>
                                          <p:spTgt spid="16"/>
                                        </p:tgtEl>
                                      </p:cBhvr>
                                      <p:by x="105000" y="105000"/>
                                    </p:animScale>
                                  </p:childTnLst>
                                </p:cTn>
                              </p:par>
                            </p:childTnLst>
                          </p:cTn>
                        </p:par>
                        <p:par>
                          <p:cTn id="12" fill="hold">
                            <p:stCondLst>
                              <p:cond delay="1000"/>
                            </p:stCondLst>
                            <p:childTnLst>
                              <p:par>
                                <p:cTn id="13" presetID="26" presetClass="emph" presetSubtype="0" fill="hold" nodeType="afterEffect">
                                  <p:stCondLst>
                                    <p:cond delay="0"/>
                                  </p:stCondLst>
                                  <p:childTnLst>
                                    <p:animEffect transition="out" filter="fade">
                                      <p:cBhvr>
                                        <p:cTn id="14" dur="500" tmFilter="0, 0; .2, .5; .8, .5; 1, 0"/>
                                        <p:tgtEl>
                                          <p:spTgt spid="22"/>
                                        </p:tgtEl>
                                      </p:cBhvr>
                                    </p:animEffect>
                                    <p:animScale>
                                      <p:cBhvr>
                                        <p:cTn id="15" dur="250" autoRev="1" fill="hold"/>
                                        <p:tgtEl>
                                          <p:spTgt spid="22"/>
                                        </p:tgtEl>
                                      </p:cBhvr>
                                      <p:by x="105000" y="105000"/>
                                    </p:animScale>
                                  </p:childTnLst>
                                </p:cTn>
                              </p:par>
                            </p:childTnLst>
                          </p:cTn>
                        </p:par>
                        <p:par>
                          <p:cTn id="16" fill="hold">
                            <p:stCondLst>
                              <p:cond delay="1500"/>
                            </p:stCondLst>
                            <p:childTnLst>
                              <p:par>
                                <p:cTn id="17" presetID="26" presetClass="emph" presetSubtype="0" fill="hold" nodeType="afterEffect">
                                  <p:stCondLst>
                                    <p:cond delay="0"/>
                                  </p:stCondLst>
                                  <p:childTnLst>
                                    <p:animEffect transition="out" filter="fade">
                                      <p:cBhvr>
                                        <p:cTn id="18" dur="500" tmFilter="0, 0; .2, .5; .8, .5; 1, 0"/>
                                        <p:tgtEl>
                                          <p:spTgt spid="13"/>
                                        </p:tgtEl>
                                      </p:cBhvr>
                                    </p:animEffect>
                                    <p:animScale>
                                      <p:cBhvr>
                                        <p:cTn id="19" dur="250" autoRev="1" fill="hold"/>
                                        <p:tgtEl>
                                          <p:spTgt spid="1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D523F-45F5-3D3E-F264-80D9D6A251A3}"/>
              </a:ext>
            </a:extLst>
          </p:cNvPr>
          <p:cNvSpPr>
            <a:spLocks noGrp="1"/>
          </p:cNvSpPr>
          <p:nvPr>
            <p:ph type="title"/>
          </p:nvPr>
        </p:nvSpPr>
        <p:spPr/>
        <p:txBody>
          <a:bodyPr/>
          <a:lstStyle/>
          <a:p>
            <a:r>
              <a:rPr lang="ka-GE" dirty="0"/>
              <a:t>წყაროები:</a:t>
            </a:r>
            <a:endParaRPr lang="en-GE" dirty="0"/>
          </a:p>
        </p:txBody>
      </p:sp>
      <p:sp>
        <p:nvSpPr>
          <p:cNvPr id="3" name="Content Placeholder 2">
            <a:extLst>
              <a:ext uri="{FF2B5EF4-FFF2-40B4-BE49-F238E27FC236}">
                <a16:creationId xmlns:a16="http://schemas.microsoft.com/office/drawing/2014/main" id="{6959B996-0C3F-DD95-7755-BEE4D9BC0CD2}"/>
              </a:ext>
            </a:extLst>
          </p:cNvPr>
          <p:cNvSpPr>
            <a:spLocks noGrp="1"/>
          </p:cNvSpPr>
          <p:nvPr>
            <p:ph idx="1"/>
          </p:nvPr>
        </p:nvSpPr>
        <p:spPr>
          <a:xfrm>
            <a:off x="515112" y="2441448"/>
            <a:ext cx="11161776" cy="4187527"/>
          </a:xfrm>
        </p:spPr>
        <p:txBody>
          <a:bodyPr/>
          <a:lstStyle/>
          <a:p>
            <a:r>
              <a:rPr lang="en-GB" sz="2000" dirty="0">
                <a:hlinkClick r:id="rId2"/>
              </a:rPr>
              <a:t>https://www.nmdb.eu/public_outreach/en/</a:t>
            </a:r>
            <a:endParaRPr lang="ka-GE" sz="2000" dirty="0"/>
          </a:p>
          <a:p>
            <a:r>
              <a:rPr lang="en-GB" sz="2000" dirty="0">
                <a:hlinkClick r:id="rId3"/>
              </a:rPr>
              <a:t>https://www.ebsco.com/research-starters/astronomy-and-astrophysics/cosmic-rays-composition-and-detection</a:t>
            </a:r>
            <a:endParaRPr lang="ka-GE" sz="2000" dirty="0"/>
          </a:p>
          <a:p>
            <a:r>
              <a:rPr lang="en-GB" sz="2000" dirty="0">
                <a:hlinkClick r:id="rId4"/>
              </a:rPr>
              <a:t>http://ionosphere.meteo.be/instruments/neutron.php</a:t>
            </a:r>
            <a:endParaRPr lang="ka-GE" sz="2000" dirty="0"/>
          </a:p>
          <a:p>
            <a:r>
              <a:rPr lang="en-GB" sz="2000" dirty="0"/>
              <a:t>S. Pikelner - Physics of Interstellar Space-Mir Publishers</a:t>
            </a:r>
            <a:endParaRPr lang="ka-GE" sz="2000" dirty="0"/>
          </a:p>
          <a:p>
            <a:r>
              <a:rPr lang="en-GB" sz="2000" dirty="0">
                <a:hlinkClick r:id="rId5"/>
              </a:rPr>
              <a:t>https://www.esa.int</a:t>
            </a:r>
            <a:endParaRPr lang="ka-GE" sz="2000" dirty="0"/>
          </a:p>
          <a:p>
            <a:r>
              <a:rPr lang="en-GB" sz="2000" dirty="0"/>
              <a:t>Artsimovich L. , Lukyanov S. Motion of charged particles in electric and magnetic</a:t>
            </a:r>
            <a:r>
              <a:rPr lang="ka-GE" sz="2000" dirty="0"/>
              <a:t> </a:t>
            </a:r>
            <a:r>
              <a:rPr lang="en-GB" sz="2000" dirty="0"/>
              <a:t>fields</a:t>
            </a:r>
          </a:p>
          <a:p>
            <a:pPr marL="0" indent="0">
              <a:buNone/>
            </a:pPr>
            <a:endParaRPr lang="en-GE" dirty="0"/>
          </a:p>
        </p:txBody>
      </p:sp>
    </p:spTree>
    <p:extLst>
      <p:ext uri="{BB962C8B-B14F-4D97-AF65-F5344CB8AC3E}">
        <p14:creationId xmlns:p14="http://schemas.microsoft.com/office/powerpoint/2010/main" val="100736014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C20CB-FACB-77E2-A2C5-58833C3796FE}"/>
              </a:ext>
            </a:extLst>
          </p:cNvPr>
          <p:cNvSpPr>
            <a:spLocks noGrp="1"/>
          </p:cNvSpPr>
          <p:nvPr>
            <p:ph type="title"/>
          </p:nvPr>
        </p:nvSpPr>
        <p:spPr/>
        <p:txBody>
          <a:bodyPr/>
          <a:lstStyle/>
          <a:p>
            <a:r>
              <a:rPr lang="ka-GE" dirty="0"/>
              <a:t>მადლობა ყურადღებისათვის</a:t>
            </a:r>
            <a:r>
              <a:rPr lang="en-US" dirty="0"/>
              <a:t>!</a:t>
            </a:r>
            <a:endParaRPr lang="en-GE" dirty="0"/>
          </a:p>
        </p:txBody>
      </p:sp>
      <p:pic>
        <p:nvPicPr>
          <p:cNvPr id="4" name="Content Placeholder 3" descr="How cosmic rays help us understand the universe - Kidpid">
            <a:extLst>
              <a:ext uri="{FF2B5EF4-FFF2-40B4-BE49-F238E27FC236}">
                <a16:creationId xmlns:a16="http://schemas.microsoft.com/office/drawing/2014/main" id="{C5A7505D-27C8-E1C5-9260-505B709ADE0C}"/>
              </a:ext>
            </a:extLst>
          </p:cNvPr>
          <p:cNvPicPr>
            <a:picLocks noGrp="1" noChangeAspect="1"/>
          </p:cNvPicPr>
          <p:nvPr>
            <p:ph idx="1"/>
          </p:nvPr>
        </p:nvPicPr>
        <p:blipFill>
          <a:blip r:embed="rId2"/>
          <a:stretch>
            <a:fillRect/>
          </a:stretch>
        </p:blipFill>
        <p:spPr>
          <a:xfrm>
            <a:off x="2275184" y="1924493"/>
            <a:ext cx="7896907" cy="4442010"/>
          </a:xfrm>
          <a:prstGeom prst="rect">
            <a:avLst/>
          </a:prstGeom>
        </p:spPr>
      </p:pic>
    </p:spTree>
    <p:extLst>
      <p:ext uri="{BB962C8B-B14F-4D97-AF65-F5344CB8AC3E}">
        <p14:creationId xmlns:p14="http://schemas.microsoft.com/office/powerpoint/2010/main" val="135122954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docProps/app.xml><?xml version="1.0" encoding="utf-8"?>
<Properties xmlns="http://schemas.openxmlformats.org/officeDocument/2006/extended-properties" xmlns:vt="http://schemas.openxmlformats.org/officeDocument/2006/docPropsVTypes">
  <TotalTime>444</TotalTime>
  <Words>1124</Words>
  <Application>Microsoft Macintosh PowerPoint</Application>
  <PresentationFormat>Widescreen</PresentationFormat>
  <Paragraphs>68</Paragraphs>
  <Slides>15</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Bierstadt</vt:lpstr>
      <vt:lpstr>Cambria Math</vt:lpstr>
      <vt:lpstr>GestaltVTI</vt:lpstr>
      <vt:lpstr>კოსმოსური სხივები   </vt:lpstr>
      <vt:lpstr>განხილვის თემები:</vt:lpstr>
      <vt:lpstr>რა არის კოსმოსური სხივები? </vt:lpstr>
      <vt:lpstr>როგორ ხდება მათი დეტექტირება?</vt:lpstr>
      <vt:lpstr>როგორ კლასიფიცირდება? </vt:lpstr>
      <vt:lpstr>აჩქარების მექანიზმი</vt:lpstr>
      <vt:lpstr>მზის კოსმოსური სხივები</vt:lpstr>
      <vt:lpstr>PowerPoint Presentation</vt:lpstr>
      <vt:lpstr>PowerPoint Presentation</vt:lpstr>
      <vt:lpstr>PowerPoint Presentation</vt:lpstr>
      <vt:lpstr>PowerPoint Presentation</vt:lpstr>
      <vt:lpstr>დედამიწის მაგნ. ველთან ურთიერთქმედებით მიღებული ტრაექტორიები:</vt:lpstr>
      <vt:lpstr>PowerPoint Presentation</vt:lpstr>
      <vt:lpstr>წყაროები:</vt:lpstr>
      <vt:lpstr>მადლობა ყურადღებისათვის!</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Dina A.</dc:creator>
  <cp:lastModifiedBy>Dina A.</cp:lastModifiedBy>
  <cp:revision>15</cp:revision>
  <dcterms:created xsi:type="dcterms:W3CDTF">2026-05-17T20:46:01Z</dcterms:created>
  <dcterms:modified xsi:type="dcterms:W3CDTF">2026-05-18T04:10:45Z</dcterms:modified>
</cp:coreProperties>
</file>