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6" r:id="rId1"/>
    <p:sldMasterId id="2147483706" r:id="rId2"/>
    <p:sldMasterId id="2147483712" r:id="rId3"/>
    <p:sldMasterId id="2147483724" r:id="rId4"/>
  </p:sldMasterIdLst>
  <p:notesMasterIdLst>
    <p:notesMasterId r:id="rId21"/>
  </p:notesMasterIdLst>
  <p:handoutMasterIdLst>
    <p:handoutMasterId r:id="rId22"/>
  </p:handoutMasterIdLst>
  <p:sldIdLst>
    <p:sldId id="446" r:id="rId5"/>
    <p:sldId id="447" r:id="rId6"/>
    <p:sldId id="449" r:id="rId7"/>
    <p:sldId id="427" r:id="rId8"/>
    <p:sldId id="441" r:id="rId9"/>
    <p:sldId id="434" r:id="rId10"/>
    <p:sldId id="443" r:id="rId11"/>
    <p:sldId id="453" r:id="rId12"/>
    <p:sldId id="454" r:id="rId13"/>
    <p:sldId id="455" r:id="rId14"/>
    <p:sldId id="456" r:id="rId15"/>
    <p:sldId id="457" r:id="rId16"/>
    <p:sldId id="458" r:id="rId17"/>
    <p:sldId id="459" r:id="rId18"/>
    <p:sldId id="460" r:id="rId19"/>
    <p:sldId id="44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672" userDrawn="1">
          <p15:clr>
            <a:srgbClr val="A4A3A4"/>
          </p15:clr>
        </p15:guide>
        <p15:guide id="2" pos="288" userDrawn="1">
          <p15:clr>
            <a:srgbClr val="F26B43"/>
          </p15:clr>
        </p15:guide>
        <p15:guide id="3" orient="horz" pos="4056" userDrawn="1">
          <p15:clr>
            <a:srgbClr val="F26B43"/>
          </p15:clr>
        </p15:guide>
        <p15:guide id="4" orient="horz" pos="1488" userDrawn="1">
          <p15:clr>
            <a:srgbClr val="A4A3A4"/>
          </p15:clr>
        </p15:guide>
        <p15:guide id="5" pos="3816" userDrawn="1">
          <p15:clr>
            <a:srgbClr val="A4A3A4"/>
          </p15:clr>
        </p15:guide>
        <p15:guide id="6" pos="7416" userDrawn="1">
          <p15:clr>
            <a:srgbClr val="F26B43"/>
          </p15:clr>
        </p15:guide>
        <p15:guide id="7" orient="horz" pos="312" userDrawn="1">
          <p15:clr>
            <a:srgbClr val="F26B43"/>
          </p15:clr>
        </p15:guide>
        <p15:guide id="8" orient="horz" pos="2160" userDrawn="1">
          <p15:clr>
            <a:srgbClr val="A4A3A4"/>
          </p15:clr>
        </p15:guide>
        <p15:guide id="9" orient="horz" pos="230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EEC272"/>
    <a:srgbClr val="85A0A9"/>
    <a:srgbClr val="CFBF54"/>
    <a:srgbClr val="8C5896"/>
    <a:srgbClr val="7C6560"/>
    <a:srgbClr val="29282D"/>
    <a:srgbClr val="E288B6"/>
    <a:srgbClr val="D75078"/>
    <a:srgbClr val="B38F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4660"/>
  </p:normalViewPr>
  <p:slideViewPr>
    <p:cSldViewPr snapToGrid="0">
      <p:cViewPr varScale="1">
        <p:scale>
          <a:sx n="113" d="100"/>
          <a:sy n="113" d="100"/>
        </p:scale>
        <p:origin x="468" y="114"/>
      </p:cViewPr>
      <p:guideLst>
        <p:guide orient="horz" pos="3672"/>
        <p:guide pos="288"/>
        <p:guide orient="horz" pos="4056"/>
        <p:guide orient="horz" pos="1488"/>
        <p:guide pos="3816"/>
        <p:guide pos="7416"/>
        <p:guide orient="horz" pos="312"/>
        <p:guide orient="horz" pos="2160"/>
        <p:guide orient="horz" pos="2304"/>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2640" y="-6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3440B4-626E-4F3C-BAEA-93BE989AF48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53A5570-8E4E-4AA9-B246-5A27A383B99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4A69E4-EFBB-4687-8058-A94EE1B5781B}" type="datetimeFigureOut">
              <a:rPr lang="en-US" smtClean="0"/>
              <a:t>3/28/2022</a:t>
            </a:fld>
            <a:endParaRPr lang="en-US" dirty="0"/>
          </a:p>
        </p:txBody>
      </p:sp>
      <p:sp>
        <p:nvSpPr>
          <p:cNvPr id="4" name="Footer Placeholder 3">
            <a:extLst>
              <a:ext uri="{FF2B5EF4-FFF2-40B4-BE49-F238E27FC236}">
                <a16:creationId xmlns:a16="http://schemas.microsoft.com/office/drawing/2014/main" id="{D50D364A-9468-466A-ACCD-ABB3762BE8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E9EF394-4AD6-48D1-9C4C-1B3D44BBF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2004FE7-BA7C-4FF4-9756-C6A1F2BCA37F}" type="slidenum">
              <a:rPr lang="en-US" smtClean="0"/>
              <a:t>‹#›</a:t>
            </a:fld>
            <a:endParaRPr lang="en-US" dirty="0"/>
          </a:p>
        </p:txBody>
      </p:sp>
    </p:spTree>
    <p:extLst>
      <p:ext uri="{BB962C8B-B14F-4D97-AF65-F5344CB8AC3E}">
        <p14:creationId xmlns:p14="http://schemas.microsoft.com/office/powerpoint/2010/main" val="2097717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E546B2-EB9C-4E9C-8793-C25F32D58B9A}" type="datetimeFigureOut">
              <a:rPr lang="en-US" smtClean="0"/>
              <a:t>3/28/2022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83F1C3-4FA3-4491-97F4-43CA9C8BDFDF}" type="slidenum">
              <a:rPr lang="en-US" smtClean="0"/>
              <a:t>‹#›</a:t>
            </a:fld>
            <a:endParaRPr lang="en-US" dirty="0"/>
          </a:p>
        </p:txBody>
      </p:sp>
    </p:spTree>
    <p:extLst>
      <p:ext uri="{BB962C8B-B14F-4D97-AF65-F5344CB8AC3E}">
        <p14:creationId xmlns:p14="http://schemas.microsoft.com/office/powerpoint/2010/main" val="3796346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83F1C3-4FA3-4491-97F4-43CA9C8BDFDF}" type="slidenum">
              <a:rPr lang="en-US" smtClean="0"/>
              <a:t>1</a:t>
            </a:fld>
            <a:endParaRPr lang="en-US" dirty="0"/>
          </a:p>
        </p:txBody>
      </p:sp>
    </p:spTree>
    <p:extLst>
      <p:ext uri="{BB962C8B-B14F-4D97-AF65-F5344CB8AC3E}">
        <p14:creationId xmlns:p14="http://schemas.microsoft.com/office/powerpoint/2010/main" val="3631956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83F1C3-4FA3-4491-97F4-43CA9C8BDFDF}" type="slidenum">
              <a:rPr lang="en-US" smtClean="0"/>
              <a:t>2</a:t>
            </a:fld>
            <a:endParaRPr lang="en-US" dirty="0"/>
          </a:p>
        </p:txBody>
      </p:sp>
    </p:spTree>
    <p:extLst>
      <p:ext uri="{BB962C8B-B14F-4D97-AF65-F5344CB8AC3E}">
        <p14:creationId xmlns:p14="http://schemas.microsoft.com/office/powerpoint/2010/main" val="2744080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83F1C3-4FA3-4491-97F4-43CA9C8BDFDF}" type="slidenum">
              <a:rPr lang="en-US" smtClean="0"/>
              <a:t>4</a:t>
            </a:fld>
            <a:endParaRPr lang="en-US" dirty="0"/>
          </a:p>
        </p:txBody>
      </p:sp>
    </p:spTree>
    <p:extLst>
      <p:ext uri="{BB962C8B-B14F-4D97-AF65-F5344CB8AC3E}">
        <p14:creationId xmlns:p14="http://schemas.microsoft.com/office/powerpoint/2010/main" val="1667921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83F1C3-4FA3-4491-97F4-43CA9C8BDFDF}" type="slidenum">
              <a:rPr lang="en-US" smtClean="0"/>
              <a:t>13</a:t>
            </a:fld>
            <a:endParaRPr lang="en-US" dirty="0"/>
          </a:p>
        </p:txBody>
      </p:sp>
    </p:spTree>
    <p:extLst>
      <p:ext uri="{BB962C8B-B14F-4D97-AF65-F5344CB8AC3E}">
        <p14:creationId xmlns:p14="http://schemas.microsoft.com/office/powerpoint/2010/main" val="1582838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F9C7667-EADA-40AC-B931-4642E0A9A4DE}"/>
              </a:ext>
            </a:extLst>
          </p:cNvPr>
          <p:cNvSpPr>
            <a:spLocks noGrp="1"/>
          </p:cNvSpPr>
          <p:nvPr>
            <p:ph type="pic" sz="quarter" idx="13"/>
          </p:nvPr>
        </p:nvSpPr>
        <p:spPr>
          <a:xfrm>
            <a:off x="0" y="0"/>
            <a:ext cx="12192000" cy="6858000"/>
          </a:xfrm>
          <a:prstGeom prst="rect">
            <a:avLst/>
          </a:prstGeom>
          <a:solidFill>
            <a:schemeClr val="tx1">
              <a:lumMod val="65000"/>
              <a:lumOff val="35000"/>
            </a:schemeClr>
          </a:solidFill>
        </p:spPr>
        <p:txBody>
          <a:bodyPr anchor="ctr"/>
          <a:lstStyle>
            <a:lvl1pPr marL="0" indent="0" algn="ctr">
              <a:buNone/>
              <a:defRPr>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200" y="4517136"/>
            <a:ext cx="6581554" cy="1371600"/>
          </a:xfrm>
        </p:spPr>
        <p:txBody>
          <a:bodyPr>
            <a:normAutofit/>
          </a:bodyPr>
          <a:lstStyle>
            <a:lvl1pPr>
              <a:lnSpc>
                <a:spcPts val="4600"/>
              </a:lnSpc>
              <a:defRPr sz="3600" cap="all" baseline="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650242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F9C7667-EADA-40AC-B931-4642E0A9A4DE}"/>
              </a:ext>
            </a:extLst>
          </p:cNvPr>
          <p:cNvSpPr>
            <a:spLocks noGrp="1"/>
          </p:cNvSpPr>
          <p:nvPr>
            <p:ph type="pic" sz="quarter" idx="13"/>
          </p:nvPr>
        </p:nvSpPr>
        <p:spPr>
          <a:xfrm>
            <a:off x="0" y="0"/>
            <a:ext cx="12192000" cy="6858000"/>
          </a:xfrm>
          <a:prstGeom prst="rect">
            <a:avLst/>
          </a:prstGeom>
          <a:solidFill>
            <a:schemeClr val="tx1">
              <a:lumMod val="50000"/>
              <a:lumOff val="50000"/>
            </a:schemeClr>
          </a:solidFill>
        </p:spPr>
        <p:txBody>
          <a:bodyPr anchor="ctr"/>
          <a:lstStyle>
            <a:lvl1pPr marL="0" indent="0">
              <a:buNone/>
              <a:defRPr>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p:txBody>
          <a:bodyPr/>
          <a:lstStyle>
            <a:lvl1pPr>
              <a:defRPr cap="all" baseline="0">
                <a:solidFill>
                  <a:schemeClr val="bg1"/>
                </a:solidFill>
              </a:defRPr>
            </a:lvl1p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3429000" y="2240280"/>
            <a:ext cx="4645152" cy="4197096"/>
          </a:xfrm>
          <a:prstGeom prst="rect">
            <a:avLst/>
          </a:prstGeom>
        </p:spPr>
        <p:txBody>
          <a:bodyPr/>
          <a:lstStyle>
            <a:lvl1pPr marL="0" indent="0">
              <a:lnSpc>
                <a:spcPts val="28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dirty="0"/>
              <a:t>Click to edit text</a:t>
            </a:r>
          </a:p>
        </p:txBody>
      </p:sp>
      <p:sp>
        <p:nvSpPr>
          <p:cNvPr id="7" name="Text Placeholder 6">
            <a:extLst>
              <a:ext uri="{FF2B5EF4-FFF2-40B4-BE49-F238E27FC236}">
                <a16:creationId xmlns:a16="http://schemas.microsoft.com/office/drawing/2014/main" id="{EC1CB8E8-F58A-4B26-B8AA-8977FC608E83}"/>
              </a:ext>
            </a:extLst>
          </p:cNvPr>
          <p:cNvSpPr>
            <a:spLocks noGrp="1"/>
          </p:cNvSpPr>
          <p:nvPr>
            <p:ph type="body" sz="quarter" idx="15" hasCustomPrompt="1"/>
          </p:nvPr>
        </p:nvSpPr>
        <p:spPr>
          <a:xfrm>
            <a:off x="630936" y="4498848"/>
            <a:ext cx="2121408" cy="621792"/>
          </a:xfrm>
          <a:prstGeom prst="rect">
            <a:avLst/>
          </a:prstGeom>
        </p:spPr>
        <p:txBody>
          <a:bodyPr lIns="0"/>
          <a:lstStyle>
            <a:lvl1pPr marL="0" indent="0">
              <a:lnSpc>
                <a:spcPts val="1800"/>
              </a:lnSpc>
              <a:spcBef>
                <a:spcPts val="0"/>
              </a:spcBef>
              <a:buNone/>
              <a:defRPr sz="1200" b="1"/>
            </a:lvl1pPr>
            <a:lvl2pPr marL="457200" indent="0">
              <a:lnSpc>
                <a:spcPts val="1800"/>
              </a:lnSpc>
              <a:spcBef>
                <a:spcPts val="0"/>
              </a:spcBef>
              <a:buNone/>
              <a:defRPr sz="1200" b="1"/>
            </a:lvl2pPr>
            <a:lvl3pPr marL="914400" indent="0">
              <a:lnSpc>
                <a:spcPts val="1800"/>
              </a:lnSpc>
              <a:spcBef>
                <a:spcPts val="0"/>
              </a:spcBef>
              <a:buNone/>
              <a:defRPr sz="1200" b="1"/>
            </a:lvl3pPr>
            <a:lvl4pPr marL="1371600" indent="0">
              <a:lnSpc>
                <a:spcPts val="1800"/>
              </a:lnSpc>
              <a:spcBef>
                <a:spcPts val="0"/>
              </a:spcBef>
              <a:buNone/>
              <a:defRPr sz="1200" b="1"/>
            </a:lvl4pPr>
            <a:lvl5pPr marL="1828800" indent="0">
              <a:lnSpc>
                <a:spcPts val="1800"/>
              </a:lnSpc>
              <a:spcBef>
                <a:spcPts val="0"/>
              </a:spcBef>
              <a:buNone/>
              <a:defRPr sz="1200" b="1"/>
            </a:lvl5pPr>
          </a:lstStyle>
          <a:p>
            <a:pPr lvl="0"/>
            <a:r>
              <a:rPr lang="en-US"/>
              <a:t>Click to text</a:t>
            </a:r>
          </a:p>
        </p:txBody>
      </p:sp>
    </p:spTree>
    <p:extLst>
      <p:ext uri="{BB962C8B-B14F-4D97-AF65-F5344CB8AC3E}">
        <p14:creationId xmlns:p14="http://schemas.microsoft.com/office/powerpoint/2010/main" val="1980593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alette Balance act">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anchor="b" anchorCtr="0">
            <a:normAutofit/>
          </a:bodyPr>
          <a:lstStyle>
            <a:lvl1pPr>
              <a:lnSpc>
                <a:spcPts val="4000"/>
              </a:lnSpc>
              <a:defRPr sz="3200" cap="all" baseline="0"/>
            </a:lvl1pPr>
          </a:lstStyle>
          <a:p>
            <a:r>
              <a:rPr lang="en-US" dirty="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a:lstStyle>
            <a:lvl1pPr>
              <a:defRPr sz="2000"/>
            </a:lvl1pPr>
          </a:lstStyle>
          <a:p>
            <a:r>
              <a:rPr lang="en-US"/>
              <a:t>Click icon to add picture</a:t>
            </a:r>
            <a:endParaRPr lang="en-US" dirty="0"/>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a:lstStyle>
            <a:lvl1pPr>
              <a:defRPr sz="2000"/>
            </a:lvl1pPr>
          </a:lstStyle>
          <a:p>
            <a:r>
              <a:rPr lang="en-US"/>
              <a:t>Click icon to add picture</a:t>
            </a:r>
            <a:endParaRPr lang="en-US" dirty="0"/>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a:lstStyle>
            <a:lvl1pPr>
              <a:defRPr sz="2000"/>
            </a:lvl1pPr>
          </a:lstStyle>
          <a:p>
            <a:r>
              <a:rPr lang="en-US"/>
              <a:t>Click icon to add picture</a:t>
            </a:r>
            <a:endParaRPr lang="en-US" dirty="0"/>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a:lstStyle>
            <a:lvl1pPr>
              <a:defRPr sz="2000"/>
            </a:lvl1pPr>
          </a:lstStyle>
          <a:p>
            <a:r>
              <a:rPr lang="en-US"/>
              <a:t>Click icon to add picture</a:t>
            </a:r>
            <a:endParaRPr lang="en-US" dirty="0"/>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a:lstStyle>
            <a:lvl1pPr>
              <a:defRPr sz="2000"/>
            </a:lvl1pPr>
          </a:lstStyle>
          <a:p>
            <a:r>
              <a:rPr lang="en-US"/>
              <a:t>Click icon to add picture</a:t>
            </a:r>
            <a:endParaRPr lang="en-US" dirty="0"/>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a:lstStyle>
            <a:lvl1pPr>
              <a:defRPr sz="2000"/>
            </a:lvl1pPr>
          </a:lstStyle>
          <a:p>
            <a:r>
              <a:rPr lang="en-US"/>
              <a:t>Click icon to add picture</a:t>
            </a:r>
            <a:endParaRPr lang="en-US" dirty="0"/>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a:lstStyle>
            <a:lvl1pPr>
              <a:defRPr sz="2000"/>
            </a:lvl1pPr>
          </a:lstStyle>
          <a:p>
            <a:r>
              <a:rPr lang="en-US"/>
              <a:t>Click icon to add picture</a:t>
            </a:r>
            <a:endParaRPr lang="en-US" dirty="0"/>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a:lstStyle>
            <a:lvl1pPr>
              <a:defRPr sz="2000"/>
            </a:lvl1pPr>
          </a:lstStyle>
          <a:p>
            <a:r>
              <a:rPr lang="en-US"/>
              <a:t>Click icon to add picture</a:t>
            </a:r>
            <a:endParaRPr lang="en-US" dirty="0"/>
          </a:p>
        </p:txBody>
      </p:sp>
    </p:spTree>
    <p:extLst>
      <p:ext uri="{BB962C8B-B14F-4D97-AF65-F5344CB8AC3E}">
        <p14:creationId xmlns:p14="http://schemas.microsoft.com/office/powerpoint/2010/main" val="2901903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mersive palette Balancing Act">
    <p:bg>
      <p:bgPr>
        <a:solidFill>
          <a:schemeClr val="accent5"/>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0869985-B973-4011-9FA2-83D7EBB2EA53}"/>
              </a:ext>
            </a:extLst>
          </p:cNvPr>
          <p:cNvSpPr/>
          <p:nvPr userDrawn="1"/>
        </p:nvSpPr>
        <p:spPr>
          <a:xfrm>
            <a:off x="0" y="2400300"/>
            <a:ext cx="4267200" cy="4457700"/>
          </a:xfrm>
          <a:prstGeom prst="rect">
            <a:avLst/>
          </a:prstGeom>
          <a:solidFill>
            <a:srgbClr val="D293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1399032"/>
            <a:ext cx="3619501" cy="877824"/>
          </a:xfrm>
        </p:spPr>
        <p:txBody>
          <a:bodyPr/>
          <a:lstStyle>
            <a:lvl1pPr>
              <a:defRPr cap="all" baseline="0">
                <a:solidFill>
                  <a:schemeClr val="bg1"/>
                </a:solidFill>
              </a:defRPr>
            </a:lvl1p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2779776"/>
            <a:ext cx="3465576" cy="3255264"/>
          </a:xfrm>
          <a:prstGeom prst="rect">
            <a:avLst/>
          </a:prstGeom>
        </p:spPr>
        <p:txBody>
          <a:bodyPr/>
          <a:lstStyle>
            <a:lvl1pPr marL="0" indent="0">
              <a:lnSpc>
                <a:spcPts val="30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dirty="0"/>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4254500" y="0"/>
            <a:ext cx="7480300" cy="6858000"/>
          </a:xfrm>
          <a:prstGeom prst="rect">
            <a:avLst/>
          </a:prstGeom>
        </p:spPr>
        <p:txBody>
          <a:bodyPr anchor="ctr"/>
          <a:lstStyle>
            <a:lvl1pPr marL="0" indent="0" algn="ctr">
              <a:buNone/>
              <a:defRPr>
                <a:solidFill>
                  <a:schemeClr val="bg1"/>
                </a:solidFill>
              </a:defRPr>
            </a:lvl1pPr>
          </a:lstStyle>
          <a:p>
            <a:r>
              <a:rPr lang="en-US"/>
              <a:t>Click icon to add picture</a:t>
            </a:r>
            <a:endParaRPr lang="en-US" dirty="0"/>
          </a:p>
        </p:txBody>
      </p:sp>
      <p:sp>
        <p:nvSpPr>
          <p:cNvPr id="8" name="Rectangle 7">
            <a:extLst>
              <a:ext uri="{FF2B5EF4-FFF2-40B4-BE49-F238E27FC236}">
                <a16:creationId xmlns:a16="http://schemas.microsoft.com/office/drawing/2014/main" id="{E75D44F0-DADD-4DCC-82EC-FDB3E9878AA9}"/>
              </a:ext>
            </a:extLst>
          </p:cNvPr>
          <p:cNvSpPr/>
          <p:nvPr userDrawn="1"/>
        </p:nvSpPr>
        <p:spPr>
          <a:xfrm>
            <a:off x="11734800" y="4445000"/>
            <a:ext cx="457200" cy="2413000"/>
          </a:xfrm>
          <a:prstGeom prst="rect">
            <a:avLst/>
          </a:prstGeom>
          <a:solidFill>
            <a:srgbClr val="884C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28CFE2C9-8B6E-4DDA-A5EA-04581F7629F0}"/>
              </a:ext>
            </a:extLst>
          </p:cNvPr>
          <p:cNvSpPr/>
          <p:nvPr userDrawn="1"/>
        </p:nvSpPr>
        <p:spPr>
          <a:xfrm>
            <a:off x="11734800" y="0"/>
            <a:ext cx="457200" cy="4462272"/>
          </a:xfrm>
          <a:prstGeom prst="rect">
            <a:avLst/>
          </a:prstGeom>
          <a:solidFill>
            <a:srgbClr val="86A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1823428"/>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9" name="Rectangle 8" hidden="1"/>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800" dirty="0"/>
          </a:p>
        </p:txBody>
      </p:sp>
      <p:sp>
        <p:nvSpPr>
          <p:cNvPr id="12" name="Title 1">
            <a:extLst>
              <a:ext uri="{FF2B5EF4-FFF2-40B4-BE49-F238E27FC236}">
                <a16:creationId xmlns:a16="http://schemas.microsoft.com/office/drawing/2014/main" id="{96FEDCD9-19A7-423B-ABE0-DDD032DE8879}"/>
              </a:ext>
            </a:extLst>
          </p:cNvPr>
          <p:cNvSpPr>
            <a:spLocks noGrp="1"/>
          </p:cNvSpPr>
          <p:nvPr>
            <p:ph type="title"/>
          </p:nvPr>
        </p:nvSpPr>
        <p:spPr>
          <a:xfrm>
            <a:off x="457199" y="914400"/>
            <a:ext cx="7467601" cy="1572768"/>
          </a:xfrm>
        </p:spPr>
        <p:txBody>
          <a:bodyPr/>
          <a:lstStyle>
            <a:lvl1pPr>
              <a:lnSpc>
                <a:spcPts val="4600"/>
              </a:lnSpc>
              <a:defRPr/>
            </a:lvl1pPr>
          </a:lstStyle>
          <a:p>
            <a:r>
              <a:rPr lang="en-US"/>
              <a:t>Click to edit Master title style</a:t>
            </a:r>
            <a:endParaRPr lang="en-US" dirty="0"/>
          </a:p>
        </p:txBody>
      </p:sp>
      <p:sp>
        <p:nvSpPr>
          <p:cNvPr id="14" name="Text Placeholder 9">
            <a:extLst>
              <a:ext uri="{FF2B5EF4-FFF2-40B4-BE49-F238E27FC236}">
                <a16:creationId xmlns:a16="http://schemas.microsoft.com/office/drawing/2014/main" id="{EBD7372B-17B4-4062-8BFA-745581B27349}"/>
              </a:ext>
            </a:extLst>
          </p:cNvPr>
          <p:cNvSpPr>
            <a:spLocks noGrp="1"/>
          </p:cNvSpPr>
          <p:nvPr>
            <p:ph type="body" sz="quarter" idx="14" hasCustomPrompt="1"/>
          </p:nvPr>
        </p:nvSpPr>
        <p:spPr>
          <a:xfrm>
            <a:off x="457200" y="2540000"/>
            <a:ext cx="6591300" cy="3403600"/>
          </a:xfrm>
          <a:prstGeom prst="rect">
            <a:avLst/>
          </a:prstGeom>
        </p:spPr>
        <p:txBody>
          <a:bodyPr/>
          <a:lstStyle>
            <a:lvl1pPr marL="342900" indent="-342900">
              <a:lnSpc>
                <a:spcPts val="3000"/>
              </a:lnSpc>
              <a:spcBef>
                <a:spcPts val="0"/>
              </a:spcBef>
              <a:buFont typeface="+mj-lt"/>
              <a:buAutoNum type="arabicPeriod"/>
              <a:defRPr sz="1800"/>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dirty="0"/>
              <a:t>Click to edit text</a:t>
            </a:r>
          </a:p>
        </p:txBody>
      </p:sp>
      <p:sp>
        <p:nvSpPr>
          <p:cNvPr id="3" name="Picture Placeholder 2">
            <a:extLst>
              <a:ext uri="{FF2B5EF4-FFF2-40B4-BE49-F238E27FC236}">
                <a16:creationId xmlns:a16="http://schemas.microsoft.com/office/drawing/2014/main" id="{C09A28F9-9D68-48A2-A1AD-C1C318C0EC8D}"/>
              </a:ext>
            </a:extLst>
          </p:cNvPr>
          <p:cNvSpPr>
            <a:spLocks noGrp="1"/>
          </p:cNvSpPr>
          <p:nvPr>
            <p:ph type="pic" sz="quarter" idx="15"/>
          </p:nvPr>
        </p:nvSpPr>
        <p:spPr>
          <a:xfrm>
            <a:off x="8115300" y="1384300"/>
            <a:ext cx="3410712" cy="4572000"/>
          </a:xfrm>
          <a:prstGeom prst="roundRect">
            <a:avLst>
              <a:gd name="adj" fmla="val 2543"/>
            </a:avLst>
          </a:prstGeom>
        </p:spPr>
        <p:txBody>
          <a:bodyPr anchor="ct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2185836540"/>
      </p:ext>
    </p:extLst>
  </p:cSld>
  <p:clrMapOvr>
    <a:masterClrMapping/>
  </p:clrMapOvr>
  <p:extLst>
    <p:ext uri="{DCECCB84-F9BA-43D5-87BE-67443E8EF086}">
      <p15:sldGuideLst xmlns:p15="http://schemas.microsoft.com/office/powerpoint/2012/main">
        <p15:guide id="1" orient="horz" pos="1032" userDrawn="1">
          <p15:clr>
            <a:srgbClr val="FBAE40"/>
          </p15:clr>
        </p15:guide>
        <p15:guide id="2" pos="336"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lette Wellspring">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anchor="b" anchorCtr="0">
            <a:normAutofit/>
          </a:bodyPr>
          <a:lstStyle>
            <a:lvl1pPr>
              <a:lnSpc>
                <a:spcPts val="4000"/>
              </a:lnSpc>
              <a:defRPr sz="3200"/>
            </a:lvl1pPr>
          </a:lstStyle>
          <a:p>
            <a:r>
              <a:rPr lang="en-US" dirty="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a:lstStyle>
            <a:lvl1pPr>
              <a:defRPr sz="2000"/>
            </a:lvl1pPr>
          </a:lstStyle>
          <a:p>
            <a:endParaRPr lang="en-US" dirty="0"/>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a:lstStyle>
            <a:lvl1pPr>
              <a:defRPr sz="2000"/>
            </a:lvl1pPr>
          </a:lstStyle>
          <a:p>
            <a:endParaRPr lang="en-US" dirty="0"/>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a:lstStyle>
            <a:lvl1pPr>
              <a:defRPr sz="2000"/>
            </a:lvl1pPr>
          </a:lstStyle>
          <a:p>
            <a:endParaRPr lang="en-US" dirty="0"/>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a:lstStyle>
            <a:lvl1pPr>
              <a:defRPr sz="2000"/>
            </a:lvl1pPr>
          </a:lstStyle>
          <a:p>
            <a:endParaRPr lang="en-US" dirty="0"/>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a:lstStyle>
            <a:lvl1pPr>
              <a:defRPr sz="2000"/>
            </a:lvl1pPr>
          </a:lstStyle>
          <a:p>
            <a:endParaRPr lang="en-US" dirty="0"/>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a:lstStyle>
            <a:lvl1pPr>
              <a:defRPr sz="2000"/>
            </a:lvl1pPr>
          </a:lstStyle>
          <a:p>
            <a:endParaRPr lang="en-US" dirty="0"/>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a:lstStyle>
            <a:lvl1pPr>
              <a:defRPr sz="2000"/>
            </a:lvl1pPr>
          </a:lstStyle>
          <a:p>
            <a:endParaRPr lang="en-US" dirty="0"/>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a:lstStyle>
            <a:lvl1pPr>
              <a:defRPr sz="2000"/>
            </a:lvl1pPr>
          </a:lstStyle>
          <a:p>
            <a:endParaRPr lang="en-US" dirty="0"/>
          </a:p>
        </p:txBody>
      </p:sp>
    </p:spTree>
    <p:extLst>
      <p:ext uri="{BB962C8B-B14F-4D97-AF65-F5344CB8AC3E}">
        <p14:creationId xmlns:p14="http://schemas.microsoft.com/office/powerpoint/2010/main" val="2205942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mersive palette Wellspring">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86ECD6-DF3C-4CA6-9A77-ED32AC37F81F}"/>
              </a:ext>
            </a:extLst>
          </p:cNvPr>
          <p:cNvSpPr/>
          <p:nvPr userDrawn="1"/>
        </p:nvSpPr>
        <p:spPr>
          <a:xfrm>
            <a:off x="0" y="0"/>
            <a:ext cx="2445488" cy="457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D3F081E-4462-4B33-A41E-0432A3B439D9}"/>
              </a:ext>
            </a:extLst>
          </p:cNvPr>
          <p:cNvSpPr/>
          <p:nvPr userDrawn="1"/>
        </p:nvSpPr>
        <p:spPr>
          <a:xfrm rot="5400000">
            <a:off x="10740656" y="5406656"/>
            <a:ext cx="2445488" cy="457200"/>
          </a:xfrm>
          <a:prstGeom prst="rect">
            <a:avLst/>
          </a:prstGeom>
          <a:solidFill>
            <a:srgbClr val="8A58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05FA2D1-6BF4-4194-B815-8C66D013FD27}"/>
              </a:ext>
            </a:extLst>
          </p:cNvPr>
          <p:cNvSpPr/>
          <p:nvPr userDrawn="1"/>
        </p:nvSpPr>
        <p:spPr>
          <a:xfrm>
            <a:off x="7982712" y="495300"/>
            <a:ext cx="3753612" cy="5943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C88F0DF-BC0B-473C-82DC-7FC46D38FAC1}"/>
              </a:ext>
            </a:extLst>
          </p:cNvPr>
          <p:cNvSpPr/>
          <p:nvPr userDrawn="1"/>
        </p:nvSpPr>
        <p:spPr>
          <a:xfrm>
            <a:off x="4251158" y="495300"/>
            <a:ext cx="3787056" cy="594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2779776"/>
            <a:ext cx="3465576" cy="3255264"/>
          </a:xfrm>
          <a:prstGeom prst="rect">
            <a:avLst/>
          </a:prstGeom>
        </p:spPr>
        <p:txBody>
          <a:bodyPr/>
          <a:lstStyle>
            <a:lvl1pPr marL="0" indent="0">
              <a:lnSpc>
                <a:spcPts val="3000"/>
              </a:lnSpc>
              <a:spcBef>
                <a:spcPts val="0"/>
              </a:spcBef>
              <a:buNone/>
              <a:defRPr sz="1800">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4709160" y="960120"/>
            <a:ext cx="6574536" cy="5074920"/>
          </a:xfrm>
          <a:prstGeom prst="rect">
            <a:avLst/>
          </a:prstGeom>
        </p:spPr>
        <p:txBody>
          <a:bodyPr anchor="ctr"/>
          <a:lstStyle>
            <a:lvl1pPr marL="0" indent="0" algn="ctr">
              <a:buNone/>
              <a:defRPr>
                <a:solidFill>
                  <a:schemeClr val="bg1"/>
                </a:solidFill>
              </a:defRPr>
            </a:lvl1pPr>
          </a:lstStyle>
          <a:p>
            <a:endParaRPr lang="en-US" dirty="0"/>
          </a:p>
        </p:txBody>
      </p:sp>
      <p:sp>
        <p:nvSpPr>
          <p:cNvPr id="13" name="Rectangle 12">
            <a:extLst>
              <a:ext uri="{FF2B5EF4-FFF2-40B4-BE49-F238E27FC236}">
                <a16:creationId xmlns:a16="http://schemas.microsoft.com/office/drawing/2014/main" id="{FDF3E524-6AEB-4529-804C-0B9CD9992050}"/>
              </a:ext>
            </a:extLst>
          </p:cNvPr>
          <p:cNvSpPr/>
          <p:nvPr userDrawn="1"/>
        </p:nvSpPr>
        <p:spPr>
          <a:xfrm>
            <a:off x="228600" y="241300"/>
            <a:ext cx="11772900" cy="6400800"/>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4CFF2CAC-AD21-48FA-AD68-A643AAA6A8C4}"/>
              </a:ext>
            </a:extLst>
          </p:cNvPr>
          <p:cNvCxnSpPr>
            <a:cxnSpLocks/>
          </p:cNvCxnSpPr>
          <p:nvPr userDrawn="1"/>
        </p:nvCxnSpPr>
        <p:spPr>
          <a:xfrm>
            <a:off x="228600" y="2415910"/>
            <a:ext cx="4022558" cy="0"/>
          </a:xfrm>
          <a:prstGeom prst="line">
            <a:avLst/>
          </a:prstGeom>
          <a:ln w="2540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1371600"/>
            <a:ext cx="3619501" cy="877824"/>
          </a:xfrm>
        </p:spPr>
        <p:txBody>
          <a:bodyPr/>
          <a:lstStyle>
            <a:lvl1pPr>
              <a:lnSpc>
                <a:spcPts val="4320"/>
              </a:lnSpc>
              <a:defRPr>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512255900"/>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lette Star of the show">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anchor="t" anchorCtr="0">
            <a:normAutofit/>
          </a:bodyPr>
          <a:lstStyle>
            <a:lvl1pPr>
              <a:lnSpc>
                <a:spcPts val="4000"/>
              </a:lnSpc>
              <a:defRPr sz="3200"/>
            </a:lvl1pPr>
          </a:lstStyle>
          <a:p>
            <a:r>
              <a:rPr lang="en-US" dirty="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a:lstStyle>
            <a:lvl1pPr>
              <a:defRPr sz="2000"/>
            </a:lvl1pPr>
          </a:lstStyle>
          <a:p>
            <a:endParaRPr lang="en-US" dirty="0"/>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a:lstStyle>
            <a:lvl1pPr>
              <a:defRPr sz="2000"/>
            </a:lvl1pPr>
          </a:lstStyle>
          <a:p>
            <a:endParaRPr lang="en-US" dirty="0"/>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a:lstStyle>
            <a:lvl1pPr>
              <a:defRPr sz="2000"/>
            </a:lvl1pPr>
          </a:lstStyle>
          <a:p>
            <a:endParaRPr lang="en-US" dirty="0"/>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a:lstStyle>
            <a:lvl1pPr>
              <a:defRPr sz="2000"/>
            </a:lvl1pPr>
          </a:lstStyle>
          <a:p>
            <a:endParaRPr lang="en-US" dirty="0"/>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a:lstStyle>
            <a:lvl1pPr>
              <a:defRPr sz="2000"/>
            </a:lvl1pPr>
          </a:lstStyle>
          <a:p>
            <a:endParaRPr lang="en-US" dirty="0"/>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a:lstStyle>
            <a:lvl1pPr>
              <a:defRPr sz="2000"/>
            </a:lvl1pPr>
          </a:lstStyle>
          <a:p>
            <a:endParaRPr lang="en-US" dirty="0"/>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a:lstStyle>
            <a:lvl1pPr>
              <a:defRPr sz="2000"/>
            </a:lvl1pPr>
          </a:lstStyle>
          <a:p>
            <a:endParaRPr lang="en-US" dirty="0"/>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a:lstStyle>
            <a:lvl1pPr>
              <a:defRPr sz="2000"/>
            </a:lvl1pPr>
          </a:lstStyle>
          <a:p>
            <a:endParaRPr lang="en-US" dirty="0"/>
          </a:p>
        </p:txBody>
      </p:sp>
    </p:spTree>
    <p:extLst>
      <p:ext uri="{BB962C8B-B14F-4D97-AF65-F5344CB8AC3E}">
        <p14:creationId xmlns:p14="http://schemas.microsoft.com/office/powerpoint/2010/main" val="1553920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mmersive palette Star of the show">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462B86F-90E5-425E-9F83-8477D8111E1D}"/>
              </a:ext>
            </a:extLst>
          </p:cNvPr>
          <p:cNvSpPr/>
          <p:nvPr userDrawn="1"/>
        </p:nvSpPr>
        <p:spPr>
          <a:xfrm>
            <a:off x="0" y="495300"/>
            <a:ext cx="6057900" cy="133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F5269853-3C2C-4F9C-B1BB-E00F7A1DB9E1}"/>
              </a:ext>
            </a:extLst>
          </p:cNvPr>
          <p:cNvSpPr/>
          <p:nvPr userDrawn="1"/>
        </p:nvSpPr>
        <p:spPr>
          <a:xfrm>
            <a:off x="6530703" y="495300"/>
            <a:ext cx="2931587" cy="26289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3759D58-52AF-4785-8A33-F528F46D88A3}"/>
              </a:ext>
            </a:extLst>
          </p:cNvPr>
          <p:cNvSpPr/>
          <p:nvPr userDrawn="1"/>
        </p:nvSpPr>
        <p:spPr>
          <a:xfrm>
            <a:off x="8852618" y="3863713"/>
            <a:ext cx="2921000" cy="259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6AD3E0F4-EC0D-43C2-AC84-A53134C8566E}"/>
              </a:ext>
            </a:extLst>
          </p:cNvPr>
          <p:cNvSpPr/>
          <p:nvPr userDrawn="1"/>
        </p:nvSpPr>
        <p:spPr>
          <a:xfrm>
            <a:off x="228600" y="241300"/>
            <a:ext cx="11772900" cy="6400800"/>
          </a:xfrm>
          <a:prstGeom prst="rect">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914400"/>
            <a:ext cx="5638801" cy="1572126"/>
          </a:xfrm>
        </p:spPr>
        <p:txBody>
          <a:bodyPr anchor="t" anchorCtr="0">
            <a:noAutofit/>
          </a:bodyPr>
          <a:lstStyle>
            <a:lvl1pPr>
              <a:defRPr>
                <a:solidFill>
                  <a:schemeClr val="tx1"/>
                </a:solidFill>
              </a:defRPr>
            </a:lvl1pPr>
          </a:lstStyle>
          <a:p>
            <a:r>
              <a:rPr lang="en-US" dirty="0"/>
              <a:t>Click to edit Master title style</a:t>
            </a:r>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2489200"/>
            <a:ext cx="5202936" cy="3547872"/>
          </a:xfrm>
          <a:prstGeom prst="rect">
            <a:avLst/>
          </a:prstGeom>
        </p:spPr>
        <p:txBody>
          <a:bodyPr/>
          <a:lstStyle>
            <a:lvl1pPr marL="0" indent="0">
              <a:lnSpc>
                <a:spcPts val="3000"/>
              </a:lnSpc>
              <a:spcBef>
                <a:spcPts val="0"/>
              </a:spcBef>
              <a:buNone/>
              <a:defRPr sz="1800">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6997700" y="914400"/>
            <a:ext cx="4334256" cy="5093208"/>
          </a:xfrm>
          <a:prstGeom prst="rect">
            <a:avLst/>
          </a:prstGeom>
          <a:solidFill>
            <a:schemeClr val="accent3"/>
          </a:solid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3180366801"/>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lette Amusements">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9CA9-81D6-424A-8046-4B56E1D25059}"/>
              </a:ext>
            </a:extLst>
          </p:cNvPr>
          <p:cNvSpPr>
            <a:spLocks noGrp="1"/>
          </p:cNvSpPr>
          <p:nvPr>
            <p:ph type="title" hasCustomPrompt="1"/>
          </p:nvPr>
        </p:nvSpPr>
        <p:spPr>
          <a:xfrm>
            <a:off x="457199" y="2569464"/>
            <a:ext cx="3619501" cy="1179576"/>
          </a:xfrm>
        </p:spPr>
        <p:txBody>
          <a:bodyPr anchor="b" anchorCtr="0">
            <a:normAutofit/>
          </a:bodyPr>
          <a:lstStyle>
            <a:lvl1pPr>
              <a:lnSpc>
                <a:spcPts val="4000"/>
              </a:lnSpc>
              <a:defRPr sz="3200"/>
            </a:lvl1pPr>
          </a:lstStyle>
          <a:p>
            <a:r>
              <a:rPr lang="en-US" dirty="0"/>
              <a:t>Click to edit title</a:t>
            </a:r>
          </a:p>
        </p:txBody>
      </p:sp>
      <p:sp>
        <p:nvSpPr>
          <p:cNvPr id="9" name="Picture Placeholder 8">
            <a:extLst>
              <a:ext uri="{FF2B5EF4-FFF2-40B4-BE49-F238E27FC236}">
                <a16:creationId xmlns:a16="http://schemas.microsoft.com/office/drawing/2014/main" id="{B2F51F73-5064-47F8-83FD-440E0ED1950B}"/>
              </a:ext>
            </a:extLst>
          </p:cNvPr>
          <p:cNvSpPr>
            <a:spLocks noGrp="1"/>
          </p:cNvSpPr>
          <p:nvPr>
            <p:ph type="pic" sz="quarter" idx="13"/>
          </p:nvPr>
        </p:nvSpPr>
        <p:spPr>
          <a:xfrm>
            <a:off x="4279392" y="1463040"/>
            <a:ext cx="1499616" cy="2194560"/>
          </a:xfrm>
          <a:prstGeom prst="rect">
            <a:avLst/>
          </a:prstGeom>
        </p:spPr>
        <p:txBody>
          <a:bodyPr/>
          <a:lstStyle>
            <a:lvl1pPr>
              <a:defRPr sz="2000"/>
            </a:lvl1pPr>
          </a:lstStyle>
          <a:p>
            <a:endParaRPr lang="en-US" dirty="0"/>
          </a:p>
        </p:txBody>
      </p:sp>
      <p:sp>
        <p:nvSpPr>
          <p:cNvPr id="18" name="Picture Placeholder 8">
            <a:extLst>
              <a:ext uri="{FF2B5EF4-FFF2-40B4-BE49-F238E27FC236}">
                <a16:creationId xmlns:a16="http://schemas.microsoft.com/office/drawing/2014/main" id="{06FF689A-8221-42E8-96D4-ED4D3AD501F8}"/>
              </a:ext>
            </a:extLst>
          </p:cNvPr>
          <p:cNvSpPr>
            <a:spLocks noGrp="1"/>
          </p:cNvSpPr>
          <p:nvPr>
            <p:ph type="pic" sz="quarter" idx="14"/>
          </p:nvPr>
        </p:nvSpPr>
        <p:spPr>
          <a:xfrm>
            <a:off x="6227064" y="1463040"/>
            <a:ext cx="1499616" cy="2194560"/>
          </a:xfrm>
          <a:prstGeom prst="rect">
            <a:avLst/>
          </a:prstGeom>
        </p:spPr>
        <p:txBody>
          <a:bodyPr/>
          <a:lstStyle>
            <a:lvl1pPr>
              <a:defRPr sz="2000"/>
            </a:lvl1pPr>
          </a:lstStyle>
          <a:p>
            <a:endParaRPr lang="en-US" dirty="0"/>
          </a:p>
        </p:txBody>
      </p:sp>
      <p:sp>
        <p:nvSpPr>
          <p:cNvPr id="19" name="Picture Placeholder 8">
            <a:extLst>
              <a:ext uri="{FF2B5EF4-FFF2-40B4-BE49-F238E27FC236}">
                <a16:creationId xmlns:a16="http://schemas.microsoft.com/office/drawing/2014/main" id="{96424DB2-4D46-493F-A5B8-8901EDA394F2}"/>
              </a:ext>
            </a:extLst>
          </p:cNvPr>
          <p:cNvSpPr>
            <a:spLocks noGrp="1"/>
          </p:cNvSpPr>
          <p:nvPr>
            <p:ph type="pic" sz="quarter" idx="15"/>
          </p:nvPr>
        </p:nvSpPr>
        <p:spPr>
          <a:xfrm>
            <a:off x="8174736" y="1463040"/>
            <a:ext cx="1499616" cy="2194560"/>
          </a:xfrm>
          <a:prstGeom prst="rect">
            <a:avLst/>
          </a:prstGeom>
        </p:spPr>
        <p:txBody>
          <a:bodyPr/>
          <a:lstStyle>
            <a:lvl1pPr>
              <a:defRPr sz="2000"/>
            </a:lvl1pPr>
          </a:lstStyle>
          <a:p>
            <a:endParaRPr lang="en-US" dirty="0"/>
          </a:p>
        </p:txBody>
      </p:sp>
      <p:sp>
        <p:nvSpPr>
          <p:cNvPr id="20" name="Picture Placeholder 8">
            <a:extLst>
              <a:ext uri="{FF2B5EF4-FFF2-40B4-BE49-F238E27FC236}">
                <a16:creationId xmlns:a16="http://schemas.microsoft.com/office/drawing/2014/main" id="{0AF2B6E1-5738-41B1-8C15-EA6715490140}"/>
              </a:ext>
            </a:extLst>
          </p:cNvPr>
          <p:cNvSpPr>
            <a:spLocks noGrp="1"/>
          </p:cNvSpPr>
          <p:nvPr>
            <p:ph type="pic" sz="quarter" idx="16"/>
          </p:nvPr>
        </p:nvSpPr>
        <p:spPr>
          <a:xfrm>
            <a:off x="10122408" y="1463040"/>
            <a:ext cx="1499616" cy="2194560"/>
          </a:xfrm>
          <a:prstGeom prst="rect">
            <a:avLst/>
          </a:prstGeom>
        </p:spPr>
        <p:txBody>
          <a:bodyPr/>
          <a:lstStyle>
            <a:lvl1pPr>
              <a:defRPr sz="2000"/>
            </a:lvl1pPr>
          </a:lstStyle>
          <a:p>
            <a:endParaRPr lang="en-US" dirty="0"/>
          </a:p>
        </p:txBody>
      </p:sp>
      <p:sp>
        <p:nvSpPr>
          <p:cNvPr id="21" name="Picture Placeholder 8">
            <a:extLst>
              <a:ext uri="{FF2B5EF4-FFF2-40B4-BE49-F238E27FC236}">
                <a16:creationId xmlns:a16="http://schemas.microsoft.com/office/drawing/2014/main" id="{6C8D73EB-347C-4E13-94C8-FA8FADE46559}"/>
              </a:ext>
            </a:extLst>
          </p:cNvPr>
          <p:cNvSpPr>
            <a:spLocks noGrp="1"/>
          </p:cNvSpPr>
          <p:nvPr>
            <p:ph type="pic" sz="quarter" idx="17"/>
          </p:nvPr>
        </p:nvSpPr>
        <p:spPr>
          <a:xfrm>
            <a:off x="4279392" y="4087368"/>
            <a:ext cx="1499616" cy="2194560"/>
          </a:xfrm>
          <a:prstGeom prst="rect">
            <a:avLst/>
          </a:prstGeom>
        </p:spPr>
        <p:txBody>
          <a:bodyPr/>
          <a:lstStyle>
            <a:lvl1pPr>
              <a:defRPr sz="2000"/>
            </a:lvl1pPr>
          </a:lstStyle>
          <a:p>
            <a:endParaRPr lang="en-US" dirty="0"/>
          </a:p>
        </p:txBody>
      </p:sp>
      <p:sp>
        <p:nvSpPr>
          <p:cNvPr id="22" name="Picture Placeholder 8">
            <a:extLst>
              <a:ext uri="{FF2B5EF4-FFF2-40B4-BE49-F238E27FC236}">
                <a16:creationId xmlns:a16="http://schemas.microsoft.com/office/drawing/2014/main" id="{9DFA5C56-9B47-4F87-8E12-30A936274F1B}"/>
              </a:ext>
            </a:extLst>
          </p:cNvPr>
          <p:cNvSpPr>
            <a:spLocks noGrp="1"/>
          </p:cNvSpPr>
          <p:nvPr>
            <p:ph type="pic" sz="quarter" idx="18"/>
          </p:nvPr>
        </p:nvSpPr>
        <p:spPr>
          <a:xfrm>
            <a:off x="6227064" y="4087368"/>
            <a:ext cx="1499616" cy="2194560"/>
          </a:xfrm>
          <a:prstGeom prst="rect">
            <a:avLst/>
          </a:prstGeom>
        </p:spPr>
        <p:txBody>
          <a:bodyPr/>
          <a:lstStyle>
            <a:lvl1pPr>
              <a:defRPr sz="2000"/>
            </a:lvl1pPr>
          </a:lstStyle>
          <a:p>
            <a:endParaRPr lang="en-US" dirty="0"/>
          </a:p>
        </p:txBody>
      </p:sp>
      <p:sp>
        <p:nvSpPr>
          <p:cNvPr id="23" name="Picture Placeholder 8">
            <a:extLst>
              <a:ext uri="{FF2B5EF4-FFF2-40B4-BE49-F238E27FC236}">
                <a16:creationId xmlns:a16="http://schemas.microsoft.com/office/drawing/2014/main" id="{1E3B5888-98ED-48E4-8AA8-5BAB43F8516C}"/>
              </a:ext>
            </a:extLst>
          </p:cNvPr>
          <p:cNvSpPr>
            <a:spLocks noGrp="1"/>
          </p:cNvSpPr>
          <p:nvPr>
            <p:ph type="pic" sz="quarter" idx="19"/>
          </p:nvPr>
        </p:nvSpPr>
        <p:spPr>
          <a:xfrm>
            <a:off x="8174736" y="4087368"/>
            <a:ext cx="1499616" cy="2194560"/>
          </a:xfrm>
          <a:prstGeom prst="rect">
            <a:avLst/>
          </a:prstGeom>
        </p:spPr>
        <p:txBody>
          <a:bodyPr/>
          <a:lstStyle>
            <a:lvl1pPr>
              <a:defRPr sz="2000"/>
            </a:lvl1pPr>
          </a:lstStyle>
          <a:p>
            <a:endParaRPr lang="en-US" dirty="0"/>
          </a:p>
        </p:txBody>
      </p:sp>
      <p:sp>
        <p:nvSpPr>
          <p:cNvPr id="24" name="Picture Placeholder 8">
            <a:extLst>
              <a:ext uri="{FF2B5EF4-FFF2-40B4-BE49-F238E27FC236}">
                <a16:creationId xmlns:a16="http://schemas.microsoft.com/office/drawing/2014/main" id="{569C9EE3-34D1-4DE0-B06C-2F6212F7C329}"/>
              </a:ext>
            </a:extLst>
          </p:cNvPr>
          <p:cNvSpPr>
            <a:spLocks noGrp="1"/>
          </p:cNvSpPr>
          <p:nvPr>
            <p:ph type="pic" sz="quarter" idx="20"/>
          </p:nvPr>
        </p:nvSpPr>
        <p:spPr>
          <a:xfrm>
            <a:off x="10122408" y="4087368"/>
            <a:ext cx="1499616" cy="2194560"/>
          </a:xfrm>
          <a:prstGeom prst="rect">
            <a:avLst/>
          </a:prstGeom>
        </p:spPr>
        <p:txBody>
          <a:bodyPr/>
          <a:lstStyle>
            <a:lvl1pPr>
              <a:defRPr sz="2000"/>
            </a:lvl1pPr>
          </a:lstStyle>
          <a:p>
            <a:endParaRPr lang="en-US" dirty="0"/>
          </a:p>
        </p:txBody>
      </p:sp>
    </p:spTree>
    <p:extLst>
      <p:ext uri="{BB962C8B-B14F-4D97-AF65-F5344CB8AC3E}">
        <p14:creationId xmlns:p14="http://schemas.microsoft.com/office/powerpoint/2010/main" val="1542889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mersive palette Amusements">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A3BC27-A809-4F76-931E-2DE01059A5AB}"/>
              </a:ext>
            </a:extLst>
          </p:cNvPr>
          <p:cNvSpPr/>
          <p:nvPr userDrawn="1"/>
        </p:nvSpPr>
        <p:spPr>
          <a:xfrm>
            <a:off x="6712974" y="1651000"/>
            <a:ext cx="460459" cy="5207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D96A5108-5EBA-43CE-BA4A-DA9EEF5D808A}"/>
              </a:ext>
            </a:extLst>
          </p:cNvPr>
          <p:cNvSpPr/>
          <p:nvPr userDrawn="1"/>
        </p:nvSpPr>
        <p:spPr>
          <a:xfrm>
            <a:off x="9271000" y="0"/>
            <a:ext cx="2921000" cy="53975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2712910-50D0-4906-AB08-F37D02F96D4A}"/>
              </a:ext>
            </a:extLst>
          </p:cNvPr>
          <p:cNvSpPr/>
          <p:nvPr userDrawn="1"/>
        </p:nvSpPr>
        <p:spPr>
          <a:xfrm>
            <a:off x="0" y="2387600"/>
            <a:ext cx="5461000" cy="215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DAC760C-BE23-4DA2-A294-3B5668F8AECA}"/>
              </a:ext>
            </a:extLst>
          </p:cNvPr>
          <p:cNvSpPr/>
          <p:nvPr userDrawn="1"/>
        </p:nvSpPr>
        <p:spPr>
          <a:xfrm>
            <a:off x="228600" y="241300"/>
            <a:ext cx="11772900" cy="6400800"/>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379CA9-81D6-424A-8046-4B56E1D25059}"/>
              </a:ext>
            </a:extLst>
          </p:cNvPr>
          <p:cNvSpPr>
            <a:spLocks noGrp="1"/>
          </p:cNvSpPr>
          <p:nvPr>
            <p:ph type="title"/>
          </p:nvPr>
        </p:nvSpPr>
        <p:spPr>
          <a:xfrm>
            <a:off x="457199" y="914400"/>
            <a:ext cx="5605272" cy="1572126"/>
          </a:xfrm>
        </p:spPr>
        <p:txBody>
          <a:bodyPr anchor="ctr" anchorCtr="0"/>
          <a:lstStyle>
            <a:lvl1pPr>
              <a:defRPr>
                <a:solidFill>
                  <a:schemeClr val="bg1"/>
                </a:solidFill>
              </a:defRPr>
            </a:lvl1pPr>
          </a:lstStyle>
          <a:p>
            <a:r>
              <a:rPr lang="en-US" dirty="0"/>
              <a:t>Click to edit Master title style</a:t>
            </a:r>
          </a:p>
        </p:txBody>
      </p:sp>
      <p:sp>
        <p:nvSpPr>
          <p:cNvPr id="10" name="Text Placeholder 9">
            <a:extLst>
              <a:ext uri="{FF2B5EF4-FFF2-40B4-BE49-F238E27FC236}">
                <a16:creationId xmlns:a16="http://schemas.microsoft.com/office/drawing/2014/main" id="{2A60302F-65DB-4E93-B6C3-49E64C44FB53}"/>
              </a:ext>
            </a:extLst>
          </p:cNvPr>
          <p:cNvSpPr>
            <a:spLocks noGrp="1"/>
          </p:cNvSpPr>
          <p:nvPr>
            <p:ph type="body" sz="quarter" idx="14" hasCustomPrompt="1"/>
          </p:nvPr>
        </p:nvSpPr>
        <p:spPr>
          <a:xfrm>
            <a:off x="457200" y="3072384"/>
            <a:ext cx="4946904" cy="2871216"/>
          </a:xfrm>
          <a:prstGeom prst="rect">
            <a:avLst/>
          </a:prstGeom>
        </p:spPr>
        <p:txBody>
          <a:bodyPr/>
          <a:lstStyle>
            <a:lvl1pPr marL="0" indent="0">
              <a:lnSpc>
                <a:spcPts val="3000"/>
              </a:lnSpc>
              <a:spcBef>
                <a:spcPts val="0"/>
              </a:spcBef>
              <a:buNone/>
              <a:defRPr sz="1800">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Click to edit text</a:t>
            </a:r>
          </a:p>
        </p:txBody>
      </p:sp>
      <p:sp>
        <p:nvSpPr>
          <p:cNvPr id="7" name="Picture Placeholder 6">
            <a:extLst>
              <a:ext uri="{FF2B5EF4-FFF2-40B4-BE49-F238E27FC236}">
                <a16:creationId xmlns:a16="http://schemas.microsoft.com/office/drawing/2014/main" id="{9A66F217-0E52-4AD8-82BA-AB332C59638C}"/>
              </a:ext>
            </a:extLst>
          </p:cNvPr>
          <p:cNvSpPr>
            <a:spLocks noGrp="1"/>
          </p:cNvSpPr>
          <p:nvPr>
            <p:ph type="pic" sz="quarter" idx="15"/>
          </p:nvPr>
        </p:nvSpPr>
        <p:spPr>
          <a:xfrm>
            <a:off x="7178040" y="457200"/>
            <a:ext cx="4562856" cy="6400800"/>
          </a:xfrm>
          <a:prstGeom prst="rect">
            <a:avLst/>
          </a:prstGeom>
          <a:solidFill>
            <a:schemeClr val="accent5">
              <a:lumMod val="20000"/>
              <a:lumOff val="80000"/>
            </a:schemeClr>
          </a:solid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4037176041"/>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r>
              <a:rPr lang="en-US"/>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10904-DE8F-4B8E-99C6-5AFA03672FFA}" type="datetimeFigureOut">
              <a:rPr lang="en-US" smtClean="0"/>
              <a:t>3/28/2022</a:t>
            </a:fld>
            <a:endParaRPr lang="en-US" dirty="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5FADE3-B84E-4AF7-91CC-AB47E1A43619}" type="slidenum">
              <a:rPr lang="en-US" smtClean="0"/>
              <a:t>‹#›</a:t>
            </a:fld>
            <a:endParaRPr lang="en-US" dirty="0"/>
          </a:p>
        </p:txBody>
      </p:sp>
    </p:spTree>
    <p:extLst>
      <p:ext uri="{BB962C8B-B14F-4D97-AF65-F5344CB8AC3E}">
        <p14:creationId xmlns:p14="http://schemas.microsoft.com/office/powerpoint/2010/main" val="2263488725"/>
      </p:ext>
    </p:extLst>
  </p:cSld>
  <p:clrMap bg1="lt1" tx1="dk1" bg2="lt2" tx2="dk2" accent1="accent1" accent2="accent2" accent3="accent3" accent4="accent4" accent5="accent5" accent6="accent6" hlink="hlink" folHlink="folHlink"/>
  <p:sldLayoutIdLst>
    <p:sldLayoutId id="2147483688" r:id="rId1"/>
    <p:sldLayoutId id="2147483700" r:id="rId2"/>
    <p:sldLayoutId id="2147483701" r:id="rId3"/>
    <p:sldLayoutId id="2147483702" r:id="rId4"/>
    <p:sldLayoutId id="2147483662" r:id="rId5"/>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userDrawn="1">
          <p15:clr>
            <a:srgbClr val="F26B43"/>
          </p15:clr>
        </p15:guide>
        <p15:guide id="2" pos="2568" userDrawn="1">
          <p15:clr>
            <a:srgbClr val="F26B43"/>
          </p15:clr>
        </p15:guide>
        <p15:guide id="3" pos="288" userDrawn="1">
          <p15:clr>
            <a:srgbClr val="5ACBF0"/>
          </p15:clr>
        </p15:guide>
        <p15:guide id="4" pos="7392" userDrawn="1">
          <p15:clr>
            <a:srgbClr val="5ACBF0"/>
          </p15:clr>
        </p15:guide>
        <p15:guide id="5" orient="horz" pos="576" userDrawn="1">
          <p15:clr>
            <a:srgbClr val="5ACBF0"/>
          </p15:clr>
        </p15:guide>
        <p15:guide id="6" orient="horz" pos="3744" userDrawn="1">
          <p15:clr>
            <a:srgbClr val="5ACBF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r>
              <a:rPr lang="en-US"/>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10904-DE8F-4B8E-99C6-5AFA03672FFA}" type="datetimeFigureOut">
              <a:rPr lang="en-US" smtClean="0"/>
              <a:t>3/28/2022</a:t>
            </a:fld>
            <a:endParaRPr lang="en-US" dirty="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5FADE3-B84E-4AF7-91CC-AB47E1A43619}" type="slidenum">
              <a:rPr lang="en-US" smtClean="0"/>
              <a:t>‹#›</a:t>
            </a:fld>
            <a:endParaRPr lang="en-US" dirty="0"/>
          </a:p>
        </p:txBody>
      </p:sp>
    </p:spTree>
    <p:extLst>
      <p:ext uri="{BB962C8B-B14F-4D97-AF65-F5344CB8AC3E}">
        <p14:creationId xmlns:p14="http://schemas.microsoft.com/office/powerpoint/2010/main" val="2911603562"/>
      </p:ext>
    </p:extLst>
  </p:cSld>
  <p:clrMap bg1="lt1" tx1="dk1" bg2="lt2" tx2="dk2" accent1="accent1" accent2="accent2" accent3="accent3" accent4="accent4" accent5="accent5" accent6="accent6" hlink="hlink" folHlink="folHlink"/>
  <p:sldLayoutIdLst>
    <p:sldLayoutId id="2147483729" r:id="rId1"/>
    <p:sldLayoutId id="2147483711" r:id="rId2"/>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userDrawn="1">
          <p15:clr>
            <a:srgbClr val="F26B43"/>
          </p15:clr>
        </p15:guide>
        <p15:guide id="2" pos="2568" userDrawn="1">
          <p15:clr>
            <a:srgbClr val="F26B43"/>
          </p15:clr>
        </p15:guide>
        <p15:guide id="3" pos="288" userDrawn="1">
          <p15:clr>
            <a:srgbClr val="5ACBF0"/>
          </p15:clr>
        </p15:guide>
        <p15:guide id="4" pos="7392" userDrawn="1">
          <p15:clr>
            <a:srgbClr val="5ACBF0"/>
          </p15:clr>
        </p15:guide>
        <p15:guide id="5" orient="horz" pos="576" userDrawn="1">
          <p15:clr>
            <a:srgbClr val="5ACBF0"/>
          </p15:clr>
        </p15:guide>
        <p15:guide id="6" orient="horz" pos="3744" userDrawn="1">
          <p15:clr>
            <a:srgbClr val="5ACBF0"/>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r>
              <a:rPr lang="en-US"/>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10904-DE8F-4B8E-99C6-5AFA03672FFA}" type="datetimeFigureOut">
              <a:rPr lang="en-US" smtClean="0"/>
              <a:t>3/28/2022</a:t>
            </a:fld>
            <a:endParaRPr lang="en-US" dirty="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5FADE3-B84E-4AF7-91CC-AB47E1A43619}" type="slidenum">
              <a:rPr lang="en-US" smtClean="0"/>
              <a:t>‹#›</a:t>
            </a:fld>
            <a:endParaRPr lang="en-US" dirty="0"/>
          </a:p>
        </p:txBody>
      </p:sp>
    </p:spTree>
    <p:extLst>
      <p:ext uri="{BB962C8B-B14F-4D97-AF65-F5344CB8AC3E}">
        <p14:creationId xmlns:p14="http://schemas.microsoft.com/office/powerpoint/2010/main" val="1044508539"/>
      </p:ext>
    </p:extLst>
  </p:cSld>
  <p:clrMap bg1="lt1" tx1="dk1" bg2="lt2" tx2="dk2" accent1="accent1" accent2="accent2" accent3="accent3" accent4="accent4" accent5="accent5" accent6="accent6" hlink="hlink" folHlink="folHlink"/>
  <p:sldLayoutIdLst>
    <p:sldLayoutId id="2147483730" r:id="rId1"/>
    <p:sldLayoutId id="2147483723" r:id="rId2"/>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userDrawn="1">
          <p15:clr>
            <a:srgbClr val="F26B43"/>
          </p15:clr>
        </p15:guide>
        <p15:guide id="2" pos="2568" userDrawn="1">
          <p15:clr>
            <a:srgbClr val="F26B43"/>
          </p15:clr>
        </p15:guide>
        <p15:guide id="3" pos="288" userDrawn="1">
          <p15:clr>
            <a:srgbClr val="5ACBF0"/>
          </p15:clr>
        </p15:guide>
        <p15:guide id="4" pos="7392" userDrawn="1">
          <p15:clr>
            <a:srgbClr val="5ACBF0"/>
          </p15:clr>
        </p15:guide>
        <p15:guide id="5" orient="horz" pos="576" userDrawn="1">
          <p15:clr>
            <a:srgbClr val="5ACBF0"/>
          </p15:clr>
        </p15:guide>
        <p15:guide id="6" orient="horz" pos="3744" userDrawn="1">
          <p15:clr>
            <a:srgbClr val="5ACBF0"/>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80DF88-AC53-41A3-8067-D7E6D5DB195F}"/>
              </a:ext>
            </a:extLst>
          </p:cNvPr>
          <p:cNvSpPr>
            <a:spLocks noGrp="1"/>
          </p:cNvSpPr>
          <p:nvPr>
            <p:ph type="title"/>
          </p:nvPr>
        </p:nvSpPr>
        <p:spPr>
          <a:xfrm>
            <a:off x="457199" y="914400"/>
            <a:ext cx="11174819" cy="903767"/>
          </a:xfrm>
          <a:prstGeom prst="rect">
            <a:avLst/>
          </a:prstGeom>
        </p:spPr>
        <p:txBody>
          <a:bodyPr vert="horz" lIns="91440" tIns="45720" rIns="91440" bIns="45720" rtlCol="0" anchor="ctr">
            <a:normAutofit/>
          </a:bodyPr>
          <a:lstStyle/>
          <a:p>
            <a:r>
              <a:rPr lang="en-US"/>
              <a:t>Click to edit Master title style</a:t>
            </a:r>
          </a:p>
        </p:txBody>
      </p:sp>
      <p:sp>
        <p:nvSpPr>
          <p:cNvPr id="4" name="Date Placeholder 3">
            <a:extLst>
              <a:ext uri="{FF2B5EF4-FFF2-40B4-BE49-F238E27FC236}">
                <a16:creationId xmlns:a16="http://schemas.microsoft.com/office/drawing/2014/main" id="{EA4755C1-18CC-4FD3-A030-3DAF469919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10904-DE8F-4B8E-99C6-5AFA03672FFA}" type="datetimeFigureOut">
              <a:rPr lang="en-US" smtClean="0"/>
              <a:t>3/28/2022</a:t>
            </a:fld>
            <a:endParaRPr lang="en-US" dirty="0"/>
          </a:p>
        </p:txBody>
      </p:sp>
      <p:sp>
        <p:nvSpPr>
          <p:cNvPr id="5" name="Footer Placeholder 4">
            <a:extLst>
              <a:ext uri="{FF2B5EF4-FFF2-40B4-BE49-F238E27FC236}">
                <a16:creationId xmlns:a16="http://schemas.microsoft.com/office/drawing/2014/main" id="{A8E029F1-B791-445F-A184-90CC7A1BEC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AD98767-7C9E-42DE-9782-D932A0FF1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5FADE3-B84E-4AF7-91CC-AB47E1A43619}" type="slidenum">
              <a:rPr lang="en-US" smtClean="0"/>
              <a:t>‹#›</a:t>
            </a:fld>
            <a:endParaRPr lang="en-US" dirty="0"/>
          </a:p>
        </p:txBody>
      </p:sp>
    </p:spTree>
    <p:extLst>
      <p:ext uri="{BB962C8B-B14F-4D97-AF65-F5344CB8AC3E}">
        <p14:creationId xmlns:p14="http://schemas.microsoft.com/office/powerpoint/2010/main" val="2032013640"/>
      </p:ext>
    </p:extLst>
  </p:cSld>
  <p:clrMap bg1="lt1" tx1="dk1" bg2="lt2" tx2="dk2" accent1="accent1" accent2="accent2" accent3="accent3" accent4="accent4" accent5="accent5" accent6="accent6" hlink="hlink" folHlink="folHlink"/>
  <p:sldLayoutIdLst>
    <p:sldLayoutId id="2147483731" r:id="rId1"/>
    <p:sldLayoutId id="2147483704" r:id="rId2"/>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112" userDrawn="1">
          <p15:clr>
            <a:srgbClr val="F26B43"/>
          </p15:clr>
        </p15:guide>
        <p15:guide id="2" pos="2568" userDrawn="1">
          <p15:clr>
            <a:srgbClr val="F26B43"/>
          </p15:clr>
        </p15:guide>
        <p15:guide id="3" pos="288" userDrawn="1">
          <p15:clr>
            <a:srgbClr val="5ACBF0"/>
          </p15:clr>
        </p15:guide>
        <p15:guide id="4" pos="7392" userDrawn="1">
          <p15:clr>
            <a:srgbClr val="5ACBF0"/>
          </p15:clr>
        </p15:guide>
        <p15:guide id="5" orient="horz" pos="576" userDrawn="1">
          <p15:clr>
            <a:srgbClr val="5ACBF0"/>
          </p15:clr>
        </p15:guide>
        <p15:guide id="6" orient="horz" pos="3744" userDrawn="1">
          <p15:clr>
            <a:srgbClr val="5ACBF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hyperlink" Target="https://en.wikipedia.org/wiki/P%E2%80%93n_diode" TargetMode="External"/><Relationship Id="rId3" Type="http://schemas.openxmlformats.org/officeDocument/2006/relationships/hyperlink" Target="https://www.electrical4u.com/semiconductor-physics/" TargetMode="External"/><Relationship Id="rId7" Type="http://schemas.openxmlformats.org/officeDocument/2006/relationships/hyperlink" Target="https://www.circuitbread.com/tutorials/how-does-a-reverse-biased-diode-work-at-the-molecular-level-part-3" TargetMode="External"/><Relationship Id="rId2" Type="http://schemas.openxmlformats.org/officeDocument/2006/relationships/hyperlink" Target="https://www.youtube.com/watch?v=33vbFFFn04k&amp;t=328s&amp;ab_channel=BenEater" TargetMode="External"/><Relationship Id="rId1" Type="http://schemas.openxmlformats.org/officeDocument/2006/relationships/slideLayout" Target="../slideLayouts/slideLayout5.xml"/><Relationship Id="rId6" Type="http://schemas.openxmlformats.org/officeDocument/2006/relationships/hyperlink" Target="https://www.circuitbread.com/tutorials/how-does-a-diode-work-part-2-forward-bias" TargetMode="External"/><Relationship Id="rId11" Type="http://schemas.openxmlformats.org/officeDocument/2006/relationships/hyperlink" Target="https://physics.aidio.net/index.php/18-teoria/59-eleqtronul-xvreluri-gadasvla-tranzistorebi" TargetMode="External"/><Relationship Id="rId5" Type="http://schemas.openxmlformats.org/officeDocument/2006/relationships/hyperlink" Target="https://www.circuitbread.com/tutorials/how-does-a-diode-work-part-1-the-pn-junction" TargetMode="External"/><Relationship Id="rId10" Type="http://schemas.openxmlformats.org/officeDocument/2006/relationships/hyperlink" Target="https://e-learning.tsu.ge/pluginfile.php/174164/mod_resource/content/2/%E1%83%97%E1%83%90%E1%83%9C%E1%83%9C%E1%83%90%E1%83%9D2020.pdf" TargetMode="External"/><Relationship Id="rId4" Type="http://schemas.openxmlformats.org/officeDocument/2006/relationships/hyperlink" Target="https://en.wikipedia.org/wiki/Electronic_component#Semiconductors" TargetMode="External"/><Relationship Id="rId9" Type="http://schemas.openxmlformats.org/officeDocument/2006/relationships/hyperlink" Target="https://www.iqsdirectory.com/resources/everything-you-ever-wanted-to-know-about-semiconducto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bstract image of curvy lines">
            <a:extLst>
              <a:ext uri="{FF2B5EF4-FFF2-40B4-BE49-F238E27FC236}">
                <a16:creationId xmlns:a16="http://schemas.microsoft.com/office/drawing/2014/main" id="{81F59575-96AE-45B0-B1FB-3CFC139E9D12}"/>
              </a:ext>
            </a:extLst>
          </p:cNvPr>
          <p:cNvPicPr>
            <a:picLocks noGrp="1" noChangeAspect="1"/>
          </p:cNvPicPr>
          <p:nvPr>
            <p:ph type="pic" sz="quarter" idx="13"/>
          </p:nvPr>
        </p:nvPicPr>
        <p:blipFill>
          <a:blip r:embed="rId3"/>
          <a:srcRect/>
          <a:stretch/>
        </p:blipFill>
        <p:spPr>
          <a:xfrm>
            <a:off x="450" y="0"/>
            <a:ext cx="12191550" cy="6857999"/>
          </a:xfrm>
        </p:spPr>
      </p:pic>
      <p:sp>
        <p:nvSpPr>
          <p:cNvPr id="4" name="Title 3">
            <a:extLst>
              <a:ext uri="{FF2B5EF4-FFF2-40B4-BE49-F238E27FC236}">
                <a16:creationId xmlns:a16="http://schemas.microsoft.com/office/drawing/2014/main" id="{08347D8D-E852-43D5-858E-2D01BE57FA93}"/>
              </a:ext>
            </a:extLst>
          </p:cNvPr>
          <p:cNvSpPr>
            <a:spLocks noGrp="1"/>
          </p:cNvSpPr>
          <p:nvPr>
            <p:ph type="title"/>
          </p:nvPr>
        </p:nvSpPr>
        <p:spPr>
          <a:xfrm>
            <a:off x="457200" y="4515034"/>
            <a:ext cx="6581554" cy="1371600"/>
          </a:xfrm>
        </p:spPr>
        <p:txBody>
          <a:bodyPr anchor="t" anchorCtr="0">
            <a:normAutofit/>
          </a:bodyPr>
          <a:lstStyle/>
          <a:p>
            <a:r>
              <a:rPr lang="ka-GE" dirty="0"/>
              <a:t>ნახევარგამტარები</a:t>
            </a:r>
            <a:br>
              <a:rPr lang="ka-GE" dirty="0"/>
            </a:br>
            <a:r>
              <a:rPr lang="ka-GE" sz="2400" dirty="0"/>
              <a:t>ნიკა ნაცვლიშვილი</a:t>
            </a:r>
            <a:endParaRPr lang="en-US" sz="2400" dirty="0"/>
          </a:p>
        </p:txBody>
      </p:sp>
    </p:spTree>
    <p:extLst>
      <p:ext uri="{BB962C8B-B14F-4D97-AF65-F5344CB8AC3E}">
        <p14:creationId xmlns:p14="http://schemas.microsoft.com/office/powerpoint/2010/main" val="1558315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8C1A64BB-92C4-44CC-9AB7-8416F1B9BF56}"/>
              </a:ext>
            </a:extLst>
          </p:cNvPr>
          <p:cNvPicPr>
            <a:picLocks noGrp="1" noChangeAspect="1"/>
          </p:cNvPicPr>
          <p:nvPr>
            <p:ph type="pic" sz="quarter" idx="13"/>
          </p:nvPr>
        </p:nvPicPr>
        <p:blipFill>
          <a:blip r:embed="rId3"/>
          <a:srcRect/>
          <a:stretch/>
        </p:blipFill>
        <p:spPr>
          <a:xfrm>
            <a:off x="0" y="0"/>
            <a:ext cx="12192000" cy="6858000"/>
          </a:xfrm>
          <a:solidFill>
            <a:srgbClr val="6768AB">
              <a:alpha val="75000"/>
            </a:srgbClr>
          </a:solidFill>
        </p:spPr>
      </p:pic>
      <p:sp>
        <p:nvSpPr>
          <p:cNvPr id="9" name="Rectangle 8" descr="Shaded overlay">
            <a:extLst>
              <a:ext uri="{FF2B5EF4-FFF2-40B4-BE49-F238E27FC236}">
                <a16:creationId xmlns:a16="http://schemas.microsoft.com/office/drawing/2014/main" id="{558C501A-DC1F-4BA4-BFFA-44EF8845A384}"/>
              </a:ext>
            </a:extLst>
          </p:cNvPr>
          <p:cNvSpPr/>
          <p:nvPr/>
        </p:nvSpPr>
        <p:spPr>
          <a:xfrm>
            <a:off x="0" y="0"/>
            <a:ext cx="12192000" cy="6858000"/>
          </a:xfrm>
          <a:prstGeom prst="rect">
            <a:avLst/>
          </a:prstGeom>
          <a:solidFill>
            <a:srgbClr val="6768AB">
              <a:alpha val="8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135A981B-6487-4B00-9EAF-D0D748FA6014}"/>
              </a:ext>
            </a:extLst>
          </p:cNvPr>
          <p:cNvSpPr>
            <a:spLocks noGrp="1"/>
          </p:cNvSpPr>
          <p:nvPr>
            <p:ph type="title"/>
          </p:nvPr>
        </p:nvSpPr>
        <p:spPr>
          <a:xfrm>
            <a:off x="508590" y="155871"/>
            <a:ext cx="11174819" cy="903767"/>
          </a:xfrm>
        </p:spPr>
        <p:txBody>
          <a:bodyPr/>
          <a:lstStyle/>
          <a:p>
            <a:r>
              <a:rPr lang="ka-GE" dirty="0"/>
              <a:t>რა არის ნახევარგამტარები</a:t>
            </a:r>
            <a:endParaRPr lang="en-US" dirty="0"/>
          </a:p>
        </p:txBody>
      </p:sp>
      <mc:AlternateContent xmlns:mc="http://schemas.openxmlformats.org/markup-compatibility/2006">
        <mc:Choice xmlns:a14="http://schemas.microsoft.com/office/drawing/2010/main" Requires="a14">
          <p:sp>
            <p:nvSpPr>
              <p:cNvPr id="6" name="Text Placeholder 5">
                <a:extLst>
                  <a:ext uri="{FF2B5EF4-FFF2-40B4-BE49-F238E27FC236}">
                    <a16:creationId xmlns:a16="http://schemas.microsoft.com/office/drawing/2014/main" id="{B43F7E3B-CE99-4770-8587-6554C15693F8}"/>
                  </a:ext>
                </a:extLst>
              </p:cNvPr>
              <p:cNvSpPr>
                <a:spLocks noGrp="1"/>
              </p:cNvSpPr>
              <p:nvPr>
                <p:ph type="body" sz="quarter" idx="14"/>
              </p:nvPr>
            </p:nvSpPr>
            <p:spPr>
              <a:xfrm>
                <a:off x="4279174" y="1215509"/>
                <a:ext cx="7560734" cy="4563533"/>
              </a:xfrm>
            </p:spPr>
            <p:txBody>
              <a:bodyPr/>
              <a:lstStyle/>
              <a:p>
                <a:r>
                  <a:rPr lang="ka-GE" dirty="0"/>
                  <a:t>ნახევარგამტარები არიან მასალები, რომელთა გამტარებლობა</a:t>
                </a:r>
                <a:r>
                  <a:rPr lang="en-US" dirty="0"/>
                  <a:t> </a:t>
                </a:r>
                <a:r>
                  <a:rPr lang="ka-GE" dirty="0"/>
                  <a:t>მოთავსებულია მეტალურ (</a:t>
                </a:r>
                <a14:m>
                  <m:oMath xmlns:m="http://schemas.openxmlformats.org/officeDocument/2006/math">
                    <m:sSup>
                      <m:sSupPr>
                        <m:ctrlPr>
                          <a:rPr lang="ka-GE" i="1">
                            <a:latin typeface="Cambria Math" panose="02040503050406030204" pitchFamily="18" charset="0"/>
                          </a:rPr>
                        </m:ctrlPr>
                      </m:sSupPr>
                      <m:e>
                        <m:r>
                          <a:rPr lang="en-US" i="1">
                            <a:latin typeface="Cambria Math" panose="02040503050406030204" pitchFamily="18" charset="0"/>
                          </a:rPr>
                          <m:t>10</m:t>
                        </m:r>
                      </m:e>
                      <m:sup>
                        <m:r>
                          <a:rPr lang="en-US" i="1">
                            <a:latin typeface="Cambria Math" panose="02040503050406030204" pitchFamily="18" charset="0"/>
                          </a:rPr>
                          <m:t>4</m:t>
                        </m:r>
                      </m:sup>
                    </m:sSup>
                    <m:r>
                      <a:rPr lang="en-US" i="1">
                        <a:latin typeface="Cambria Math" panose="02040503050406030204" pitchFamily="18" charset="0"/>
                      </a:rPr>
                      <m:t> </m:t>
                    </m:r>
                  </m:oMath>
                </a14:m>
                <a:r>
                  <a:rPr lang="ka-GE" dirty="0"/>
                  <a:t>÷ </a:t>
                </a:r>
                <a14:m>
                  <m:oMath xmlns:m="http://schemas.openxmlformats.org/officeDocument/2006/math">
                    <m:sSup>
                      <m:sSupPr>
                        <m:ctrlPr>
                          <a:rPr lang="ka-GE" i="1">
                            <a:latin typeface="Cambria Math" panose="02040503050406030204" pitchFamily="18" charset="0"/>
                          </a:rPr>
                        </m:ctrlPr>
                      </m:sSupPr>
                      <m:e>
                        <m:r>
                          <a:rPr lang="en-US" i="1">
                            <a:latin typeface="Cambria Math" panose="02040503050406030204" pitchFamily="18" charset="0"/>
                          </a:rPr>
                          <m:t>10</m:t>
                        </m:r>
                      </m:e>
                      <m:sup>
                        <m:r>
                          <a:rPr lang="en-US" b="0" i="1" smtClean="0">
                            <a:latin typeface="Cambria Math" panose="02040503050406030204" pitchFamily="18" charset="0"/>
                          </a:rPr>
                          <m:t>6</m:t>
                        </m:r>
                      </m:sup>
                    </m:sSup>
                  </m:oMath>
                </a14:m>
                <a:r>
                  <a:rPr lang="ka-GE" dirty="0"/>
                  <a:t> </a:t>
                </a:r>
                <a14:m>
                  <m:oMath xmlns:m="http://schemas.openxmlformats.org/officeDocument/2006/math">
                    <m:sSup>
                      <m:sSupPr>
                        <m:ctrlPr>
                          <a:rPr lang="ka-GE" i="1">
                            <a:latin typeface="Cambria Math" panose="02040503050406030204" pitchFamily="18" charset="0"/>
                          </a:rPr>
                        </m:ctrlPr>
                      </m:sSupPr>
                      <m:e>
                        <m:r>
                          <a:rPr lang="ka-GE" b="0" i="1" smtClean="0">
                            <a:latin typeface="Cambria Math" panose="02040503050406030204" pitchFamily="18" charset="0"/>
                          </a:rPr>
                          <m:t>ომი</m:t>
                        </m:r>
                      </m:e>
                      <m:sup>
                        <m:r>
                          <a:rPr lang="ka-GE" b="0" i="1" smtClean="0">
                            <a:latin typeface="Cambria Math" panose="02040503050406030204" pitchFamily="18" charset="0"/>
                          </a:rPr>
                          <m:t>−1</m:t>
                        </m:r>
                      </m:sup>
                    </m:sSup>
                    <m:sSup>
                      <m:sSupPr>
                        <m:ctrlPr>
                          <a:rPr lang="ka-GE" i="1">
                            <a:latin typeface="Cambria Math" panose="02040503050406030204" pitchFamily="18" charset="0"/>
                          </a:rPr>
                        </m:ctrlPr>
                      </m:sSupPr>
                      <m:e>
                        <m:r>
                          <a:rPr lang="ka-GE" b="0" i="1" smtClean="0">
                            <a:latin typeface="Cambria Math" panose="02040503050406030204" pitchFamily="18" charset="0"/>
                          </a:rPr>
                          <m:t>სმ</m:t>
                        </m:r>
                      </m:e>
                      <m:sup>
                        <m:r>
                          <a:rPr lang="ka-GE" i="1">
                            <a:latin typeface="Cambria Math" panose="02040503050406030204" pitchFamily="18" charset="0"/>
                          </a:rPr>
                          <m:t>−1</m:t>
                        </m:r>
                      </m:sup>
                    </m:sSup>
                  </m:oMath>
                </a14:m>
                <a:r>
                  <a:rPr lang="ka-GE" dirty="0"/>
                  <a:t>) და</a:t>
                </a:r>
                <a:r>
                  <a:rPr lang="en-US" dirty="0"/>
                  <a:t> </a:t>
                </a:r>
                <a:r>
                  <a:rPr lang="ka-GE" dirty="0"/>
                  <a:t>დიელექტრიკულ (</a:t>
                </a:r>
                <a14:m>
                  <m:oMath xmlns:m="http://schemas.openxmlformats.org/officeDocument/2006/math">
                    <m:sSup>
                      <m:sSupPr>
                        <m:ctrlPr>
                          <a:rPr lang="ka-GE" i="1">
                            <a:latin typeface="Cambria Math" panose="02040503050406030204" pitchFamily="18" charset="0"/>
                          </a:rPr>
                        </m:ctrlPr>
                      </m:sSupPr>
                      <m:e>
                        <m:r>
                          <a:rPr lang="en-US" i="1">
                            <a:latin typeface="Cambria Math" panose="02040503050406030204" pitchFamily="18" charset="0"/>
                          </a:rPr>
                          <m:t>10</m:t>
                        </m:r>
                      </m:e>
                      <m:sup>
                        <m:r>
                          <a:rPr lang="ka-GE" b="0" i="1" smtClean="0">
                            <a:latin typeface="Cambria Math" panose="02040503050406030204" pitchFamily="18" charset="0"/>
                          </a:rPr>
                          <m:t>−3</m:t>
                        </m:r>
                      </m:sup>
                    </m:sSup>
                    <m:r>
                      <a:rPr lang="en-US" i="1">
                        <a:latin typeface="Cambria Math" panose="02040503050406030204" pitchFamily="18" charset="0"/>
                      </a:rPr>
                      <m:t> </m:t>
                    </m:r>
                  </m:oMath>
                </a14:m>
                <a:r>
                  <a:rPr lang="ka-GE" dirty="0"/>
                  <a:t>÷ </a:t>
                </a:r>
                <a14:m>
                  <m:oMath xmlns:m="http://schemas.openxmlformats.org/officeDocument/2006/math">
                    <m:sSup>
                      <m:sSupPr>
                        <m:ctrlPr>
                          <a:rPr lang="ka-GE" i="1">
                            <a:latin typeface="Cambria Math" panose="02040503050406030204" pitchFamily="18" charset="0"/>
                          </a:rPr>
                        </m:ctrlPr>
                      </m:sSupPr>
                      <m:e>
                        <m:r>
                          <a:rPr lang="en-US" i="1">
                            <a:latin typeface="Cambria Math" panose="02040503050406030204" pitchFamily="18" charset="0"/>
                          </a:rPr>
                          <m:t>10</m:t>
                        </m:r>
                      </m:e>
                      <m:sup>
                        <m:r>
                          <a:rPr lang="ka-GE" b="0" i="1" smtClean="0">
                            <a:latin typeface="Cambria Math" panose="02040503050406030204" pitchFamily="18" charset="0"/>
                          </a:rPr>
                          <m:t>−4</m:t>
                        </m:r>
                      </m:sup>
                    </m:sSup>
                  </m:oMath>
                </a14:m>
                <a:r>
                  <a:rPr lang="ka-GE" dirty="0"/>
                  <a:t> </a:t>
                </a:r>
                <a14:m>
                  <m:oMath xmlns:m="http://schemas.openxmlformats.org/officeDocument/2006/math">
                    <m:sSup>
                      <m:sSupPr>
                        <m:ctrlPr>
                          <a:rPr lang="ka-GE" i="1">
                            <a:latin typeface="Cambria Math" panose="02040503050406030204" pitchFamily="18" charset="0"/>
                          </a:rPr>
                        </m:ctrlPr>
                      </m:sSupPr>
                      <m:e>
                        <m:r>
                          <a:rPr lang="ka-GE" i="1">
                            <a:latin typeface="Cambria Math" panose="02040503050406030204" pitchFamily="18" charset="0"/>
                          </a:rPr>
                          <m:t>ომი</m:t>
                        </m:r>
                      </m:e>
                      <m:sup>
                        <m:r>
                          <a:rPr lang="ka-GE" i="1">
                            <a:latin typeface="Cambria Math" panose="02040503050406030204" pitchFamily="18" charset="0"/>
                          </a:rPr>
                          <m:t>−1</m:t>
                        </m:r>
                      </m:sup>
                    </m:sSup>
                    <m:sSup>
                      <m:sSupPr>
                        <m:ctrlPr>
                          <a:rPr lang="ka-GE" i="1">
                            <a:latin typeface="Cambria Math" panose="02040503050406030204" pitchFamily="18" charset="0"/>
                          </a:rPr>
                        </m:ctrlPr>
                      </m:sSupPr>
                      <m:e>
                        <m:r>
                          <a:rPr lang="ka-GE" i="1">
                            <a:latin typeface="Cambria Math" panose="02040503050406030204" pitchFamily="18" charset="0"/>
                          </a:rPr>
                          <m:t>სმ</m:t>
                        </m:r>
                      </m:e>
                      <m:sup>
                        <m:r>
                          <a:rPr lang="ka-GE" i="1">
                            <a:latin typeface="Cambria Math" panose="02040503050406030204" pitchFamily="18" charset="0"/>
                          </a:rPr>
                          <m:t>−1</m:t>
                        </m:r>
                      </m:sup>
                    </m:sSup>
                  </m:oMath>
                </a14:m>
                <a:r>
                  <a:rPr lang="ka-GE" dirty="0"/>
                  <a:t>) გამტარებლობებს შორის. მათ ძალიან დიდი მნიშვნელობა აქვთ</a:t>
                </a:r>
                <a:r>
                  <a:rPr lang="en-US" dirty="0"/>
                  <a:t> </a:t>
                </a:r>
                <a:r>
                  <a:rPr lang="ka-GE" dirty="0"/>
                  <a:t>ტექნიკასა და ყოფაცხოვრებაში. ისინი წარმოადგენენ ძირითადად ინტეგრალური მიკროსქემების </a:t>
                </a:r>
                <a:r>
                  <a:rPr lang="en-US" dirty="0"/>
                  <a:t> </a:t>
                </a:r>
                <a:r>
                  <a:rPr lang="ka-GE" dirty="0"/>
                  <a:t>საფენებს, ან ასრულებენ სხვადასხვა ფუნქციებს.</a:t>
                </a:r>
                <a:endParaRPr lang="en-US" dirty="0"/>
              </a:p>
              <a:p>
                <a:r>
                  <a:rPr lang="ka-GE" dirty="0"/>
                  <a:t>ნახევარგამტარები მოთავსებულები არიან მენდელევის მე-4 ჯგუფში</a:t>
                </a:r>
                <a:r>
                  <a:rPr lang="en-US" dirty="0"/>
                  <a:t> </a:t>
                </a:r>
                <a:r>
                  <a:rPr lang="ka-GE" dirty="0"/>
                  <a:t>და არამხოლოდ.რაც იმას ნიშნავს რომ მათ გააჩნიათ 4 სავალენტო ელექტრონი.ზუსტად ამ 4 ელექტრონის გამო აქვს ნახევარგამტარებს განსაკუთერებული თვისებები,რაც ქმნის მას გამოყენებადს ელექტრონულ წრედებში მსგავსად დიოდისა და ტრანზისტორისა.</a:t>
                </a:r>
              </a:p>
            </p:txBody>
          </p:sp>
        </mc:Choice>
        <mc:Fallback>
          <p:sp>
            <p:nvSpPr>
              <p:cNvPr id="6" name="Text Placeholder 5">
                <a:extLst>
                  <a:ext uri="{FF2B5EF4-FFF2-40B4-BE49-F238E27FC236}">
                    <a16:creationId xmlns:a16="http://schemas.microsoft.com/office/drawing/2014/main" id="{B43F7E3B-CE99-4770-8587-6554C15693F8}"/>
                  </a:ext>
                </a:extLst>
              </p:cNvPr>
              <p:cNvSpPr>
                <a:spLocks noGrp="1" noRot="1" noChangeAspect="1" noMove="1" noResize="1" noEditPoints="1" noAdjustHandles="1" noChangeArrowheads="1" noChangeShapeType="1" noTextEdit="1"/>
              </p:cNvSpPr>
              <p:nvPr>
                <p:ph type="body" sz="quarter" idx="14"/>
              </p:nvPr>
            </p:nvSpPr>
            <p:spPr>
              <a:xfrm>
                <a:off x="4279174" y="1215509"/>
                <a:ext cx="7560734" cy="4563533"/>
              </a:xfrm>
              <a:blipFill>
                <a:blip r:embed="rId4"/>
                <a:stretch>
                  <a:fillRect l="-726" r="-323" b="-4673"/>
                </a:stretch>
              </a:blipFill>
            </p:spPr>
            <p:txBody>
              <a:bodyPr/>
              <a:lstStyle/>
              <a:p>
                <a:r>
                  <a:rPr lang="ka-GE">
                    <a:noFill/>
                  </a:rPr>
                  <a:t> </a:t>
                </a:r>
              </a:p>
            </p:txBody>
          </p:sp>
        </mc:Fallback>
      </mc:AlternateContent>
      <p:pic>
        <p:nvPicPr>
          <p:cNvPr id="13" name="Picture 12">
            <a:extLst>
              <a:ext uri="{FF2B5EF4-FFF2-40B4-BE49-F238E27FC236}">
                <a16:creationId xmlns:a16="http://schemas.microsoft.com/office/drawing/2014/main" id="{1C816C48-4CEC-4605-B7EE-59202AEBFEC5}"/>
              </a:ext>
            </a:extLst>
          </p:cNvPr>
          <p:cNvPicPr>
            <a:picLocks noChangeAspect="1"/>
          </p:cNvPicPr>
          <p:nvPr/>
        </p:nvPicPr>
        <p:blipFill>
          <a:blip r:embed="rId5"/>
          <a:stretch>
            <a:fillRect/>
          </a:stretch>
        </p:blipFill>
        <p:spPr>
          <a:xfrm>
            <a:off x="508590" y="1571761"/>
            <a:ext cx="3469884" cy="4504266"/>
          </a:xfrm>
          <a:prstGeom prst="rect">
            <a:avLst/>
          </a:prstGeom>
        </p:spPr>
      </p:pic>
    </p:spTree>
    <p:extLst>
      <p:ext uri="{BB962C8B-B14F-4D97-AF65-F5344CB8AC3E}">
        <p14:creationId xmlns:p14="http://schemas.microsoft.com/office/powerpoint/2010/main" val="3898511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3E649275-5A07-438A-A196-7D50C2EB3733}"/>
              </a:ext>
            </a:extLst>
          </p:cNvPr>
          <p:cNvSpPr txBox="1"/>
          <p:nvPr/>
        </p:nvSpPr>
        <p:spPr>
          <a:xfrm>
            <a:off x="575733" y="652607"/>
            <a:ext cx="11040533" cy="646331"/>
          </a:xfrm>
          <a:prstGeom prst="rect">
            <a:avLst/>
          </a:prstGeom>
          <a:noFill/>
        </p:spPr>
        <p:txBody>
          <a:bodyPr wrap="square" rtlCol="0">
            <a:spAutoFit/>
          </a:bodyPr>
          <a:lstStyle/>
          <a:p>
            <a:r>
              <a:rPr lang="ka-GE" dirty="0"/>
              <a:t>ნახევარგამტარები გამოიყენება ელექტრონიკაში,არამხოლოდ იმიტომ რომ მას ახასიათებს გამტარებლობა არამედ მას ახასიათებს სხვა თვისებებიც.</a:t>
            </a:r>
          </a:p>
        </p:txBody>
      </p:sp>
      <p:sp>
        <p:nvSpPr>
          <p:cNvPr id="29" name="TextBox 28">
            <a:extLst>
              <a:ext uri="{FF2B5EF4-FFF2-40B4-BE49-F238E27FC236}">
                <a16:creationId xmlns:a16="http://schemas.microsoft.com/office/drawing/2014/main" id="{520055AC-F90B-4F2A-9EC1-C8A087D8231C}"/>
              </a:ext>
            </a:extLst>
          </p:cNvPr>
          <p:cNvSpPr txBox="1"/>
          <p:nvPr/>
        </p:nvSpPr>
        <p:spPr>
          <a:xfrm>
            <a:off x="1151465" y="2413337"/>
            <a:ext cx="9482668" cy="2308324"/>
          </a:xfrm>
          <a:prstGeom prst="rect">
            <a:avLst/>
          </a:prstGeom>
          <a:noFill/>
        </p:spPr>
        <p:txBody>
          <a:bodyPr wrap="square" rtlCol="0">
            <a:spAutoFit/>
          </a:bodyPr>
          <a:lstStyle/>
          <a:p>
            <a:pPr marL="342900" indent="-342900">
              <a:buAutoNum type="arabicPeriod"/>
            </a:pPr>
            <a:r>
              <a:rPr lang="ka-GE" dirty="0"/>
              <a:t>მათი გამტარებლობა ნაკლებია ვიდრე იზოლატორების და მეტია გამტარებზე.</a:t>
            </a:r>
          </a:p>
          <a:p>
            <a:pPr marL="342900" indent="-342900">
              <a:buAutoNum type="arabicPeriod"/>
            </a:pPr>
            <a:r>
              <a:rPr lang="ka-GE" dirty="0"/>
              <a:t>ნახევარგამტარის გამტარებლობა მცირდება  ტემპერატურის ზრდით და პირიქით.</a:t>
            </a:r>
          </a:p>
          <a:p>
            <a:pPr marL="342900" indent="-342900">
              <a:buAutoNum type="arabicPeriod"/>
            </a:pPr>
            <a:r>
              <a:rPr lang="ka-GE" dirty="0"/>
              <a:t>როდესაც მინარევებს ვუმატებთ ნახევარგამტარებს,გამტარებლობა უმალ იცვლება.</a:t>
            </a:r>
          </a:p>
          <a:p>
            <a:pPr marL="342900" indent="-342900">
              <a:buAutoNum type="arabicPeriod"/>
            </a:pPr>
            <a:r>
              <a:rPr lang="ka-GE" dirty="0"/>
              <a:t>ნახევარგამტარი ნულ კელვინზე იზოლატორის თვისებებს იძენს.ტემპერატური მატებასთან ერთად კი გამტარს ემსგავსება.</a:t>
            </a:r>
          </a:p>
        </p:txBody>
      </p:sp>
    </p:spTree>
    <p:extLst>
      <p:ext uri="{BB962C8B-B14F-4D97-AF65-F5344CB8AC3E}">
        <p14:creationId xmlns:p14="http://schemas.microsoft.com/office/powerpoint/2010/main" val="2382148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44986A6-583D-4323-BBE6-0C4C3B1464BF}"/>
              </a:ext>
            </a:extLst>
          </p:cNvPr>
          <p:cNvSpPr>
            <a:spLocks noGrp="1"/>
          </p:cNvSpPr>
          <p:nvPr>
            <p:ph type="title"/>
          </p:nvPr>
        </p:nvSpPr>
        <p:spPr>
          <a:xfrm>
            <a:off x="457199" y="1399032"/>
            <a:ext cx="3708401" cy="877824"/>
          </a:xfrm>
        </p:spPr>
        <p:txBody>
          <a:bodyPr>
            <a:normAutofit/>
          </a:bodyPr>
          <a:lstStyle/>
          <a:p>
            <a:r>
              <a:rPr lang="ka-GE" sz="2800" dirty="0"/>
              <a:t>კავშირი ნახევარგამტარებში</a:t>
            </a:r>
            <a:endParaRPr lang="en-US" sz="2800" dirty="0"/>
          </a:p>
        </p:txBody>
      </p:sp>
      <p:sp>
        <p:nvSpPr>
          <p:cNvPr id="3" name="Text Placeholder 2">
            <a:extLst>
              <a:ext uri="{FF2B5EF4-FFF2-40B4-BE49-F238E27FC236}">
                <a16:creationId xmlns:a16="http://schemas.microsoft.com/office/drawing/2014/main" id="{7B91B0F8-EDCA-43C7-A602-F46DA2202AA8}"/>
              </a:ext>
            </a:extLst>
          </p:cNvPr>
          <p:cNvSpPr>
            <a:spLocks noGrp="1"/>
          </p:cNvSpPr>
          <p:nvPr>
            <p:ph type="body" sz="quarter" idx="14"/>
          </p:nvPr>
        </p:nvSpPr>
        <p:spPr>
          <a:xfrm>
            <a:off x="375265" y="2554563"/>
            <a:ext cx="3790335" cy="3809830"/>
          </a:xfrm>
        </p:spPr>
        <p:txBody>
          <a:bodyPr>
            <a:noAutofit/>
          </a:bodyPr>
          <a:lstStyle/>
          <a:p>
            <a:r>
              <a:rPr lang="ka-GE" sz="1200" dirty="0">
                <a:latin typeface="Segoe UI" panose="020B0502040204020203" pitchFamily="34" charset="0"/>
              </a:rPr>
              <a:t>სავალენტო ელექტრონებს სასიცოცხლო როლი აქვთ ატომების დაკავშირებაში ნახევარგამტარის კრისტალში.ეს კავშირი ჩნდება რადგან თითოეულ ატომს აქვს მიდრეკილება,რომ გარე შრეზე ქონდეს 8 ელექტრონი.ჩვენ ვიცით,რომ სავალენტო ელექტრონების გაზიარებას კოვალენტური ბმა ეწოდება.თითოეული ნახევარგამტარის ატომი ქმნის 4 კოვალენტურ ბმას მეზობელ ატომებთან კრისტალში.</a:t>
            </a:r>
            <a:endParaRPr lang="en-US" sz="1200" dirty="0"/>
          </a:p>
        </p:txBody>
      </p:sp>
      <p:sp>
        <p:nvSpPr>
          <p:cNvPr id="16" name="Rectangle 15">
            <a:extLst>
              <a:ext uri="{FF2B5EF4-FFF2-40B4-BE49-F238E27FC236}">
                <a16:creationId xmlns:a16="http://schemas.microsoft.com/office/drawing/2014/main" id="{F41CB42D-A527-44ED-ADE2-30B3266BAFB1}"/>
              </a:ext>
              <a:ext uri="{C183D7F6-B498-43B3-948B-1728B52AA6E4}">
                <adec:decorative xmlns:adec="http://schemas.microsoft.com/office/drawing/2017/decorative" val="1"/>
              </a:ext>
            </a:extLst>
          </p:cNvPr>
          <p:cNvSpPr/>
          <p:nvPr/>
        </p:nvSpPr>
        <p:spPr>
          <a:xfrm>
            <a:off x="228600" y="241300"/>
            <a:ext cx="11772900" cy="6400800"/>
          </a:xfrm>
          <a:prstGeom prst="rect">
            <a:avLst/>
          </a:prstGeom>
          <a:noFill/>
          <a:ln w="25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Electrons and “holes'' | Solid-state Device Theory | Electronics Textbook">
            <a:extLst>
              <a:ext uri="{FF2B5EF4-FFF2-40B4-BE49-F238E27FC236}">
                <a16:creationId xmlns:a16="http://schemas.microsoft.com/office/drawing/2014/main" id="{82A5E670-3ED8-421B-B58D-F838CD92EF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b="10965"/>
          <a:stretch/>
        </p:blipFill>
        <p:spPr bwMode="auto">
          <a:xfrm>
            <a:off x="5035550" y="1026848"/>
            <a:ext cx="6096000" cy="4829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177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7D823E-45F8-4F3B-90EB-782ED1EAEBAA}"/>
              </a:ext>
            </a:extLst>
          </p:cNvPr>
          <p:cNvSpPr>
            <a:spLocks noGrp="1"/>
          </p:cNvSpPr>
          <p:nvPr>
            <p:ph type="title"/>
          </p:nvPr>
        </p:nvSpPr>
        <p:spPr>
          <a:xfrm>
            <a:off x="3276599" y="186267"/>
            <a:ext cx="5638801" cy="802640"/>
          </a:xfrm>
        </p:spPr>
        <p:txBody>
          <a:bodyPr anchor="b" anchorCtr="0"/>
          <a:lstStyle/>
          <a:p>
            <a:r>
              <a:rPr lang="ka-GE" dirty="0"/>
              <a:t>გერმანიუმის კრისტალი</a:t>
            </a:r>
            <a:endParaRPr lang="en-US" dirty="0"/>
          </a:p>
        </p:txBody>
      </p:sp>
      <p:sp>
        <p:nvSpPr>
          <p:cNvPr id="2" name="TextBox 1">
            <a:extLst>
              <a:ext uri="{FF2B5EF4-FFF2-40B4-BE49-F238E27FC236}">
                <a16:creationId xmlns:a16="http://schemas.microsoft.com/office/drawing/2014/main" id="{77192F60-4B08-43D2-A06A-EFACF292C7AA}"/>
              </a:ext>
            </a:extLst>
          </p:cNvPr>
          <p:cNvSpPr txBox="1"/>
          <p:nvPr/>
        </p:nvSpPr>
        <p:spPr>
          <a:xfrm>
            <a:off x="685799" y="1100873"/>
            <a:ext cx="10820399" cy="2585323"/>
          </a:xfrm>
          <a:prstGeom prst="rect">
            <a:avLst/>
          </a:prstGeom>
          <a:noFill/>
        </p:spPr>
        <p:txBody>
          <a:bodyPr wrap="square" rtlCol="0">
            <a:spAutoFit/>
          </a:bodyPr>
          <a:lstStyle/>
          <a:p>
            <a:r>
              <a:rPr lang="ka-GE" dirty="0"/>
              <a:t>გერმანიუმის კრისტალის თითოეულ ატომს აქვს 8 ელექტრონი ბოლო შრეზე.მაგრამ იზოლირებულ გერმანიუმის ატომს აქვს 32 ელექტრონი სულ.საიდანაც პირველ ორბიტაზე 2 ელექტრონია,მეორეზე 8,მესამზე 18 და ბოლოზე 4 ელექტრონი.მაგრამ კრისტალში,ატომები აზიარებენ 4 სავალენტო ელექტრონს.შედეგად ბოლო შრეზე 8 ელექტრონი აღმოჩნდება.ამ კოვალენტური ბმების ჩამოყალიბების შემდგომ კრისტალში აღარ დარჩება თავისუფალი ელექტრონი იდეალურ შემთხვევაში.</a:t>
            </a:r>
          </a:p>
          <a:p>
            <a:endParaRPr lang="ka-GE" dirty="0"/>
          </a:p>
          <a:p>
            <a:r>
              <a:rPr lang="ka-GE" dirty="0"/>
              <a:t>იგივეს თქმა შეგვიძლია სილიკონის კრისტალზე.მისი შემადგენელი ატომებს 8 ელექტრონი გააჩნიათ ბოლო შრეზე.და აქაც აღარ დარჩება თავისუფალი ელექტრონი.</a:t>
            </a:r>
          </a:p>
        </p:txBody>
      </p:sp>
      <p:pic>
        <p:nvPicPr>
          <p:cNvPr id="3" name="Picture 2">
            <a:extLst>
              <a:ext uri="{FF2B5EF4-FFF2-40B4-BE49-F238E27FC236}">
                <a16:creationId xmlns:a16="http://schemas.microsoft.com/office/drawing/2014/main" id="{3E65C947-E2EF-40A9-AE6A-00A8BB5A315E}"/>
              </a:ext>
            </a:extLst>
          </p:cNvPr>
          <p:cNvPicPr>
            <a:picLocks noChangeAspect="1"/>
          </p:cNvPicPr>
          <p:nvPr/>
        </p:nvPicPr>
        <p:blipFill>
          <a:blip r:embed="rId2"/>
          <a:stretch>
            <a:fillRect/>
          </a:stretch>
        </p:blipFill>
        <p:spPr>
          <a:xfrm>
            <a:off x="685799" y="3798162"/>
            <a:ext cx="3056279" cy="2862323"/>
          </a:xfrm>
          <a:prstGeom prst="rect">
            <a:avLst/>
          </a:prstGeom>
        </p:spPr>
      </p:pic>
      <p:pic>
        <p:nvPicPr>
          <p:cNvPr id="5" name="Picture 4">
            <a:extLst>
              <a:ext uri="{FF2B5EF4-FFF2-40B4-BE49-F238E27FC236}">
                <a16:creationId xmlns:a16="http://schemas.microsoft.com/office/drawing/2014/main" id="{5B6337BA-20E2-4543-B289-35EA840A794C}"/>
              </a:ext>
            </a:extLst>
          </p:cNvPr>
          <p:cNvPicPr>
            <a:picLocks noChangeAspect="1"/>
          </p:cNvPicPr>
          <p:nvPr/>
        </p:nvPicPr>
        <p:blipFill>
          <a:blip r:embed="rId3"/>
          <a:stretch>
            <a:fillRect/>
          </a:stretch>
        </p:blipFill>
        <p:spPr>
          <a:xfrm>
            <a:off x="7267294" y="3781721"/>
            <a:ext cx="3296212" cy="2890012"/>
          </a:xfrm>
          <a:prstGeom prst="rect">
            <a:avLst/>
          </a:prstGeom>
        </p:spPr>
      </p:pic>
    </p:spTree>
    <p:extLst>
      <p:ext uri="{BB962C8B-B14F-4D97-AF65-F5344CB8AC3E}">
        <p14:creationId xmlns:p14="http://schemas.microsoft.com/office/powerpoint/2010/main" val="2378376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9" name="Picture Placeholder 39" descr="Color swatch very peri">
            <a:extLst>
              <a:ext uri="{FF2B5EF4-FFF2-40B4-BE49-F238E27FC236}">
                <a16:creationId xmlns:a16="http://schemas.microsoft.com/office/drawing/2014/main" id="{65FF7FCF-1632-4A6F-93BA-D9FBC4404918}"/>
              </a:ext>
            </a:extLst>
          </p:cNvPr>
          <p:cNvPicPr>
            <a:picLocks noChangeAspect="1"/>
          </p:cNvPicPr>
          <p:nvPr/>
        </p:nvPicPr>
        <p:blipFill rotWithShape="1">
          <a:blip r:embed="rId2"/>
          <a:srcRect l="52" r="52" b="36234"/>
          <a:stretch/>
        </p:blipFill>
        <p:spPr>
          <a:xfrm>
            <a:off x="4255007" y="465667"/>
            <a:ext cx="7479793" cy="5956554"/>
          </a:xfrm>
          <a:prstGeom prst="rect">
            <a:avLst/>
          </a:prstGeom>
        </p:spPr>
      </p:pic>
      <p:sp>
        <p:nvSpPr>
          <p:cNvPr id="7" name="Title 6">
            <a:extLst>
              <a:ext uri="{FF2B5EF4-FFF2-40B4-BE49-F238E27FC236}">
                <a16:creationId xmlns:a16="http://schemas.microsoft.com/office/drawing/2014/main" id="{B67C909B-0AD0-483C-AAC3-96A0A3D16BE1}"/>
              </a:ext>
            </a:extLst>
          </p:cNvPr>
          <p:cNvSpPr>
            <a:spLocks noGrp="1"/>
          </p:cNvSpPr>
          <p:nvPr>
            <p:ph type="title"/>
          </p:nvPr>
        </p:nvSpPr>
        <p:spPr>
          <a:xfrm>
            <a:off x="457199" y="1371600"/>
            <a:ext cx="3619501" cy="877824"/>
          </a:xfrm>
        </p:spPr>
        <p:txBody>
          <a:bodyPr>
            <a:normAutofit fontScale="90000"/>
          </a:bodyPr>
          <a:lstStyle/>
          <a:p>
            <a:r>
              <a:rPr lang="ka-GE" dirty="0"/>
              <a:t>ენერგეტიკული ზონები</a:t>
            </a:r>
            <a:endParaRPr lang="en-US" dirty="0"/>
          </a:p>
        </p:txBody>
      </p:sp>
      <p:sp>
        <p:nvSpPr>
          <p:cNvPr id="8" name="Text Placeholder 7">
            <a:extLst>
              <a:ext uri="{FF2B5EF4-FFF2-40B4-BE49-F238E27FC236}">
                <a16:creationId xmlns:a16="http://schemas.microsoft.com/office/drawing/2014/main" id="{E154013F-D2A9-4715-ACE2-3720EA35B8D0}"/>
              </a:ext>
            </a:extLst>
          </p:cNvPr>
          <p:cNvSpPr>
            <a:spLocks noGrp="1"/>
          </p:cNvSpPr>
          <p:nvPr>
            <p:ph type="body" sz="quarter" idx="14"/>
          </p:nvPr>
        </p:nvSpPr>
        <p:spPr>
          <a:xfrm>
            <a:off x="4464302" y="999066"/>
            <a:ext cx="7061201" cy="5655734"/>
          </a:xfrm>
        </p:spPr>
        <p:txBody>
          <a:bodyPr/>
          <a:lstStyle/>
          <a:p>
            <a:r>
              <a:rPr lang="ka-GE" sz="1400" dirty="0"/>
              <a:t>აბსოლუტურ ნულ გრადუსზე ყველა სავალენტო ელექტრონი ბმაშია. სავალენტო ელექტრონები ქმნიან </a:t>
            </a:r>
            <a:r>
              <a:rPr lang="ka-GE" sz="1400" b="1" dirty="0"/>
              <a:t>სავალენტო</a:t>
            </a:r>
            <a:r>
              <a:rPr lang="ka-GE" sz="1400" dirty="0"/>
              <a:t> ზონას(</a:t>
            </a:r>
            <a:r>
              <a:rPr lang="en-US" sz="1400" dirty="0" err="1"/>
              <a:t>Ev</a:t>
            </a:r>
            <a:r>
              <a:rPr lang="en-US" sz="1400" dirty="0"/>
              <a:t>)</a:t>
            </a:r>
            <a:r>
              <a:rPr lang="ru-RU" sz="1400" dirty="0"/>
              <a:t>.</a:t>
            </a:r>
            <a:r>
              <a:rPr lang="ka-GE" sz="1400" dirty="0"/>
              <a:t>ძაბვის მოდებისას ის არ გაატერებს დენს,რადგან თავისუფალი ელექტრონები არ გვაქვს. იმისათვის რომ დენმა გაიაროს საჭიროა ბმა გაიხლიჩონს,ანუ მისგან ელექტრონის ამოგლეჯა,რისთვისაც ენერგიის გარკვეული რაოდენობა უნდა დაიხარჯოს.თუ </a:t>
            </a:r>
            <a:r>
              <a:rPr lang="ka-GE" sz="1400"/>
              <a:t>არასაკმარის ენერგიას არ  </a:t>
            </a:r>
            <a:r>
              <a:rPr lang="ka-GE" sz="1400" dirty="0"/>
              <a:t>გადავცემთ ისინი ვერ გახდებიან თავისუფალი ელექტრონები და ექნებათ </a:t>
            </a:r>
            <a:r>
              <a:rPr lang="ka-GE" sz="1400" b="1" dirty="0"/>
              <a:t>აკრძალული</a:t>
            </a:r>
            <a:r>
              <a:rPr lang="ka-GE" sz="1400" dirty="0"/>
              <a:t> არე(</a:t>
            </a:r>
            <a:r>
              <a:rPr lang="en-US" sz="1400" dirty="0" err="1"/>
              <a:t>Eg</a:t>
            </a:r>
            <a:r>
              <a:rPr lang="en-US" sz="1400" dirty="0"/>
              <a:t>). </a:t>
            </a:r>
            <a:endParaRPr lang="ka-GE" sz="1400" dirty="0"/>
          </a:p>
          <a:p>
            <a:r>
              <a:rPr lang="ka-GE" sz="1400" dirty="0"/>
              <a:t>თუ საკმარის ენერგიას მივანიჭებთ მივიღებთ თავისუფალ ელექტრონებს და ისინი ქმნიან </a:t>
            </a:r>
            <a:r>
              <a:rPr lang="ka-GE" sz="1400" b="1" dirty="0"/>
              <a:t>გამტარებლობის</a:t>
            </a:r>
            <a:r>
              <a:rPr lang="ka-GE" sz="1400" dirty="0"/>
              <a:t> ზონას(</a:t>
            </a:r>
            <a:r>
              <a:rPr lang="en-US" sz="1400" dirty="0" err="1"/>
              <a:t>Ec</a:t>
            </a:r>
            <a:r>
              <a:rPr lang="en-US" sz="1400" dirty="0"/>
              <a:t>).</a:t>
            </a:r>
          </a:p>
        </p:txBody>
      </p:sp>
      <p:pic>
        <p:nvPicPr>
          <p:cNvPr id="4" name="Picture 3">
            <a:extLst>
              <a:ext uri="{FF2B5EF4-FFF2-40B4-BE49-F238E27FC236}">
                <a16:creationId xmlns:a16="http://schemas.microsoft.com/office/drawing/2014/main" id="{C69323C3-142B-4C91-B967-CB399C11B36A}"/>
              </a:ext>
            </a:extLst>
          </p:cNvPr>
          <p:cNvPicPr>
            <a:picLocks noChangeAspect="1"/>
          </p:cNvPicPr>
          <p:nvPr/>
        </p:nvPicPr>
        <p:blipFill rotWithShape="1">
          <a:blip r:embed="rId3"/>
          <a:srcRect l="5770" t="6385" r="7681" b="7208"/>
          <a:stretch/>
        </p:blipFill>
        <p:spPr>
          <a:xfrm>
            <a:off x="457199" y="2819399"/>
            <a:ext cx="3619501" cy="2667001"/>
          </a:xfrm>
          <a:prstGeom prst="rect">
            <a:avLst/>
          </a:prstGeom>
        </p:spPr>
      </p:pic>
    </p:spTree>
    <p:extLst>
      <p:ext uri="{BB962C8B-B14F-4D97-AF65-F5344CB8AC3E}">
        <p14:creationId xmlns:p14="http://schemas.microsoft.com/office/powerpoint/2010/main" val="1881260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7D823E-45F8-4F3B-90EB-782ED1EAEBAA}"/>
              </a:ext>
            </a:extLst>
          </p:cNvPr>
          <p:cNvSpPr>
            <a:spLocks noGrp="1"/>
          </p:cNvSpPr>
          <p:nvPr>
            <p:ph type="title"/>
          </p:nvPr>
        </p:nvSpPr>
        <p:spPr>
          <a:xfrm>
            <a:off x="3149599" y="0"/>
            <a:ext cx="5892802" cy="1007533"/>
          </a:xfrm>
        </p:spPr>
        <p:txBody>
          <a:bodyPr anchor="b" anchorCtr="0">
            <a:normAutofit/>
          </a:bodyPr>
          <a:lstStyle/>
          <a:p>
            <a:r>
              <a:rPr lang="ka-GE" dirty="0"/>
              <a:t>საკუთარი ნახევარგამტარი</a:t>
            </a:r>
            <a:endParaRPr lang="en-US" dirty="0"/>
          </a:p>
        </p:txBody>
      </p:sp>
      <p:sp>
        <p:nvSpPr>
          <p:cNvPr id="20" name="TextBox 19">
            <a:extLst>
              <a:ext uri="{FF2B5EF4-FFF2-40B4-BE49-F238E27FC236}">
                <a16:creationId xmlns:a16="http://schemas.microsoft.com/office/drawing/2014/main" id="{16534221-6761-4B6F-A435-9AFF9EFDC3C5}"/>
              </a:ext>
            </a:extLst>
          </p:cNvPr>
          <p:cNvSpPr txBox="1"/>
          <p:nvPr/>
        </p:nvSpPr>
        <p:spPr>
          <a:xfrm>
            <a:off x="880534" y="1377275"/>
            <a:ext cx="10430932" cy="1754326"/>
          </a:xfrm>
          <a:prstGeom prst="rect">
            <a:avLst/>
          </a:prstGeom>
          <a:noFill/>
        </p:spPr>
        <p:txBody>
          <a:bodyPr wrap="square" rtlCol="0">
            <a:spAutoFit/>
          </a:bodyPr>
          <a:lstStyle/>
          <a:p>
            <a:r>
              <a:rPr lang="ka-GE" dirty="0"/>
              <a:t>ნახევარგამტარებმა </a:t>
            </a:r>
            <a:r>
              <a:rPr lang="en-US" dirty="0" err="1"/>
              <a:t>Eg</a:t>
            </a:r>
            <a:r>
              <a:rPr lang="en-US" dirty="0"/>
              <a:t> </a:t>
            </a:r>
            <a:r>
              <a:rPr lang="ka-GE" dirty="0"/>
              <a:t>ენერგია შეიძლება მიიღოს სითბოთი ან სინათლით.მაშინ ელექტრონი მოხვდება გამტარებლობის არეში და სავალენტო ზონაში დატოვებს ცარიელ ადგილს ანუ ხვრელს. ხვრელის მუხტი იქნება ელექტრონის მუხტის საწინააღმდეგო ანუ დადებითი. შესაბამისად გამტარებლობის ზონაში მოხვედრილი ელექტრონების რიცხვი ტოლი იქნება სავალენტო ზონაში ხვრელთა რიცხვის.ასეთ ნახევარგამტარებს უწოდებენ საკუთარ ნახევარგამტარებს.</a:t>
            </a:r>
          </a:p>
        </p:txBody>
      </p:sp>
      <p:pic>
        <p:nvPicPr>
          <p:cNvPr id="1026" name="Picture 2" descr="Intrinsic Semiconductors - Undoped Semiconductors, Definition, Working  Mechanism">
            <a:extLst>
              <a:ext uri="{FF2B5EF4-FFF2-40B4-BE49-F238E27FC236}">
                <a16:creationId xmlns:a16="http://schemas.microsoft.com/office/drawing/2014/main" id="{DDC51EBA-DF93-4A35-BBB8-2D6C848229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697" r="410" b="4546"/>
          <a:stretch/>
        </p:blipFill>
        <p:spPr bwMode="auto">
          <a:xfrm>
            <a:off x="3707952" y="3300934"/>
            <a:ext cx="4776096" cy="3277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61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CF99C7C7-E40A-4BED-A9A1-4E23E8FC87EB}"/>
              </a:ext>
            </a:extLst>
          </p:cNvPr>
          <p:cNvSpPr txBox="1">
            <a:spLocks/>
          </p:cNvSpPr>
          <p:nvPr/>
        </p:nvSpPr>
        <p:spPr>
          <a:xfrm>
            <a:off x="3407663" y="84667"/>
            <a:ext cx="5638801" cy="591668"/>
          </a:xfrm>
          <a:prstGeom prst="rect">
            <a:avLst/>
          </a:prstGeom>
        </p:spPr>
        <p:txBody>
          <a:bodyPr vert="horz" lIns="91440" tIns="45720" rIns="91440" bIns="45720" rtlCol="0" anchor="b" anchorCtr="0">
            <a:normAutofit/>
          </a:bodyPr>
          <a:lstStyle>
            <a:lvl1pPr algn="l" defTabSz="914400" rtl="0" eaLnBrk="1" latinLnBrk="0" hangingPunct="1">
              <a:lnSpc>
                <a:spcPts val="4000"/>
              </a:lnSpc>
              <a:spcBef>
                <a:spcPct val="0"/>
              </a:spcBef>
              <a:buNone/>
              <a:defRPr sz="3200" kern="1200" cap="all" baseline="0">
                <a:solidFill>
                  <a:schemeClr val="tx1"/>
                </a:solidFill>
                <a:latin typeface="+mj-lt"/>
                <a:ea typeface="+mj-ea"/>
                <a:cs typeface="+mj-cs"/>
              </a:defRPr>
            </a:lvl1pPr>
          </a:lstStyle>
          <a:p>
            <a:r>
              <a:rPr lang="ka-GE" dirty="0"/>
              <a:t>მინარეული გამტარებლობა</a:t>
            </a:r>
            <a:endParaRPr lang="en-US" dirty="0"/>
          </a:p>
        </p:txBody>
      </p:sp>
      <p:pic>
        <p:nvPicPr>
          <p:cNvPr id="12" name="Picture 11">
            <a:extLst>
              <a:ext uri="{FF2B5EF4-FFF2-40B4-BE49-F238E27FC236}">
                <a16:creationId xmlns:a16="http://schemas.microsoft.com/office/drawing/2014/main" id="{D194DD1D-9647-4A46-B0E9-607A43F1CF90}"/>
              </a:ext>
            </a:extLst>
          </p:cNvPr>
          <p:cNvPicPr>
            <a:picLocks noChangeAspect="1"/>
          </p:cNvPicPr>
          <p:nvPr/>
        </p:nvPicPr>
        <p:blipFill>
          <a:blip r:embed="rId2"/>
          <a:stretch>
            <a:fillRect/>
          </a:stretch>
        </p:blipFill>
        <p:spPr>
          <a:xfrm>
            <a:off x="2056834" y="3429000"/>
            <a:ext cx="8078327" cy="2638793"/>
          </a:xfrm>
          <a:prstGeom prst="rect">
            <a:avLst/>
          </a:prstGeom>
        </p:spPr>
      </p:pic>
      <p:sp>
        <p:nvSpPr>
          <p:cNvPr id="13" name="Text Placeholder 2">
            <a:extLst>
              <a:ext uri="{FF2B5EF4-FFF2-40B4-BE49-F238E27FC236}">
                <a16:creationId xmlns:a16="http://schemas.microsoft.com/office/drawing/2014/main" id="{2A5BF62D-1CDE-4957-B186-CD77B58C909A}"/>
              </a:ext>
            </a:extLst>
          </p:cNvPr>
          <p:cNvSpPr txBox="1">
            <a:spLocks/>
          </p:cNvSpPr>
          <p:nvPr/>
        </p:nvSpPr>
        <p:spPr>
          <a:xfrm>
            <a:off x="1189945" y="1261534"/>
            <a:ext cx="9812107" cy="17441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a-GE" dirty="0"/>
              <a:t>ნახევარგამტარებში ყოველთვის არის მინარეული ცენტრები,რომელსაც წარმოადგენენ უცხო ატომები.ასეთ შემთხვევაში გამტარებლობა განპირობებულია მინარეული ატომებით და ეწოდება მინარეული გამტარებლობა.</a:t>
            </a:r>
            <a:endParaRPr lang="en-US" dirty="0"/>
          </a:p>
        </p:txBody>
      </p:sp>
    </p:spTree>
    <p:extLst>
      <p:ext uri="{BB962C8B-B14F-4D97-AF65-F5344CB8AC3E}">
        <p14:creationId xmlns:p14="http://schemas.microsoft.com/office/powerpoint/2010/main" val="2544788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D25D7C-49E1-4EE8-8819-D4BBDC6BB72A}"/>
              </a:ext>
            </a:extLst>
          </p:cNvPr>
          <p:cNvSpPr>
            <a:spLocks noGrp="1"/>
          </p:cNvSpPr>
          <p:nvPr>
            <p:ph type="title"/>
          </p:nvPr>
        </p:nvSpPr>
        <p:spPr>
          <a:xfrm>
            <a:off x="2707809" y="123239"/>
            <a:ext cx="6223001" cy="903767"/>
          </a:xfrm>
        </p:spPr>
        <p:txBody>
          <a:bodyPr/>
          <a:lstStyle/>
          <a:p>
            <a:r>
              <a:rPr lang="en-US" dirty="0"/>
              <a:t>N </a:t>
            </a:r>
            <a:r>
              <a:rPr lang="ka-GE" dirty="0"/>
              <a:t>ტიპის ნახევარგამტარი </a:t>
            </a:r>
          </a:p>
        </p:txBody>
      </p:sp>
      <p:sp>
        <p:nvSpPr>
          <p:cNvPr id="4" name="Text Placeholder 3">
            <a:extLst>
              <a:ext uri="{FF2B5EF4-FFF2-40B4-BE49-F238E27FC236}">
                <a16:creationId xmlns:a16="http://schemas.microsoft.com/office/drawing/2014/main" id="{D7593A61-0FEE-4826-83FA-41C12FE609B6}"/>
              </a:ext>
            </a:extLst>
          </p:cNvPr>
          <p:cNvSpPr>
            <a:spLocks noGrp="1"/>
          </p:cNvSpPr>
          <p:nvPr>
            <p:ph type="body" sz="quarter" idx="14"/>
          </p:nvPr>
        </p:nvSpPr>
        <p:spPr>
          <a:xfrm>
            <a:off x="728133" y="1212609"/>
            <a:ext cx="7653866" cy="1905564"/>
          </a:xfrm>
        </p:spPr>
        <p:txBody>
          <a:bodyPr/>
          <a:lstStyle/>
          <a:p>
            <a:r>
              <a:rPr lang="ka-GE" sz="1400" dirty="0"/>
              <a:t>თუ სილიციუმის კრისტალში შევიყვანთ მე-5 ჯგუფის ელემენტს ფოსფორს,რომელაც 5 ელექტრონი აქვს გარე შრეზე, მაშინ 5 დან 4 ელექტრონი ბმაში მიიღებს მონაწილეობას.ხოლო 1 ელექტრონი იქნება სუსტად ბმული,შესაძლოა მარტივად მოწყდეს და გახდეს თავისუფალი. მინარეული ფოსფორის ატომი კი გახდება დადებითად დამუხტული იონი.</a:t>
            </a:r>
          </a:p>
        </p:txBody>
      </p:sp>
      <p:pic>
        <p:nvPicPr>
          <p:cNvPr id="5" name="Picture 4">
            <a:extLst>
              <a:ext uri="{FF2B5EF4-FFF2-40B4-BE49-F238E27FC236}">
                <a16:creationId xmlns:a16="http://schemas.microsoft.com/office/drawing/2014/main" id="{A1014531-0037-4A47-B17D-2772F6D5657C}"/>
              </a:ext>
            </a:extLst>
          </p:cNvPr>
          <p:cNvPicPr>
            <a:picLocks noChangeAspect="1"/>
          </p:cNvPicPr>
          <p:nvPr/>
        </p:nvPicPr>
        <p:blipFill rotWithShape="1">
          <a:blip r:embed="rId3"/>
          <a:srcRect l="-1" r="63321"/>
          <a:stretch/>
        </p:blipFill>
        <p:spPr>
          <a:xfrm>
            <a:off x="8805333" y="891538"/>
            <a:ext cx="2500285" cy="2226634"/>
          </a:xfrm>
          <a:prstGeom prst="rect">
            <a:avLst/>
          </a:prstGeom>
        </p:spPr>
      </p:pic>
      <p:pic>
        <p:nvPicPr>
          <p:cNvPr id="2" name="Picture 1">
            <a:extLst>
              <a:ext uri="{FF2B5EF4-FFF2-40B4-BE49-F238E27FC236}">
                <a16:creationId xmlns:a16="http://schemas.microsoft.com/office/drawing/2014/main" id="{C54B2DC8-357F-490C-B647-FBD748944AD1}"/>
              </a:ext>
            </a:extLst>
          </p:cNvPr>
          <p:cNvPicPr>
            <a:picLocks noChangeAspect="1"/>
          </p:cNvPicPr>
          <p:nvPr/>
        </p:nvPicPr>
        <p:blipFill rotWithShape="1">
          <a:blip r:embed="rId4"/>
          <a:srcRect l="7018" t="5792" r="13956"/>
          <a:stretch/>
        </p:blipFill>
        <p:spPr>
          <a:xfrm>
            <a:off x="8805333" y="3553560"/>
            <a:ext cx="3090334" cy="2422006"/>
          </a:xfrm>
          <a:prstGeom prst="rect">
            <a:avLst/>
          </a:prstGeom>
        </p:spPr>
      </p:pic>
      <p:sp>
        <p:nvSpPr>
          <p:cNvPr id="7" name="Text Placeholder 3">
            <a:extLst>
              <a:ext uri="{FF2B5EF4-FFF2-40B4-BE49-F238E27FC236}">
                <a16:creationId xmlns:a16="http://schemas.microsoft.com/office/drawing/2014/main" id="{ABD703CF-0B6A-4251-A92D-2805A4E03E9D}"/>
              </a:ext>
            </a:extLst>
          </p:cNvPr>
          <p:cNvSpPr txBox="1">
            <a:spLocks/>
          </p:cNvSpPr>
          <p:nvPr/>
        </p:nvSpPr>
        <p:spPr>
          <a:xfrm>
            <a:off x="728132" y="3418092"/>
            <a:ext cx="8202678" cy="3130402"/>
          </a:xfrm>
          <a:prstGeom prst="rect">
            <a:avLst/>
          </a:prstGeom>
        </p:spPr>
        <p:txBody>
          <a:bodyPr/>
          <a:lstStyle>
            <a:lvl1pPr marL="0" indent="0" algn="l" defTabSz="914400" rtl="0" eaLnBrk="1" latinLnBrk="0" hangingPunct="1">
              <a:lnSpc>
                <a:spcPts val="2800"/>
              </a:lnSpc>
              <a:spcBef>
                <a:spcPts val="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ka-GE" sz="1400" dirty="0"/>
              <a:t>ამ ელექტრონის მოწყვეტა გაცილებით ნაკლები ენერგიით მოხერხდება,განსხვავებით საკუთარი ნახევარგამტარებისა და მისი ენერგეტიკული დონე ახლოს იქნება გამტარებლობის ზონასთან აკრძალულ ზონაში.ასეთი მინარევები არიან დონორული(გამცემი) ტიპის.</a:t>
            </a:r>
          </a:p>
          <a:p>
            <a:endParaRPr lang="ka-GE" sz="1400" dirty="0"/>
          </a:p>
          <a:p>
            <a:r>
              <a:rPr lang="ka-GE" sz="1400" dirty="0"/>
              <a:t>შესაძლებელია, გამტარებლობის ზონაში თავისუფალ ელექტრონებს,შექმნილი მინარეული ატომებით, დაემატოს საკუთარი თავისუფალი ელექტრონები და გამტარებლობა უფრო მეტად იქნება ელექტრონული.ასეთ  ნახევარგამტარებს </a:t>
            </a:r>
            <a:r>
              <a:rPr lang="en-US" sz="1400" dirty="0"/>
              <a:t>n</a:t>
            </a:r>
            <a:r>
              <a:rPr lang="ru-RU" sz="1400" dirty="0"/>
              <a:t>-</a:t>
            </a:r>
            <a:r>
              <a:rPr lang="ka-GE" sz="1400" dirty="0"/>
              <a:t>ტიპისას უწოდებენ.</a:t>
            </a:r>
          </a:p>
        </p:txBody>
      </p:sp>
    </p:spTree>
    <p:extLst>
      <p:ext uri="{BB962C8B-B14F-4D97-AF65-F5344CB8AC3E}">
        <p14:creationId xmlns:p14="http://schemas.microsoft.com/office/powerpoint/2010/main" val="750868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95959"/>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B0C9C7C2-754A-435D-BF2A-46DF579E707A}"/>
              </a:ext>
            </a:extLst>
          </p:cNvPr>
          <p:cNvSpPr txBox="1">
            <a:spLocks/>
          </p:cNvSpPr>
          <p:nvPr/>
        </p:nvSpPr>
        <p:spPr>
          <a:xfrm>
            <a:off x="3250527" y="208516"/>
            <a:ext cx="5690945" cy="903767"/>
          </a:xfrm>
          <a:prstGeom prst="rect">
            <a:avLst/>
          </a:prstGeom>
        </p:spPr>
        <p:txBody>
          <a:bodyPr vert="horz" lIns="91440" tIns="45720" rIns="91440" bIns="45720" rtlCol="0" anchor="ctr">
            <a:normAutofit/>
          </a:bodyPr>
          <a:lstStyle>
            <a:lvl1pPr algn="l" defTabSz="914400" rtl="0" eaLnBrk="1" latinLnBrk="0" hangingPunct="1">
              <a:lnSpc>
                <a:spcPts val="4600"/>
              </a:lnSpc>
              <a:spcBef>
                <a:spcPct val="0"/>
              </a:spcBef>
              <a:buNone/>
              <a:defRPr sz="3600" kern="1200" cap="all" baseline="0">
                <a:solidFill>
                  <a:schemeClr val="bg1"/>
                </a:solidFill>
                <a:latin typeface="+mj-lt"/>
                <a:ea typeface="+mj-ea"/>
                <a:cs typeface="+mj-cs"/>
              </a:defRPr>
            </a:lvl1pPr>
          </a:lstStyle>
          <a:p>
            <a:r>
              <a:rPr lang="en-US" dirty="0"/>
              <a:t>P </a:t>
            </a:r>
            <a:r>
              <a:rPr lang="ka-GE" dirty="0"/>
              <a:t>ტიპის ნახევარგამტარი </a:t>
            </a:r>
          </a:p>
        </p:txBody>
      </p:sp>
      <p:sp>
        <p:nvSpPr>
          <p:cNvPr id="5" name="TextBox 4">
            <a:extLst>
              <a:ext uri="{FF2B5EF4-FFF2-40B4-BE49-F238E27FC236}">
                <a16:creationId xmlns:a16="http://schemas.microsoft.com/office/drawing/2014/main" id="{7F3262D8-BBF2-4CEE-844B-794F023A229F}"/>
              </a:ext>
            </a:extLst>
          </p:cNvPr>
          <p:cNvSpPr txBox="1"/>
          <p:nvPr/>
        </p:nvSpPr>
        <p:spPr>
          <a:xfrm>
            <a:off x="1113365" y="1328145"/>
            <a:ext cx="9965268" cy="1754326"/>
          </a:xfrm>
          <a:prstGeom prst="rect">
            <a:avLst/>
          </a:prstGeom>
          <a:noFill/>
        </p:spPr>
        <p:txBody>
          <a:bodyPr wrap="square" rtlCol="0">
            <a:spAutoFit/>
          </a:bodyPr>
          <a:lstStyle/>
          <a:p>
            <a:r>
              <a:rPr lang="ka-GE" dirty="0">
                <a:solidFill>
                  <a:schemeClr val="bg1"/>
                </a:solidFill>
                <a:latin typeface="+mj-lt"/>
              </a:rPr>
              <a:t>თუ სილიციუმის კრისტალში შევიტანთ, მე-3 ჯგუფის ელემენტს ბორს, მაშინ სამივე სავალენტო ელექტრონი ბმაში მიიღებს მონაწილეობას.ამ დროს მას აკლია ერთი ელექტრონი მყარი გარსის შექმნისთვის. ეს ელექტრონი შეიძლება მოვიდეს სხვა მეზობელი ბმიდან.ამ დროს მიიღება  უარყოფითი იონი კვანზში და ხვრელი სავალენტო ზონაში.ასეთი ნახევარგამტარები არიან ხვრელური,ანუ </a:t>
            </a:r>
            <a:r>
              <a:rPr lang="en-US" dirty="0">
                <a:solidFill>
                  <a:schemeClr val="bg1"/>
                </a:solidFill>
                <a:latin typeface="+mj-lt"/>
              </a:rPr>
              <a:t>p-</a:t>
            </a:r>
            <a:r>
              <a:rPr lang="ka-GE" dirty="0">
                <a:solidFill>
                  <a:schemeClr val="bg1"/>
                </a:solidFill>
                <a:latin typeface="+mj-lt"/>
              </a:rPr>
              <a:t>ტიპის.</a:t>
            </a:r>
          </a:p>
          <a:p>
            <a:r>
              <a:rPr lang="ka-GE" dirty="0">
                <a:solidFill>
                  <a:schemeClr val="bg1"/>
                </a:solidFill>
                <a:latin typeface="+mj-lt"/>
              </a:rPr>
              <a:t>ასეთ მინარევებს აქცეპტორულს უწოდებენ.</a:t>
            </a:r>
          </a:p>
        </p:txBody>
      </p:sp>
      <p:pic>
        <p:nvPicPr>
          <p:cNvPr id="6" name="Picture 5">
            <a:extLst>
              <a:ext uri="{FF2B5EF4-FFF2-40B4-BE49-F238E27FC236}">
                <a16:creationId xmlns:a16="http://schemas.microsoft.com/office/drawing/2014/main" id="{F3980259-A2FD-42A0-8405-DCAE0CDD6264}"/>
              </a:ext>
            </a:extLst>
          </p:cNvPr>
          <p:cNvPicPr>
            <a:picLocks noChangeAspect="1"/>
          </p:cNvPicPr>
          <p:nvPr/>
        </p:nvPicPr>
        <p:blipFill rotWithShape="1">
          <a:blip r:embed="rId2"/>
          <a:srcRect l="5567" t="7199" r="10673"/>
          <a:stretch/>
        </p:blipFill>
        <p:spPr>
          <a:xfrm>
            <a:off x="7413238" y="3886198"/>
            <a:ext cx="3056468" cy="2523067"/>
          </a:xfrm>
          <a:prstGeom prst="rect">
            <a:avLst/>
          </a:prstGeom>
        </p:spPr>
      </p:pic>
      <p:pic>
        <p:nvPicPr>
          <p:cNvPr id="7" name="Picture 6">
            <a:extLst>
              <a:ext uri="{FF2B5EF4-FFF2-40B4-BE49-F238E27FC236}">
                <a16:creationId xmlns:a16="http://schemas.microsoft.com/office/drawing/2014/main" id="{C858E5A9-7878-4378-9586-D4730E3494F4}"/>
              </a:ext>
            </a:extLst>
          </p:cNvPr>
          <p:cNvPicPr>
            <a:picLocks noChangeAspect="1"/>
          </p:cNvPicPr>
          <p:nvPr/>
        </p:nvPicPr>
        <p:blipFill rotWithShape="1">
          <a:blip r:embed="rId3"/>
          <a:srcRect l="55031" r="2312" b="4385"/>
          <a:stretch/>
        </p:blipFill>
        <p:spPr>
          <a:xfrm>
            <a:off x="1527560" y="3886199"/>
            <a:ext cx="3445933" cy="2523067"/>
          </a:xfrm>
          <a:prstGeom prst="rect">
            <a:avLst/>
          </a:prstGeom>
        </p:spPr>
      </p:pic>
    </p:spTree>
    <p:extLst>
      <p:ext uri="{BB962C8B-B14F-4D97-AF65-F5344CB8AC3E}">
        <p14:creationId xmlns:p14="http://schemas.microsoft.com/office/powerpoint/2010/main" val="191621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0D321-3230-4016-98DB-538B706EA841}"/>
              </a:ext>
            </a:extLst>
          </p:cNvPr>
          <p:cNvSpPr>
            <a:spLocks noGrp="1"/>
          </p:cNvSpPr>
          <p:nvPr>
            <p:ph type="title"/>
          </p:nvPr>
        </p:nvSpPr>
        <p:spPr>
          <a:xfrm>
            <a:off x="4199974" y="133829"/>
            <a:ext cx="3158068" cy="624840"/>
          </a:xfrm>
        </p:spPr>
        <p:txBody>
          <a:bodyPr/>
          <a:lstStyle/>
          <a:p>
            <a:r>
              <a:rPr lang="en-US" dirty="0"/>
              <a:t>P-N </a:t>
            </a:r>
            <a:r>
              <a:rPr lang="ka-GE" dirty="0"/>
              <a:t>გადასვლა</a:t>
            </a:r>
          </a:p>
        </p:txBody>
      </p:sp>
      <p:sp>
        <p:nvSpPr>
          <p:cNvPr id="12" name="TextBox 11">
            <a:extLst>
              <a:ext uri="{FF2B5EF4-FFF2-40B4-BE49-F238E27FC236}">
                <a16:creationId xmlns:a16="http://schemas.microsoft.com/office/drawing/2014/main" id="{5F0814B8-54DE-4138-B05B-A527C622F420}"/>
              </a:ext>
            </a:extLst>
          </p:cNvPr>
          <p:cNvSpPr txBox="1"/>
          <p:nvPr/>
        </p:nvSpPr>
        <p:spPr>
          <a:xfrm>
            <a:off x="635762" y="982006"/>
            <a:ext cx="10286492" cy="2031325"/>
          </a:xfrm>
          <a:prstGeom prst="rect">
            <a:avLst/>
          </a:prstGeom>
          <a:noFill/>
        </p:spPr>
        <p:txBody>
          <a:bodyPr wrap="square" rtlCol="0">
            <a:spAutoFit/>
          </a:bodyPr>
          <a:lstStyle/>
          <a:p>
            <a:r>
              <a:rPr lang="ka-GE" dirty="0"/>
              <a:t>ეს ორი ტიპის ნახევარგამტარი ერთმანეთ დავუკავშიროთ. მათი დაკავშირებისას იწყება დიფუზიის პროცესი.ხვრელები </a:t>
            </a:r>
            <a:r>
              <a:rPr lang="en-US" i="1" dirty="0"/>
              <a:t>p</a:t>
            </a:r>
            <a:r>
              <a:rPr lang="en-US" dirty="0"/>
              <a:t>-</a:t>
            </a:r>
            <a:r>
              <a:rPr lang="ka-GE" dirty="0"/>
              <a:t>არეებიდან გადადიან </a:t>
            </a:r>
            <a:r>
              <a:rPr lang="en-US" i="1" dirty="0"/>
              <a:t>n</a:t>
            </a:r>
            <a:r>
              <a:rPr lang="en-US" dirty="0"/>
              <a:t>-</a:t>
            </a:r>
            <a:r>
              <a:rPr lang="ka-GE" dirty="0"/>
              <a:t>არეებში, ელექტრონები კი პირიქით, </a:t>
            </a:r>
            <a:r>
              <a:rPr lang="en-US" i="1" dirty="0"/>
              <a:t>n</a:t>
            </a:r>
            <a:r>
              <a:rPr lang="en-US" dirty="0"/>
              <a:t>-</a:t>
            </a:r>
            <a:r>
              <a:rPr lang="ka-GE" dirty="0"/>
              <a:t>არეებიდან გადადიან </a:t>
            </a:r>
            <a:r>
              <a:rPr lang="en-US" i="1" dirty="0"/>
              <a:t>p</a:t>
            </a:r>
            <a:r>
              <a:rPr lang="en-US" dirty="0"/>
              <a:t>-</a:t>
            </a:r>
            <a:r>
              <a:rPr lang="ka-GE" dirty="0"/>
              <a:t>არეებში.</a:t>
            </a:r>
            <a:r>
              <a:rPr lang="en-US" i="1" dirty="0"/>
              <a:t> n</a:t>
            </a:r>
            <a:r>
              <a:rPr lang="en-US" dirty="0"/>
              <a:t>-</a:t>
            </a:r>
            <a:r>
              <a:rPr lang="ka-GE" dirty="0"/>
              <a:t>არეში,კონტაქტის ზონის მახლობლად ელექტრონების კონცენტრაცია კლებულობს და წარმოიქმნება დადებითად დამუხტული ფენა.</a:t>
            </a:r>
            <a:r>
              <a:rPr lang="ka-GE" i="1" dirty="0"/>
              <a:t> </a:t>
            </a:r>
            <a:r>
              <a:rPr lang="en-US" i="1" dirty="0"/>
              <a:t>p</a:t>
            </a:r>
            <a:r>
              <a:rPr lang="en-US" dirty="0"/>
              <a:t>-</a:t>
            </a:r>
            <a:r>
              <a:rPr lang="ka-GE" dirty="0"/>
              <a:t>არეში კლებულობს ხვრელების კონცენტრაცია და წარმოიქნმება ელექტრონული ველი, რომელიც ეწინააღმდეგება ელექტრონებისა და ხვრელების ერთმანეთისკენ დიფუზიის პროცესს. </a:t>
            </a:r>
          </a:p>
        </p:txBody>
      </p:sp>
      <p:pic>
        <p:nvPicPr>
          <p:cNvPr id="1030" name="Picture 6" descr="What is the barrier potential of PN junction diode ? - EE-Vibes">
            <a:extLst>
              <a:ext uri="{FF2B5EF4-FFF2-40B4-BE49-F238E27FC236}">
                <a16:creationId xmlns:a16="http://schemas.microsoft.com/office/drawing/2014/main" id="{B289ED13-514D-4D5E-A2F8-9D37199C23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208" y="3429000"/>
            <a:ext cx="9753600" cy="3324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955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95959"/>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19A792-1874-443B-AA40-9EDB09FFBE05}"/>
              </a:ext>
            </a:extLst>
          </p:cNvPr>
          <p:cNvSpPr txBox="1"/>
          <p:nvPr/>
        </p:nvSpPr>
        <p:spPr>
          <a:xfrm>
            <a:off x="973670" y="1233732"/>
            <a:ext cx="4419598" cy="2308324"/>
          </a:xfrm>
          <a:prstGeom prst="rect">
            <a:avLst/>
          </a:prstGeom>
          <a:noFill/>
        </p:spPr>
        <p:txBody>
          <a:bodyPr wrap="square" rtlCol="0">
            <a:spAutoFit/>
          </a:bodyPr>
          <a:lstStyle/>
          <a:p>
            <a:r>
              <a:rPr lang="ka-GE" dirty="0">
                <a:solidFill>
                  <a:schemeClr val="bg1">
                    <a:lumMod val="95000"/>
                  </a:schemeClr>
                </a:solidFill>
              </a:rPr>
              <a:t>მოდით ჩავრთოთ ძაბვა.დადებითი პოლუსი მოვდოთ </a:t>
            </a:r>
            <a:r>
              <a:rPr lang="en-US" dirty="0">
                <a:solidFill>
                  <a:schemeClr val="bg1">
                    <a:lumMod val="95000"/>
                  </a:schemeClr>
                </a:solidFill>
              </a:rPr>
              <a:t>n-</a:t>
            </a:r>
            <a:r>
              <a:rPr lang="ka-GE" dirty="0">
                <a:solidFill>
                  <a:schemeClr val="bg1">
                    <a:lumMod val="95000"/>
                  </a:schemeClr>
                </a:solidFill>
              </a:rPr>
              <a:t>ტიპის ნახევარგამტარზე ხოლო უარყოფითი </a:t>
            </a:r>
            <a:r>
              <a:rPr lang="en-US" dirty="0">
                <a:solidFill>
                  <a:schemeClr val="bg1">
                    <a:lumMod val="95000"/>
                  </a:schemeClr>
                </a:solidFill>
              </a:rPr>
              <a:t>p-</a:t>
            </a:r>
            <a:r>
              <a:rPr lang="ka-GE" dirty="0">
                <a:solidFill>
                  <a:schemeClr val="bg1">
                    <a:lumMod val="95000"/>
                  </a:schemeClr>
                </a:solidFill>
              </a:rPr>
              <a:t>ტიპზე.შევამჩნევთ რომ ბარიერი გაიზარდა.ეს ველი დაემატა,დიფუზიით მიღებულ ველს.ამ შემთხვევაში დენი პრაქტიკულად არ გაივლის.</a:t>
            </a:r>
          </a:p>
        </p:txBody>
      </p:sp>
      <p:pic>
        <p:nvPicPr>
          <p:cNvPr id="2052" name="Picture 4" descr="How does a diode work? (Part 3 - Reverse Bias) -… | CircuitBread">
            <a:extLst>
              <a:ext uri="{FF2B5EF4-FFF2-40B4-BE49-F238E27FC236}">
                <a16:creationId xmlns:a16="http://schemas.microsoft.com/office/drawing/2014/main" id="{9AF8E53C-2206-4C83-ABC4-A5A95C70CE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532" y="4308280"/>
            <a:ext cx="5510468" cy="17413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7D18340-04E0-48F8-9486-E590643920D5}"/>
              </a:ext>
            </a:extLst>
          </p:cNvPr>
          <p:cNvPicPr>
            <a:picLocks noChangeAspect="1"/>
          </p:cNvPicPr>
          <p:nvPr/>
        </p:nvPicPr>
        <p:blipFill>
          <a:blip r:embed="rId3"/>
          <a:stretch>
            <a:fillRect/>
          </a:stretch>
        </p:blipFill>
        <p:spPr>
          <a:xfrm>
            <a:off x="6680200" y="3950252"/>
            <a:ext cx="4972050" cy="2457450"/>
          </a:xfrm>
          <a:prstGeom prst="rect">
            <a:avLst/>
          </a:prstGeom>
        </p:spPr>
      </p:pic>
      <p:sp>
        <p:nvSpPr>
          <p:cNvPr id="9" name="TextBox 8">
            <a:extLst>
              <a:ext uri="{FF2B5EF4-FFF2-40B4-BE49-F238E27FC236}">
                <a16:creationId xmlns:a16="http://schemas.microsoft.com/office/drawing/2014/main" id="{E528CAA8-D6DE-4B3D-BE64-2F7DFF8C05C7}"/>
              </a:ext>
            </a:extLst>
          </p:cNvPr>
          <p:cNvSpPr txBox="1"/>
          <p:nvPr/>
        </p:nvSpPr>
        <p:spPr>
          <a:xfrm>
            <a:off x="6798733" y="956733"/>
            <a:ext cx="4419598" cy="2585323"/>
          </a:xfrm>
          <a:prstGeom prst="rect">
            <a:avLst/>
          </a:prstGeom>
          <a:noFill/>
        </p:spPr>
        <p:txBody>
          <a:bodyPr wrap="square" rtlCol="0">
            <a:spAutoFit/>
          </a:bodyPr>
          <a:lstStyle/>
          <a:p>
            <a:r>
              <a:rPr lang="ka-GE" dirty="0">
                <a:solidFill>
                  <a:schemeClr val="bg1">
                    <a:lumMod val="95000"/>
                  </a:schemeClr>
                </a:solidFill>
              </a:rPr>
              <a:t>ახლა კი პოლუსები შევცვალოთ.თუკი საკმარის ძაბვას მოვდებთ ის დაძლევს ბარიერს და დენი გაივლის.და ეს დენი მხოლოდ ერთი მიმართულებით მიედინება. ამ გადასვლის თვისებები გამოიყენება ხელსწაყოებში და მათ ნახევარგმატარულ დიოდებს უწოდებენ.</a:t>
            </a:r>
          </a:p>
        </p:txBody>
      </p:sp>
    </p:spTree>
    <p:extLst>
      <p:ext uri="{BB962C8B-B14F-4D97-AF65-F5344CB8AC3E}">
        <p14:creationId xmlns:p14="http://schemas.microsoft.com/office/powerpoint/2010/main" val="3654554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8C1A64BB-92C4-44CC-9AB7-8416F1B9BF56}"/>
              </a:ext>
            </a:extLst>
          </p:cNvPr>
          <p:cNvPicPr>
            <a:picLocks noGrp="1" noChangeAspect="1"/>
          </p:cNvPicPr>
          <p:nvPr>
            <p:ph type="pic" sz="quarter" idx="13"/>
          </p:nvPr>
        </p:nvPicPr>
        <p:blipFill>
          <a:blip r:embed="rId3"/>
          <a:srcRect/>
          <a:stretch/>
        </p:blipFill>
        <p:spPr>
          <a:xfrm>
            <a:off x="-1" y="11938"/>
            <a:ext cx="12192001" cy="7185434"/>
          </a:xfrm>
          <a:solidFill>
            <a:srgbClr val="6768AB">
              <a:alpha val="75000"/>
            </a:srgbClr>
          </a:solidFill>
        </p:spPr>
      </p:pic>
      <p:sp>
        <p:nvSpPr>
          <p:cNvPr id="9" name="Rectangle 8" descr="Shaded overlay">
            <a:extLst>
              <a:ext uri="{FF2B5EF4-FFF2-40B4-BE49-F238E27FC236}">
                <a16:creationId xmlns:a16="http://schemas.microsoft.com/office/drawing/2014/main" id="{558C501A-DC1F-4BA4-BFFA-44EF8845A384}"/>
              </a:ext>
            </a:extLst>
          </p:cNvPr>
          <p:cNvSpPr/>
          <p:nvPr/>
        </p:nvSpPr>
        <p:spPr>
          <a:xfrm>
            <a:off x="-1" y="0"/>
            <a:ext cx="12192000" cy="7357533"/>
          </a:xfrm>
          <a:prstGeom prst="rect">
            <a:avLst/>
          </a:prstGeom>
          <a:solidFill>
            <a:srgbClr val="6768AB">
              <a:alpha val="8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135A981B-6487-4B00-9EAF-D0D748FA6014}"/>
              </a:ext>
            </a:extLst>
          </p:cNvPr>
          <p:cNvSpPr>
            <a:spLocks noGrp="1"/>
          </p:cNvSpPr>
          <p:nvPr>
            <p:ph type="title"/>
          </p:nvPr>
        </p:nvSpPr>
        <p:spPr>
          <a:xfrm>
            <a:off x="508590" y="155871"/>
            <a:ext cx="11174819" cy="903767"/>
          </a:xfrm>
        </p:spPr>
        <p:txBody>
          <a:bodyPr/>
          <a:lstStyle/>
          <a:p>
            <a:r>
              <a:rPr lang="en-US" dirty="0"/>
              <a:t>P-N </a:t>
            </a:r>
            <a:r>
              <a:rPr lang="ka-GE" dirty="0"/>
              <a:t>ნახევარგამტარების ენერგეტიკული ზონები</a:t>
            </a:r>
            <a:endParaRPr lang="en-US" dirty="0"/>
          </a:p>
        </p:txBody>
      </p:sp>
      <p:sp>
        <p:nvSpPr>
          <p:cNvPr id="6" name="Text Placeholder 5">
            <a:extLst>
              <a:ext uri="{FF2B5EF4-FFF2-40B4-BE49-F238E27FC236}">
                <a16:creationId xmlns:a16="http://schemas.microsoft.com/office/drawing/2014/main" id="{B43F7E3B-CE99-4770-8587-6554C15693F8}"/>
              </a:ext>
            </a:extLst>
          </p:cNvPr>
          <p:cNvSpPr>
            <a:spLocks noGrp="1"/>
          </p:cNvSpPr>
          <p:nvPr>
            <p:ph type="body" sz="quarter" idx="14"/>
          </p:nvPr>
        </p:nvSpPr>
        <p:spPr>
          <a:xfrm>
            <a:off x="381000" y="1215510"/>
            <a:ext cx="11458908" cy="1770722"/>
          </a:xfrm>
        </p:spPr>
        <p:txBody>
          <a:bodyPr/>
          <a:lstStyle/>
          <a:p>
            <a:r>
              <a:rPr lang="ka-GE" dirty="0"/>
              <a:t>ენტროპიით გამოწვეული მუხტების მოძრაობა იწვევს ელექტრული პოტენციალთა სხვაობას </a:t>
            </a:r>
          </a:p>
          <a:p>
            <a:r>
              <a:rPr lang="en-US" dirty="0"/>
              <a:t>P</a:t>
            </a:r>
            <a:r>
              <a:rPr lang="ka-GE" dirty="0"/>
              <a:t> და </a:t>
            </a:r>
            <a:r>
              <a:rPr lang="en-US" dirty="0"/>
              <a:t>n-</a:t>
            </a:r>
            <a:r>
              <a:rPr lang="ka-GE" dirty="0"/>
              <a:t>ტიპის მასალებს შორის. ეს პოტენციალთა სხვაობა მოქმედებს, რათა თავიდან აიცილოს მუხტის შემდგომი გავრცელება ორ მასალას შორის. როდესაც ეს ელექტრული ძალა აბალანსებს ენტროპიულ ძალას, მაშინ </a:t>
            </a:r>
            <a:r>
              <a:rPr lang="en-US" dirty="0" err="1"/>
              <a:t>pn</a:t>
            </a:r>
            <a:r>
              <a:rPr lang="en-US" dirty="0"/>
              <a:t>-</a:t>
            </a:r>
            <a:r>
              <a:rPr lang="ka-GE" dirty="0"/>
              <a:t>შეერთება წონასწორობაშია.</a:t>
            </a:r>
            <a:endParaRPr lang="en-US" dirty="0"/>
          </a:p>
          <a:p>
            <a:endParaRPr lang="en-US" dirty="0"/>
          </a:p>
        </p:txBody>
      </p:sp>
      <p:pic>
        <p:nvPicPr>
          <p:cNvPr id="1026" name="Picture 2" descr="Fig. S5: Energy band diagram during operation of a pn-junction diode in...  | Download Scientific Diagram">
            <a:extLst>
              <a:ext uri="{FF2B5EF4-FFF2-40B4-BE49-F238E27FC236}">
                <a16:creationId xmlns:a16="http://schemas.microsoft.com/office/drawing/2014/main" id="{6A1612D3-0C3B-49D2-8C87-473202E79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744" y="3462453"/>
            <a:ext cx="8096250" cy="26955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ter image description here">
            <a:extLst>
              <a:ext uri="{FF2B5EF4-FFF2-40B4-BE49-F238E27FC236}">
                <a16:creationId xmlns:a16="http://schemas.microsoft.com/office/drawing/2014/main" id="{603B67CB-6833-46D4-887A-DDF7EFD083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43739" y="3282796"/>
            <a:ext cx="3469913" cy="2987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616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CC2CC73-9B59-4B62-A735-19EF3133A44F}"/>
              </a:ext>
            </a:extLst>
          </p:cNvPr>
          <p:cNvSpPr>
            <a:spLocks noGrp="1"/>
          </p:cNvSpPr>
          <p:nvPr>
            <p:ph type="title"/>
          </p:nvPr>
        </p:nvSpPr>
        <p:spPr>
          <a:xfrm>
            <a:off x="2362199" y="245533"/>
            <a:ext cx="7467601" cy="632968"/>
          </a:xfrm>
        </p:spPr>
        <p:txBody>
          <a:bodyPr>
            <a:normAutofit/>
          </a:bodyPr>
          <a:lstStyle/>
          <a:p>
            <a:pPr algn="ctr"/>
            <a:r>
              <a:rPr lang="ka-GE" dirty="0"/>
              <a:t>ნახევარგამტართა გამოყენება</a:t>
            </a:r>
            <a:endParaRPr lang="en-US" dirty="0"/>
          </a:p>
        </p:txBody>
      </p:sp>
      <p:sp>
        <p:nvSpPr>
          <p:cNvPr id="12" name="TextBox 11">
            <a:extLst>
              <a:ext uri="{FF2B5EF4-FFF2-40B4-BE49-F238E27FC236}">
                <a16:creationId xmlns:a16="http://schemas.microsoft.com/office/drawing/2014/main" id="{6D9C7537-A289-47CE-98BA-7DE4A81A6542}"/>
              </a:ext>
            </a:extLst>
          </p:cNvPr>
          <p:cNvSpPr txBox="1"/>
          <p:nvPr/>
        </p:nvSpPr>
        <p:spPr>
          <a:xfrm>
            <a:off x="533400" y="1225689"/>
            <a:ext cx="11142133" cy="2862322"/>
          </a:xfrm>
          <a:prstGeom prst="rect">
            <a:avLst/>
          </a:prstGeom>
          <a:noFill/>
        </p:spPr>
        <p:txBody>
          <a:bodyPr wrap="square" rtlCol="0">
            <a:spAutoFit/>
          </a:bodyPr>
          <a:lstStyle/>
          <a:p>
            <a:r>
              <a:rPr lang="ka-GE" dirty="0"/>
              <a:t>დიოდი -  ორელექტროდიანი ელექტრონული ხელსაწყო, რომელიც ატარებს დენს ერთი მიმართულებით ანოდიდან კათოდისკენ.</a:t>
            </a:r>
          </a:p>
          <a:p>
            <a:endParaRPr lang="ka-GE" dirty="0"/>
          </a:p>
          <a:p>
            <a:r>
              <a:rPr lang="ka-GE" dirty="0"/>
              <a:t>ტრანზისტორი - ნახევარგამტარული ხელსაწყო, რომელსაც უკვე ორი გადასვლა ახასიათებთ</a:t>
            </a:r>
            <a:r>
              <a:rPr lang="en-US" dirty="0"/>
              <a:t> p-n-p </a:t>
            </a:r>
            <a:r>
              <a:rPr lang="ka-GE" dirty="0"/>
              <a:t>ან </a:t>
            </a:r>
            <a:r>
              <a:rPr lang="en-US" dirty="0"/>
              <a:t>n-p-n </a:t>
            </a:r>
            <a:r>
              <a:rPr lang="ka-GE" dirty="0"/>
              <a:t>გადასვლა.გამოიყენება ელექტრული სიგნალის გასაძლიერებლად ან შესაცლელად.</a:t>
            </a:r>
          </a:p>
          <a:p>
            <a:endParaRPr lang="ka-GE" dirty="0"/>
          </a:p>
          <a:p>
            <a:r>
              <a:rPr lang="ka-GE" dirty="0"/>
              <a:t>ინტეგრალური მიკროსქემა -  უწოდებენ ურთიერთდაკავშირებული ელემენტების დიდ ერთობლიობას - ზეპატარა დიოდებს, ტრანზისტორებს, კონდენსატორებს, დამაკავშირებელ სადენებს, რომლებიც ერთიან ტაქნოლოგიურ პროცესში ერთ კრისტალზეა განთავსეული.</a:t>
            </a:r>
          </a:p>
        </p:txBody>
      </p:sp>
      <p:pic>
        <p:nvPicPr>
          <p:cNvPr id="2050" name="Picture 2" descr="Diode tutorial : construction and working - Gadgetronicx">
            <a:extLst>
              <a:ext uri="{FF2B5EF4-FFF2-40B4-BE49-F238E27FC236}">
                <a16:creationId xmlns:a16="http://schemas.microsoft.com/office/drawing/2014/main" id="{FE121E45-8329-406D-B8A3-359C28BC67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930" y="4420910"/>
            <a:ext cx="3820397" cy="24228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A6222CF-E38C-4A6A-8AEE-773E1E87A7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4598" y="4420910"/>
            <a:ext cx="2422801" cy="24228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ifferences Between an Integrated Circuit and a Microprocessor - Total  Phase Blog">
            <a:extLst>
              <a:ext uri="{FF2B5EF4-FFF2-40B4-BE49-F238E27FC236}">
                <a16:creationId xmlns:a16="http://schemas.microsoft.com/office/drawing/2014/main" id="{4DC04D2B-663E-4169-9754-3838C083B8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1670" y="4425067"/>
            <a:ext cx="3627966" cy="2418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505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796E20A-E826-416B-8249-FDA1B2EF65BC}"/>
              </a:ext>
            </a:extLst>
          </p:cNvPr>
          <p:cNvSpPr txBox="1"/>
          <p:nvPr/>
        </p:nvSpPr>
        <p:spPr>
          <a:xfrm>
            <a:off x="1244600" y="373063"/>
            <a:ext cx="9702800" cy="1477328"/>
          </a:xfrm>
          <a:prstGeom prst="rect">
            <a:avLst/>
          </a:prstGeom>
          <a:noFill/>
        </p:spPr>
        <p:txBody>
          <a:bodyPr wrap="square" rtlCol="0">
            <a:spAutoFit/>
          </a:bodyPr>
          <a:lstStyle/>
          <a:p>
            <a:r>
              <a:rPr lang="ka-GE" dirty="0"/>
              <a:t>მიკროსქემების გამოყენებამ თანაბედროვე ელექტრულ ტექნიკაში რევოლუციური ცვლილება გამოიწვია. ეს განსაკუთრებით ნათლად ელექტრულ გამომთვლელ მანქანებში გამოვლინდა. უზარმაზარი ელექტრულ გამომთვლელ მანქანები, როლებიც ათეულობით ათას ელექტრულ ნათურას შეიცავდა, პერსონალირმა კომპიუტერებმა შეცვალა.</a:t>
            </a:r>
          </a:p>
        </p:txBody>
      </p:sp>
      <p:pic>
        <p:nvPicPr>
          <p:cNvPr id="12" name="Picture 11">
            <a:extLst>
              <a:ext uri="{FF2B5EF4-FFF2-40B4-BE49-F238E27FC236}">
                <a16:creationId xmlns:a16="http://schemas.microsoft.com/office/drawing/2014/main" id="{22EE723D-55CF-4C28-B003-AF26F5A927EB}"/>
              </a:ext>
            </a:extLst>
          </p:cNvPr>
          <p:cNvPicPr>
            <a:picLocks noChangeAspect="1"/>
          </p:cNvPicPr>
          <p:nvPr/>
        </p:nvPicPr>
        <p:blipFill>
          <a:blip r:embed="rId2"/>
          <a:stretch>
            <a:fillRect/>
          </a:stretch>
        </p:blipFill>
        <p:spPr>
          <a:xfrm>
            <a:off x="440768" y="2230700"/>
            <a:ext cx="5273878" cy="3955409"/>
          </a:xfrm>
          <a:prstGeom prst="rect">
            <a:avLst/>
          </a:prstGeom>
        </p:spPr>
      </p:pic>
      <p:pic>
        <p:nvPicPr>
          <p:cNvPr id="13" name="Picture 12">
            <a:extLst>
              <a:ext uri="{FF2B5EF4-FFF2-40B4-BE49-F238E27FC236}">
                <a16:creationId xmlns:a16="http://schemas.microsoft.com/office/drawing/2014/main" id="{96227A27-F3BC-40EA-947C-1CF379CD8985}"/>
              </a:ext>
            </a:extLst>
          </p:cNvPr>
          <p:cNvPicPr>
            <a:picLocks noChangeAspect="1"/>
          </p:cNvPicPr>
          <p:nvPr/>
        </p:nvPicPr>
        <p:blipFill>
          <a:blip r:embed="rId3"/>
          <a:stretch>
            <a:fillRect/>
          </a:stretch>
        </p:blipFill>
        <p:spPr>
          <a:xfrm>
            <a:off x="6007279" y="2230701"/>
            <a:ext cx="5930219" cy="3955409"/>
          </a:xfrm>
          <a:prstGeom prst="rect">
            <a:avLst/>
          </a:prstGeom>
        </p:spPr>
      </p:pic>
    </p:spTree>
    <p:extLst>
      <p:ext uri="{BB962C8B-B14F-4D97-AF65-F5344CB8AC3E}">
        <p14:creationId xmlns:p14="http://schemas.microsoft.com/office/powerpoint/2010/main" val="3179973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E4EF4-8D58-4BFD-9454-26C0FB623C94}"/>
              </a:ext>
            </a:extLst>
          </p:cNvPr>
          <p:cNvSpPr>
            <a:spLocks noGrp="1"/>
          </p:cNvSpPr>
          <p:nvPr>
            <p:ph type="title"/>
          </p:nvPr>
        </p:nvSpPr>
        <p:spPr>
          <a:xfrm>
            <a:off x="3482181" y="262466"/>
            <a:ext cx="5227637" cy="565235"/>
          </a:xfrm>
        </p:spPr>
        <p:txBody>
          <a:bodyPr>
            <a:normAutofit fontScale="90000"/>
          </a:bodyPr>
          <a:lstStyle/>
          <a:p>
            <a:r>
              <a:rPr lang="ka-GE" dirty="0"/>
              <a:t>გამოყენებული წყაროები</a:t>
            </a:r>
            <a:endParaRPr lang="en-US" dirty="0"/>
          </a:p>
        </p:txBody>
      </p:sp>
      <p:sp>
        <p:nvSpPr>
          <p:cNvPr id="3" name="Content Placeholder 2">
            <a:extLst>
              <a:ext uri="{FF2B5EF4-FFF2-40B4-BE49-F238E27FC236}">
                <a16:creationId xmlns:a16="http://schemas.microsoft.com/office/drawing/2014/main" id="{28D8AA20-608C-4737-B926-56858E7E7E7C}"/>
              </a:ext>
            </a:extLst>
          </p:cNvPr>
          <p:cNvSpPr>
            <a:spLocks noGrp="1"/>
          </p:cNvSpPr>
          <p:nvPr>
            <p:ph type="body" sz="quarter" idx="14"/>
          </p:nvPr>
        </p:nvSpPr>
        <p:spPr>
          <a:xfrm>
            <a:off x="538692" y="1276435"/>
            <a:ext cx="11114616" cy="4167632"/>
          </a:xfrm>
        </p:spPr>
        <p:txBody>
          <a:bodyPr tIns="0" bIns="0">
            <a:noAutofit/>
          </a:bodyPr>
          <a:lstStyle/>
          <a:p>
            <a:r>
              <a:rPr lang="en-US" sz="1200" dirty="0">
                <a:hlinkClick r:id="rId2"/>
              </a:rPr>
              <a:t>https://www.youtube.com/watch?v=33vbFFFn04k&amp;t=328s&amp;ab_channel=BenEater</a:t>
            </a:r>
            <a:endParaRPr lang="en-US" sz="1200" dirty="0"/>
          </a:p>
          <a:p>
            <a:r>
              <a:rPr lang="en-US" sz="1200" dirty="0">
                <a:hlinkClick r:id="rId3"/>
              </a:rPr>
              <a:t>https://www.electrical4u.com/semiconductor-physics/</a:t>
            </a:r>
            <a:endParaRPr lang="ka-GE" sz="1200" dirty="0"/>
          </a:p>
          <a:p>
            <a:r>
              <a:rPr lang="en-US" sz="1200" dirty="0">
                <a:hlinkClick r:id="rId4"/>
              </a:rPr>
              <a:t>https://en.wikipedia.org/wiki/Electronic_component#Semiconductors</a:t>
            </a:r>
            <a:endParaRPr lang="ka-GE" sz="1200" dirty="0"/>
          </a:p>
          <a:p>
            <a:r>
              <a:rPr lang="en-US" sz="1200" dirty="0">
                <a:hlinkClick r:id="rId5"/>
              </a:rPr>
              <a:t>https://www.circuitbread.com/tutorials/how-does-a-diode-work-part-1-the-pn-junction</a:t>
            </a:r>
            <a:endParaRPr lang="ka-GE" sz="1200" dirty="0"/>
          </a:p>
          <a:p>
            <a:r>
              <a:rPr lang="en-US" sz="1200" dirty="0">
                <a:hlinkClick r:id="rId6"/>
              </a:rPr>
              <a:t>https://www.circuitbread.com/tutorials/how-does-a-diode-work-part-2-forward-bias</a:t>
            </a:r>
            <a:endParaRPr lang="ka-GE" sz="1200" dirty="0"/>
          </a:p>
          <a:p>
            <a:r>
              <a:rPr lang="en-US" sz="1200" dirty="0">
                <a:hlinkClick r:id="rId7"/>
              </a:rPr>
              <a:t>https://www.circuitbread.com/tutorials/how-does-a-reverse-biased-diode-work-at-the-molecular-level-part-3</a:t>
            </a:r>
            <a:endParaRPr lang="ka-GE" sz="1200" dirty="0"/>
          </a:p>
          <a:p>
            <a:r>
              <a:rPr lang="en-US" sz="1200" dirty="0">
                <a:hlinkClick r:id="rId8"/>
              </a:rPr>
              <a:t>https://en.wikipedia.org/wiki/P%E2%80%93n_diode</a:t>
            </a:r>
            <a:endParaRPr lang="ka-GE" sz="1200" dirty="0"/>
          </a:p>
          <a:p>
            <a:r>
              <a:rPr lang="en-US" sz="1200" dirty="0">
                <a:hlinkClick r:id="rId9"/>
              </a:rPr>
              <a:t>https://www.iqsdirectory.com/resources/everything-you-ever-wanted-to-know-about-semiconductors/</a:t>
            </a:r>
            <a:endParaRPr lang="ka-GE" sz="1200" dirty="0"/>
          </a:p>
          <a:p>
            <a:r>
              <a:rPr lang="en-US" sz="1100" dirty="0">
                <a:hlinkClick r:id="rId10"/>
              </a:rPr>
              <a:t>https://e</a:t>
            </a:r>
            <a:r>
              <a:rPr lang="ka-GE" sz="1100" dirty="0">
                <a:hlinkClick r:id="rId10"/>
              </a:rPr>
              <a:t>-</a:t>
            </a:r>
            <a:r>
              <a:rPr lang="en-US" sz="1100" dirty="0">
                <a:hlinkClick r:id="rId10"/>
              </a:rPr>
              <a:t>learning.tsu.ge/</a:t>
            </a:r>
            <a:r>
              <a:rPr lang="en-US" sz="1100" dirty="0" err="1">
                <a:hlinkClick r:id="rId10"/>
              </a:rPr>
              <a:t>pluginfile.php</a:t>
            </a:r>
            <a:r>
              <a:rPr lang="en-US" sz="1100" dirty="0">
                <a:hlinkClick r:id="rId10"/>
              </a:rPr>
              <a:t>/174164/</a:t>
            </a:r>
            <a:r>
              <a:rPr lang="en-US" sz="1100" dirty="0" err="1">
                <a:hlinkClick r:id="rId10"/>
              </a:rPr>
              <a:t>mod_resource</a:t>
            </a:r>
            <a:r>
              <a:rPr lang="en-US" sz="1100" dirty="0">
                <a:hlinkClick r:id="rId10"/>
              </a:rPr>
              <a:t>/content/2/%E1%83%97%E1%83%90%E1%83%9C%E1%83%9C%E1%83%90%E1%83%9D2020.pdf</a:t>
            </a:r>
            <a:endParaRPr lang="ka-GE" sz="1100" dirty="0"/>
          </a:p>
          <a:p>
            <a:r>
              <a:rPr lang="en-US" sz="1100" dirty="0">
                <a:hlinkClick r:id="rId11"/>
              </a:rPr>
              <a:t>https://physics.aidio.net/index.php/18-teoria/59-eleqtronul-xvreluri-gadasvla-tranzistorebi</a:t>
            </a:r>
            <a:endParaRPr lang="ka-GE" sz="1100" dirty="0"/>
          </a:p>
          <a:p>
            <a:endParaRPr lang="ka-GE" sz="1100" dirty="0"/>
          </a:p>
          <a:p>
            <a:endParaRPr lang="ka-GE" sz="1100" dirty="0"/>
          </a:p>
          <a:p>
            <a:endParaRPr lang="en-US" sz="1200" dirty="0"/>
          </a:p>
          <a:p>
            <a:pPr marL="0" indent="0">
              <a:buNone/>
            </a:pPr>
            <a:endParaRPr lang="en-US" dirty="0"/>
          </a:p>
        </p:txBody>
      </p:sp>
    </p:spTree>
    <p:extLst>
      <p:ext uri="{BB962C8B-B14F-4D97-AF65-F5344CB8AC3E}">
        <p14:creationId xmlns:p14="http://schemas.microsoft.com/office/powerpoint/2010/main" val="366443420"/>
      </p:ext>
    </p:extLst>
  </p:cSld>
  <p:clrMapOvr>
    <a:masterClrMapping/>
  </p:clrMapOvr>
</p:sld>
</file>

<file path=ppt/theme/theme1.xml><?xml version="1.0" encoding="utf-8"?>
<a:theme xmlns:a="http://schemas.openxmlformats.org/drawingml/2006/main" name="Balancing Act">
  <a:themeElements>
    <a:clrScheme name="Balancing Act">
      <a:dk1>
        <a:sysClr val="windowText" lastClr="000000"/>
      </a:dk1>
      <a:lt1>
        <a:sysClr val="window" lastClr="FFFFFF"/>
      </a:lt1>
      <a:dk2>
        <a:srgbClr val="8A4C5D"/>
      </a:dk2>
      <a:lt2>
        <a:srgbClr val="9E838E"/>
      </a:lt2>
      <a:accent1>
        <a:srgbClr val="C6ADB0"/>
      </a:accent1>
      <a:accent2>
        <a:srgbClr val="E3C0BF"/>
      </a:accent2>
      <a:accent3>
        <a:srgbClr val="D4937F"/>
      </a:accent3>
      <a:accent4>
        <a:srgbClr val="CCB87E"/>
      </a:accent4>
      <a:accent5>
        <a:srgbClr val="6667AB"/>
      </a:accent5>
      <a:accent6>
        <a:srgbClr val="86A094"/>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ntone template_Win32_v5.potx" id="{0B6ADF6A-1AB9-4B5E-8A87-5E88E283A9E8}" vid="{98AF5320-421A-4856-A75D-6587C36D5470}"/>
    </a:ext>
  </a:extLst>
</a:theme>
</file>

<file path=ppt/theme/theme2.xml><?xml version="1.0" encoding="utf-8"?>
<a:theme xmlns:a="http://schemas.openxmlformats.org/drawingml/2006/main" name="Wellspring">
  <a:themeElements>
    <a:clrScheme name="Wellspring">
      <a:dk1>
        <a:sysClr val="windowText" lastClr="000000"/>
      </a:dk1>
      <a:lt1>
        <a:sysClr val="window" lastClr="FFFFFF"/>
      </a:lt1>
      <a:dk2>
        <a:srgbClr val="A1CAC9"/>
      </a:dk2>
      <a:lt2>
        <a:srgbClr val="48996B"/>
      </a:lt2>
      <a:accent1>
        <a:srgbClr val="759F51"/>
      </a:accent1>
      <a:accent2>
        <a:srgbClr val="436A2F"/>
      </a:accent2>
      <a:accent3>
        <a:srgbClr val="CFBF54"/>
      </a:accent3>
      <a:accent4>
        <a:srgbClr val="B3832F"/>
      </a:accent4>
      <a:accent5>
        <a:srgbClr val="8C5896"/>
      </a:accent5>
      <a:accent6>
        <a:srgbClr val="6667AB"/>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ntone template_Win32_v5.potx" id="{0B6ADF6A-1AB9-4B5E-8A87-5E88E283A9E8}" vid="{6E2187FA-78B5-42F2-9074-40D4C2C1399B}"/>
    </a:ext>
  </a:extLst>
</a:theme>
</file>

<file path=ppt/theme/theme3.xml><?xml version="1.0" encoding="utf-8"?>
<a:theme xmlns:a="http://schemas.openxmlformats.org/drawingml/2006/main" name="Star of the show">
  <a:themeElements>
    <a:clrScheme name="Star of the show">
      <a:dk1>
        <a:sysClr val="windowText" lastClr="000000"/>
      </a:dk1>
      <a:lt1>
        <a:sysClr val="window" lastClr="FFFFFF"/>
      </a:lt1>
      <a:dk2>
        <a:srgbClr val="29282D"/>
      </a:dk2>
      <a:lt2>
        <a:srgbClr val="625C60"/>
      </a:lt2>
      <a:accent1>
        <a:srgbClr val="7C6560"/>
      </a:accent1>
      <a:accent2>
        <a:srgbClr val="AEA392"/>
      </a:accent2>
      <a:accent3>
        <a:srgbClr val="DBD4D0"/>
      </a:accent3>
      <a:accent4>
        <a:srgbClr val="8E7961"/>
      </a:accent4>
      <a:accent5>
        <a:srgbClr val="F0EDE8"/>
      </a:accent5>
      <a:accent6>
        <a:srgbClr val="6667AB"/>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ntone template_Win32_v5.potx" id="{0B6ADF6A-1AB9-4B5E-8A87-5E88E283A9E8}" vid="{CED26E1E-587B-4123-A4F9-DB49A037FBB9}"/>
    </a:ext>
  </a:extLst>
</a:theme>
</file>

<file path=ppt/theme/theme4.xml><?xml version="1.0" encoding="utf-8"?>
<a:theme xmlns:a="http://schemas.openxmlformats.org/drawingml/2006/main" name="Amusements">
  <a:themeElements>
    <a:clrScheme name="Amusements">
      <a:dk1>
        <a:sysClr val="windowText" lastClr="000000"/>
      </a:dk1>
      <a:lt1>
        <a:sysClr val="window" lastClr="FFFFFF"/>
      </a:lt1>
      <a:dk2>
        <a:srgbClr val="D77E6F"/>
      </a:dk2>
      <a:lt2>
        <a:srgbClr val="6667AB"/>
      </a:lt2>
      <a:accent1>
        <a:srgbClr val="B38F6A"/>
      </a:accent1>
      <a:accent2>
        <a:srgbClr val="D75078"/>
      </a:accent2>
      <a:accent3>
        <a:srgbClr val="E288B6"/>
      </a:accent3>
      <a:accent4>
        <a:srgbClr val="E9445D"/>
      </a:accent4>
      <a:accent5>
        <a:srgbClr val="EEC272"/>
      </a:accent5>
      <a:accent6>
        <a:srgbClr val="85A0A9"/>
      </a:accent6>
      <a:hlink>
        <a:srgbClr val="0563C1"/>
      </a:hlink>
      <a:folHlink>
        <a:srgbClr val="954F72"/>
      </a:folHlink>
    </a:clrScheme>
    <a:fontScheme name="Custom 15">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ntone template_Win32_v5.potx" id="{0B6ADF6A-1AB9-4B5E-8A87-5E88E283A9E8}" vid="{573AD6BE-256C-44EB-886C-5713CB0A8D47}"/>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{F4D7BD41-55CC-4D88-9E80-5517D61972F9}tf78479028_win32</Template>
  <TotalTime>0</TotalTime>
  <Words>1072</Words>
  <Application>Microsoft Office PowerPoint</Application>
  <PresentationFormat>Widescreen</PresentationFormat>
  <Paragraphs>61</Paragraphs>
  <Slides>16</Slides>
  <Notes>4</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16</vt:i4>
      </vt:variant>
    </vt:vector>
  </HeadingPairs>
  <TitlesOfParts>
    <vt:vector size="25" baseType="lpstr">
      <vt:lpstr>Arial</vt:lpstr>
      <vt:lpstr>Calibri</vt:lpstr>
      <vt:lpstr>Cambria Math</vt:lpstr>
      <vt:lpstr>Segoe UI</vt:lpstr>
      <vt:lpstr>Segoe UI Light</vt:lpstr>
      <vt:lpstr>Balancing Act</vt:lpstr>
      <vt:lpstr>Wellspring</vt:lpstr>
      <vt:lpstr>Star of the show</vt:lpstr>
      <vt:lpstr>Amusements</vt:lpstr>
      <vt:lpstr>ნახევარგამტარები ნიკა ნაცვლიშვილი</vt:lpstr>
      <vt:lpstr>რა არის ნახევარგამტარები</vt:lpstr>
      <vt:lpstr>PowerPoint Presentation</vt:lpstr>
      <vt:lpstr>კავშირი ნახევარგამტარებში</vt:lpstr>
      <vt:lpstr>გერმანიუმის კრისტალი</vt:lpstr>
      <vt:lpstr>ენერგეტიკული ზონები</vt:lpstr>
      <vt:lpstr>საკუთარი ნახევარგამტარი</vt:lpstr>
      <vt:lpstr>PowerPoint Presentation</vt:lpstr>
      <vt:lpstr>N ტიპის ნახევარგამტარი </vt:lpstr>
      <vt:lpstr>PowerPoint Presentation</vt:lpstr>
      <vt:lpstr>P-N გადასვლა</vt:lpstr>
      <vt:lpstr>PowerPoint Presentation</vt:lpstr>
      <vt:lpstr>P-N ნახევარგამტარების ენერგეტიკული ზონები</vt:lpstr>
      <vt:lpstr>ნახევარგამტართა გამოყენება</vt:lpstr>
      <vt:lpstr>PowerPoint Presentation</vt:lpstr>
      <vt:lpstr>გამოყენებული წყაროები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2022-03-19T13:06:43Z</dcterms:created>
  <dcterms:modified xsi:type="dcterms:W3CDTF">2022-03-28T12:59:37Z</dcterms:modified>
</cp:coreProperties>
</file>