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9" r:id="rId9"/>
    <p:sldId id="272" r:id="rId10"/>
    <p:sldId id="273" r:id="rId11"/>
    <p:sldId id="275" r:id="rId12"/>
    <p:sldId id="276" r:id="rId13"/>
    <p:sldId id="277" r:id="rId14"/>
    <p:sldId id="278" r:id="rId15"/>
    <p:sldId id="280" r:id="rId16"/>
    <p:sldId id="27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E4BB1BD-6016-4E0C-B1BB-8615A9CE1018}">
          <p14:sldIdLst>
            <p14:sldId id="257"/>
            <p14:sldId id="261"/>
            <p14:sldId id="262"/>
            <p14:sldId id="263"/>
            <p14:sldId id="264"/>
            <p14:sldId id="265"/>
            <p14:sldId id="266"/>
            <p14:sldId id="269"/>
            <p14:sldId id="272"/>
            <p14:sldId id="273"/>
            <p14:sldId id="275"/>
            <p14:sldId id="276"/>
            <p14:sldId id="277"/>
            <p14:sldId id="278"/>
            <p14:sldId id="280"/>
            <p14:sldId id="279"/>
          </p14:sldIdLst>
        </p14:section>
        <p14:section name="Untitled Section" id="{40F4F583-4BEE-4E10-AEC6-DA7DC6E582C6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8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39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" y="0"/>
            <a:ext cx="9146117" cy="6884988"/>
          </a:xfrm>
        </p:spPr>
      </p:pic>
      <p:sp>
        <p:nvSpPr>
          <p:cNvPr id="6" name="TextBox 5"/>
          <p:cNvSpPr txBox="1"/>
          <p:nvPr/>
        </p:nvSpPr>
        <p:spPr>
          <a:xfrm>
            <a:off x="381000" y="228600"/>
            <a:ext cx="670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6000" dirty="0">
                <a:solidFill>
                  <a:srgbClr val="92D050"/>
                </a:solidFill>
              </a:rPr>
              <a:t>ჰოლოგრაფიული</a:t>
            </a:r>
            <a:br>
              <a:rPr lang="ka-GE" sz="6000" dirty="0">
                <a:solidFill>
                  <a:srgbClr val="92D050"/>
                </a:solidFill>
              </a:rPr>
            </a:br>
            <a:r>
              <a:rPr lang="ka-GE" sz="6000" dirty="0">
                <a:solidFill>
                  <a:srgbClr val="92D050"/>
                </a:solidFill>
              </a:rPr>
              <a:t>სამყარო</a:t>
            </a:r>
            <a:endParaRPr lang="en-US" sz="6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7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04507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"/>
            <a:ext cx="9144000" cy="6865279"/>
          </a:xfrm>
        </p:spPr>
      </p:pic>
    </p:spTree>
    <p:extLst>
      <p:ext uri="{BB962C8B-B14F-4D97-AF65-F5344CB8AC3E}">
        <p14:creationId xmlns:p14="http://schemas.microsoft.com/office/powerpoint/2010/main" val="290945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rmAutofit/>
          </a:bodyPr>
          <a:lstStyle/>
          <a:p>
            <a:r>
              <a:rPr lang="ka-GE" dirty="0" smtClean="0"/>
              <a:t>ინფორმაცია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                          </a:t>
            </a:r>
          </a:p>
          <a:p>
            <a:pPr marL="0" indent="0">
              <a:buNone/>
            </a:pPr>
            <a:r>
              <a:rPr lang="en-US" sz="4800" dirty="0" smtClean="0"/>
              <a:t>                  ’’SOS’’</a:t>
            </a:r>
            <a:endParaRPr lang="ka-GE" sz="4800" dirty="0" smtClean="0"/>
          </a:p>
          <a:p>
            <a:pPr marL="0" indent="0">
              <a:buNone/>
            </a:pPr>
            <a:endParaRPr lang="ka-GE" sz="4800" dirty="0"/>
          </a:p>
          <a:p>
            <a:pPr marL="0" indent="0">
              <a:buNone/>
            </a:pPr>
            <a:r>
              <a:rPr lang="ka-GE" sz="4800" dirty="0" smtClean="0"/>
              <a:t>                 </a:t>
            </a:r>
          </a:p>
          <a:p>
            <a:pPr marL="0" indent="0">
              <a:buNone/>
            </a:pPr>
            <a:r>
              <a:rPr lang="ka-GE" sz="4800" dirty="0"/>
              <a:t> </a:t>
            </a:r>
            <a:r>
              <a:rPr lang="ka-GE" sz="4800" dirty="0" smtClean="0"/>
              <a:t>                 ’’</a:t>
            </a:r>
            <a:r>
              <a:rPr lang="en-US" sz="4800" dirty="0" smtClean="0"/>
              <a:t>... </a:t>
            </a:r>
            <a:r>
              <a:rPr lang="en-US" sz="4800" dirty="0"/>
              <a:t>--- </a:t>
            </a:r>
            <a:r>
              <a:rPr lang="en-US" sz="4800" dirty="0" smtClean="0"/>
              <a:t>...</a:t>
            </a:r>
            <a:r>
              <a:rPr lang="ka-GE" sz="4800" dirty="0" smtClean="0"/>
              <a:t>’’</a:t>
            </a:r>
            <a:r>
              <a:rPr lang="en-US" sz="4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0249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" y="381000"/>
            <a:ext cx="9131300" cy="1143000"/>
          </a:xfrm>
        </p:spPr>
        <p:txBody>
          <a:bodyPr/>
          <a:lstStyle/>
          <a:p>
            <a:r>
              <a:rPr lang="ka-GE" dirty="0" smtClean="0"/>
              <a:t>ინფორმაციის ბიტები არ იშლებიან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24000"/>
            <a:ext cx="4495800" cy="5334000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4800600" cy="5486400"/>
          </a:xfrm>
        </p:spPr>
      </p:pic>
    </p:spTree>
    <p:extLst>
      <p:ext uri="{BB962C8B-B14F-4D97-AF65-F5344CB8AC3E}">
        <p14:creationId xmlns:p14="http://schemas.microsoft.com/office/powerpoint/2010/main" val="287162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4572000" cy="1066800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შავი ხვრელები ორთქლდებიან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1524000"/>
            <a:ext cx="9144000" cy="5321300"/>
          </a:xfrm>
        </p:spPr>
      </p:pic>
    </p:spTree>
    <p:extLst>
      <p:ext uri="{BB962C8B-B14F-4D97-AF65-F5344CB8AC3E}">
        <p14:creationId xmlns:p14="http://schemas.microsoft.com/office/powerpoint/2010/main" val="69212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7239000" cy="990600"/>
          </a:xfrm>
        </p:spPr>
        <p:txBody>
          <a:bodyPr>
            <a:normAutofit/>
          </a:bodyPr>
          <a:lstStyle/>
          <a:p>
            <a:r>
              <a:rPr lang="ka-GE" dirty="0" smtClean="0"/>
              <a:t>შავ ხვრელეს აქვს ენტროპია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1371600"/>
            <a:ext cx="4635500" cy="54864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320800"/>
            <a:ext cx="4572000" cy="5537200"/>
          </a:xfrm>
        </p:spPr>
        <p:txBody>
          <a:bodyPr>
            <a:normAutofit/>
          </a:bodyPr>
          <a:lstStyle/>
          <a:p>
            <a:r>
              <a:rPr lang="ka-GE" dirty="0" smtClean="0"/>
              <a:t>იაკობ ბეკენშტაინმა გამოთვალა, რომ შვა ხვრელში დამალული ბიტების რაოდენობა ტოლია შავი ხვრელი ჰორიზონტის ფართობის, გაზომილი პლანკის ერთეულებში.</a:t>
            </a:r>
          </a:p>
          <a:p>
            <a:r>
              <a:rPr lang="ka-GE" dirty="0" smtClean="0"/>
              <a:t>ერთი ბიტის მიერ დაკავებული ფართობი=</a:t>
            </a:r>
            <a:r>
              <a:rPr lang="en-US" dirty="0"/>
              <a:t>G/hc</a:t>
            </a:r>
            <a:r>
              <a:rPr lang="en-US" baseline="30000" dirty="0"/>
              <a:t>3</a:t>
            </a:r>
            <a:r>
              <a:rPr lang="en-US" dirty="0"/>
              <a:t>=10</a:t>
            </a:r>
            <a:r>
              <a:rPr lang="en-US" baseline="30000" dirty="0"/>
              <a:t>-66  </a:t>
            </a:r>
            <a:r>
              <a:rPr lang="ka-GE" dirty="0"/>
              <a:t>სმ</a:t>
            </a:r>
            <a:r>
              <a:rPr lang="en-US" baseline="30000" dirty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35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5743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1143000"/>
            <a:ext cx="4584700" cy="48768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524000"/>
            <a:ext cx="4724400" cy="4419600"/>
          </a:xfrm>
        </p:spPr>
      </p:pic>
    </p:spTree>
    <p:extLst>
      <p:ext uri="{BB962C8B-B14F-4D97-AF65-F5344CB8AC3E}">
        <p14:creationId xmlns:p14="http://schemas.microsoft.com/office/powerpoint/2010/main" val="83641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200"/>
            <a:ext cx="4648200" cy="4191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00" y="1981200"/>
            <a:ext cx="4495800" cy="4191000"/>
          </a:xfrm>
        </p:spPr>
      </p:pic>
    </p:spTree>
    <p:extLst>
      <p:ext uri="{BB962C8B-B14F-4D97-AF65-F5344CB8AC3E}">
        <p14:creationId xmlns:p14="http://schemas.microsoft.com/office/powerpoint/2010/main" val="69735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38800"/>
            <a:ext cx="9144000" cy="1193800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შავი ხვრელის ჰორიზონტი არის ყველაფრის ჰოლოგრამა რაც შიგნითაა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638801"/>
          </a:xfrm>
        </p:spPr>
      </p:pic>
    </p:spTree>
    <p:extLst>
      <p:ext uri="{BB962C8B-B14F-4D97-AF65-F5344CB8AC3E}">
        <p14:creationId xmlns:p14="http://schemas.microsoft.com/office/powerpoint/2010/main" val="359745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477000"/>
          </a:xfrm>
        </p:spPr>
      </p:pic>
    </p:spTree>
    <p:extLst>
      <p:ext uri="{BB962C8B-B14F-4D97-AF65-F5344CB8AC3E}">
        <p14:creationId xmlns:p14="http://schemas.microsoft.com/office/powerpoint/2010/main" val="119073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1" y="1676400"/>
            <a:ext cx="3641619" cy="41148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914400"/>
            <a:ext cx="5166720" cy="5478734"/>
          </a:xfrm>
        </p:spPr>
      </p:pic>
    </p:spTree>
    <p:extLst>
      <p:ext uri="{BB962C8B-B14F-4D97-AF65-F5344CB8AC3E}">
        <p14:creationId xmlns:p14="http://schemas.microsoft.com/office/powerpoint/2010/main" val="352921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0"/>
            <a:ext cx="7848600" cy="1927225"/>
          </a:xfrm>
        </p:spPr>
        <p:txBody>
          <a:bodyPr/>
          <a:lstStyle/>
          <a:p>
            <a:r>
              <a:rPr lang="ka-GE" dirty="0" smtClean="0"/>
              <a:t>ჰოლოგრაფიული პრინციპი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6400800" cy="1752600"/>
          </a:xfrm>
        </p:spPr>
        <p:txBody>
          <a:bodyPr/>
          <a:lstStyle/>
          <a:p>
            <a:r>
              <a:rPr lang="ka-GE" dirty="0" smtClean="0"/>
              <a:t>ინფორმაციის მაქსიმალური სიდიდე სივრცის რომელიმე რეგიონში, პროპორციულია ამ რეგიონის ფართობის.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89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6477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ka-GE" dirty="0" smtClean="0"/>
              <a:t>გამოყენებული ლიტერატურა:</a:t>
            </a:r>
            <a:br>
              <a:rPr lang="ka-GE" dirty="0" smtClean="0"/>
            </a:br>
            <a:r>
              <a:rPr lang="ka-GE" dirty="0" smtClean="0"/>
              <a:t/>
            </a:r>
            <a:br>
              <a:rPr lang="ka-GE" dirty="0" smtClean="0"/>
            </a:br>
            <a:r>
              <a:rPr lang="en-US" sz="3100" dirty="0" smtClean="0"/>
              <a:t>https</a:t>
            </a:r>
            <a:r>
              <a:rPr lang="en-US" sz="3100" dirty="0"/>
              <a:t>://</a:t>
            </a:r>
            <a:r>
              <a:rPr lang="en-US" sz="3100" dirty="0" smtClean="0"/>
              <a:t>en.wikipedia.org/wiki/Holographic_principle</a:t>
            </a: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>https</a:t>
            </a:r>
            <a:r>
              <a:rPr lang="en-US" sz="3100" dirty="0"/>
              <a:t>://profmattstrassler.com/articles-and-posts/relativity-space-astronomy-and-cosmology/black-holes/black-hole-information-paradox-an-introduction/</a:t>
            </a:r>
            <a:br>
              <a:rPr lang="en-US" sz="3100" dirty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smtClean="0"/>
              <a:t>https</a:t>
            </a:r>
            <a:r>
              <a:rPr lang="en-US" sz="3100" dirty="0"/>
              <a:t>://www.scientificamerican.com/article/information-in-the-holographic-univ/</a:t>
            </a:r>
            <a:r>
              <a:rPr lang="ka-GE" sz="3100" dirty="0" smtClean="0"/>
              <a:t/>
            </a:r>
            <a:br>
              <a:rPr lang="ka-GE" sz="3100" dirty="0" smtClean="0"/>
            </a:br>
            <a:r>
              <a:rPr lang="ka-GE" sz="3100" dirty="0" smtClean="0"/>
              <a:t/>
            </a:r>
            <a:br>
              <a:rPr lang="ka-GE" sz="3100" dirty="0" smtClean="0"/>
            </a:br>
            <a:r>
              <a:rPr lang="ka-GE" dirty="0" smtClean="0"/>
              <a:t/>
            </a:r>
            <a:br>
              <a:rPr lang="ka-GE" dirty="0" smtClean="0"/>
            </a:br>
            <a:r>
              <a:rPr lang="ka-GE" dirty="0" smtClean="0"/>
              <a:t/>
            </a:r>
            <a:br>
              <a:rPr lang="ka-GE" dirty="0" smtClean="0"/>
            </a:br>
            <a:r>
              <a:rPr lang="ka-GE" dirty="0" smtClean="0"/>
              <a:t/>
            </a:r>
            <a:br>
              <a:rPr lang="ka-GE" dirty="0" smtClean="0"/>
            </a:br>
            <a:r>
              <a:rPr lang="ka-GE" dirty="0" smtClean="0"/>
              <a:t/>
            </a:r>
            <a:br>
              <a:rPr lang="ka-GE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ka-GE" dirty="0" smtClean="0"/>
              <a:t>მადლობ ყურადღებისთვის!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94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221</TotalTime>
  <Words>78</Words>
  <Application>Microsoft Office PowerPoint</Application>
  <PresentationFormat>On-screen Show (4:3)</PresentationFormat>
  <Paragraphs>17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Clarity</vt:lpstr>
      <vt:lpstr>PowerPoint Presentation</vt:lpstr>
      <vt:lpstr>PowerPoint Presentation</vt:lpstr>
      <vt:lpstr>PowerPoint Presentation</vt:lpstr>
      <vt:lpstr>ინფორმაცია</vt:lpstr>
      <vt:lpstr>ინფორმაციის ბიტები არ იშლებიან</vt:lpstr>
      <vt:lpstr>შავი ხვრელები ორთქლდებიან</vt:lpstr>
      <vt:lpstr>შავ ხვრელეს აქვს ენტროპია</vt:lpstr>
      <vt:lpstr>PowerPoint Presentation</vt:lpstr>
      <vt:lpstr>PowerPoint Presentation</vt:lpstr>
      <vt:lpstr>PowerPoint Presentation</vt:lpstr>
      <vt:lpstr>შავი ხვრელის ჰორიზონტი არის ყველაფრის ჰოლოგრამა რაც შიგნითაა</vt:lpstr>
      <vt:lpstr>PowerPoint Presentation</vt:lpstr>
      <vt:lpstr>PowerPoint Presentation</vt:lpstr>
      <vt:lpstr>ჰოლოგრაფიული პრინციპი</vt:lpstr>
      <vt:lpstr>     გამოყენებული ლიტერატურა:  https://en.wikipedia.org/wiki/Holographic_principle   https://profmattstrassler.com/articles-and-posts/relativity-space-astronomy-and-cosmology/black-holes/black-hole-information-paradox-an-introduction/   https://www.scientificamerican.com/article/information-in-the-holographic-univ/      </vt:lpstr>
      <vt:lpstr>მადლობ ყურადღებისთვის!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ჰოლოგრამული  სამყარო</dc:title>
  <dc:creator>User</dc:creator>
  <cp:lastModifiedBy>User</cp:lastModifiedBy>
  <cp:revision>24</cp:revision>
  <dcterms:created xsi:type="dcterms:W3CDTF">2006-08-16T00:00:00Z</dcterms:created>
  <dcterms:modified xsi:type="dcterms:W3CDTF">2018-05-30T21:03:46Z</dcterms:modified>
</cp:coreProperties>
</file>