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69" r:id="rId2"/>
    <p:sldId id="256" r:id="rId3"/>
    <p:sldId id="264" r:id="rId4"/>
    <p:sldId id="258" r:id="rId5"/>
    <p:sldId id="259" r:id="rId6"/>
    <p:sldId id="260" r:id="rId7"/>
    <p:sldId id="261" r:id="rId8"/>
    <p:sldId id="262" r:id="rId9"/>
    <p:sldId id="263"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220" autoAdjust="0"/>
    <p:restoredTop sz="94713" autoAdjust="0"/>
  </p:normalViewPr>
  <p:slideViewPr>
    <p:cSldViewPr>
      <p:cViewPr varScale="1">
        <p:scale>
          <a:sx n="83" d="100"/>
          <a:sy n="83" d="100"/>
        </p:scale>
        <p:origin x="107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018DAD76-F284-4404-9B76-FD3B4CA8DA0D}" type="datetimeFigureOut">
              <a:rPr lang="en-US" smtClean="0"/>
              <a:pPr/>
              <a:t>6/20/2020</a:t>
            </a:fld>
            <a:endParaRPr lang="en-US"/>
          </a:p>
        </p:txBody>
      </p:sp>
      <p:sp>
        <p:nvSpPr>
          <p:cNvPr id="16" name="Slide Number Placeholder 15"/>
          <p:cNvSpPr>
            <a:spLocks noGrp="1"/>
          </p:cNvSpPr>
          <p:nvPr>
            <p:ph type="sldNum" sz="quarter" idx="11"/>
          </p:nvPr>
        </p:nvSpPr>
        <p:spPr/>
        <p:txBody>
          <a:bodyPr/>
          <a:lstStyle/>
          <a:p>
            <a:fld id="{FABF3233-847E-4584-A980-1DC2424F73A9}"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018DAD76-F284-4404-9B76-FD3B4CA8DA0D}" type="datetimeFigureOut">
              <a:rPr lang="en-US" smtClean="0"/>
              <a:pPr/>
              <a:t>6/20/2020</a:t>
            </a:fld>
            <a:endParaRPr lang="en-US"/>
          </a:p>
        </p:txBody>
      </p:sp>
      <p:sp>
        <p:nvSpPr>
          <p:cNvPr id="15" name="Slide Number Placeholder 14"/>
          <p:cNvSpPr>
            <a:spLocks noGrp="1"/>
          </p:cNvSpPr>
          <p:nvPr>
            <p:ph type="sldNum" sz="quarter" idx="15"/>
          </p:nvPr>
        </p:nvSpPr>
        <p:spPr/>
        <p:txBody>
          <a:bodyPr/>
          <a:lstStyle>
            <a:lvl1pPr algn="ctr">
              <a:defRPr/>
            </a:lvl1pPr>
          </a:lstStyle>
          <a:p>
            <a:fld id="{FABF3233-847E-4584-A980-1DC2424F73A9}"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18DAD76-F284-4404-9B76-FD3B4CA8DA0D}"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BF3233-847E-4584-A980-1DC2424F73A9}"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18DAD76-F284-4404-9B76-FD3B4CA8DA0D}"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BF3233-847E-4584-A980-1DC2424F73A9}"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FABF3233-847E-4584-A980-1DC2424F73A9}"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018DAD76-F284-4404-9B76-FD3B4CA8DA0D}" type="datetimeFigureOut">
              <a:rPr lang="en-US" smtClean="0"/>
              <a:pPr/>
              <a:t>6/20/2020</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18DAD76-F284-4404-9B76-FD3B4CA8DA0D}" type="datetimeFigureOut">
              <a:rPr lang="en-US" smtClean="0"/>
              <a:pPr/>
              <a:t>6/20/2020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BF3233-847E-4584-A980-1DC2424F73A9}"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DAD76-F284-4404-9B76-FD3B4CA8DA0D}" type="datetimeFigureOut">
              <a:rPr lang="en-US" smtClean="0"/>
              <a:pPr/>
              <a:t>6/20/2020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BF3233-847E-4584-A980-1DC2424F73A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018DAD76-F284-4404-9B76-FD3B4CA8DA0D}" type="datetimeFigureOut">
              <a:rPr lang="en-US" smtClean="0"/>
              <a:pPr/>
              <a:t>6/20/2020</a:t>
            </a:fld>
            <a:endParaRPr lang="en-US"/>
          </a:p>
        </p:txBody>
      </p:sp>
      <p:sp>
        <p:nvSpPr>
          <p:cNvPr id="9" name="Slide Number Placeholder 8"/>
          <p:cNvSpPr>
            <a:spLocks noGrp="1"/>
          </p:cNvSpPr>
          <p:nvPr>
            <p:ph type="sldNum" sz="quarter" idx="15"/>
          </p:nvPr>
        </p:nvSpPr>
        <p:spPr/>
        <p:txBody>
          <a:bodyPr/>
          <a:lstStyle/>
          <a:p>
            <a:fld id="{FABF3233-847E-4584-A980-1DC2424F73A9}"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018DAD76-F284-4404-9B76-FD3B4CA8DA0D}" type="datetimeFigureOut">
              <a:rPr lang="en-US" smtClean="0"/>
              <a:pPr/>
              <a:t>6/20/2020</a:t>
            </a:fld>
            <a:endParaRPr lang="en-US"/>
          </a:p>
        </p:txBody>
      </p:sp>
      <p:sp>
        <p:nvSpPr>
          <p:cNvPr id="9" name="Slide Number Placeholder 8"/>
          <p:cNvSpPr>
            <a:spLocks noGrp="1"/>
          </p:cNvSpPr>
          <p:nvPr>
            <p:ph type="sldNum" sz="quarter" idx="11"/>
          </p:nvPr>
        </p:nvSpPr>
        <p:spPr/>
        <p:txBody>
          <a:bodyPr/>
          <a:lstStyle/>
          <a:p>
            <a:fld id="{FABF3233-847E-4584-A980-1DC2424F73A9}"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8DAD76-F284-4404-9B76-FD3B4CA8DA0D}"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BF3233-847E-4584-A980-1DC2424F73A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8DAD76-F284-4404-9B76-FD3B4CA8DA0D}"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BF3233-847E-4584-A980-1DC2424F73A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018DAD76-F284-4404-9B76-FD3B4CA8DA0D}" type="datetimeFigureOut">
              <a:rPr lang="en-US" smtClean="0"/>
              <a:pPr/>
              <a:t>6/20/2020</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FABF3233-847E-4584-A980-1DC2424F73A9}"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astronet.ge/2012-05-30-07-55-3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astronet.ge/icecube/" TargetMode="External"/><Relationship Id="rId2" Type="http://schemas.openxmlformats.org/officeDocument/2006/relationships/hyperlink" Target="http://astronet.ge/%E1%83%96%E1%83%94%E1%83%90%E1%83%AE%E1%83%9A%E1%83%98%E1%83%A1-%E1%83%90%E1%83%A4%E1%83%94%E1%83%97%E1%83%A5%E1%83%94%E1%83%91%E1%83%98%E1%83%A1-%E1%83%9B%E1%83%9D%E1%83%9A%E1%83%9D%E1%83%93%E1%83%98/" TargetMode="Externa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2" Type="http://schemas.openxmlformats.org/officeDocument/2006/relationships/hyperlink" Target="http://astronet.ge/%e1%83%a9%e1%83%94%e1%83%a0%e1%83%94%e1%83%9c%e1%83%99%e1%83%9d%e1%83%95%e1%83%98%e1%83%a1-%e1%83%92%e1%83%90%e1%83%9b%e1%83%9d%e1%83%a1%e1%83%ae%e1%83%98%e1%83%95%e1%83%94%e1%83%91%e1%83%9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876"/>
            <a:ext cx="8229600" cy="2524124"/>
          </a:xfrm>
        </p:spPr>
        <p:txBody>
          <a:bodyPr>
            <a:normAutofit fontScale="92500" lnSpcReduction="10000"/>
          </a:bodyPr>
          <a:lstStyle/>
          <a:p>
            <a:endParaRPr lang="ka-GE" dirty="0" smtClean="0"/>
          </a:p>
          <a:p>
            <a:pPr>
              <a:buNone/>
            </a:pPr>
            <a:r>
              <a:rPr lang="ka-GE" dirty="0" smtClean="0"/>
              <a:t>                                           </a:t>
            </a:r>
          </a:p>
          <a:p>
            <a:pPr>
              <a:buNone/>
            </a:pPr>
            <a:r>
              <a:rPr lang="ka-GE" dirty="0" smtClean="0"/>
              <a:t>                                             </a:t>
            </a:r>
            <a:r>
              <a:rPr lang="en-US" dirty="0" smtClean="0"/>
              <a:t>          </a:t>
            </a:r>
            <a:r>
              <a:rPr lang="ka-GE" dirty="0" smtClean="0"/>
              <a:t>   გოგა ცირგაია </a:t>
            </a:r>
            <a:endParaRPr lang="en-US" dirty="0" smtClean="0"/>
          </a:p>
          <a:p>
            <a:pPr>
              <a:buNone/>
            </a:pPr>
            <a:endParaRPr lang="en-US" dirty="0" smtClean="0"/>
          </a:p>
          <a:p>
            <a:pPr>
              <a:buNone/>
            </a:pPr>
            <a:endParaRPr lang="ka-GE" dirty="0" smtClean="0"/>
          </a:p>
          <a:p>
            <a:pPr marL="273050" indent="-4763">
              <a:buNone/>
            </a:pPr>
            <a:r>
              <a:rPr lang="en-US" dirty="0" smtClean="0"/>
              <a:t>                              </a:t>
            </a:r>
            <a:endParaRPr lang="ka-GE" dirty="0" smtClean="0"/>
          </a:p>
        </p:txBody>
      </p:sp>
      <p:pic>
        <p:nvPicPr>
          <p:cNvPr id="4" name="Picture 3" descr="10962241_335909496604442_2086874279_n.jpg"/>
          <p:cNvPicPr>
            <a:picLocks noChangeAspect="1"/>
          </p:cNvPicPr>
          <p:nvPr/>
        </p:nvPicPr>
        <p:blipFill>
          <a:blip r:embed="rId2" cstate="print"/>
          <a:stretch>
            <a:fillRect/>
          </a:stretch>
        </p:blipFill>
        <p:spPr>
          <a:xfrm>
            <a:off x="142844" y="142852"/>
            <a:ext cx="2214554" cy="2214554"/>
          </a:xfrm>
          <a:prstGeom prst="rect">
            <a:avLst/>
          </a:prstGeom>
        </p:spPr>
      </p:pic>
      <p:sp>
        <p:nvSpPr>
          <p:cNvPr id="9" name="TextBox 8"/>
          <p:cNvSpPr txBox="1"/>
          <p:nvPr/>
        </p:nvSpPr>
        <p:spPr>
          <a:xfrm>
            <a:off x="2428860" y="357166"/>
            <a:ext cx="5857916" cy="1384995"/>
          </a:xfrm>
          <a:prstGeom prst="rect">
            <a:avLst/>
          </a:prstGeom>
          <a:noFill/>
        </p:spPr>
        <p:txBody>
          <a:bodyPr wrap="square" rtlCol="0">
            <a:spAutoFit/>
          </a:bodyPr>
          <a:lstStyle/>
          <a:p>
            <a:pPr marL="88900">
              <a:buNone/>
            </a:pPr>
            <a:r>
              <a:rPr lang="ka-GE" sz="2800" dirty="0" smtClean="0"/>
              <a:t>ივანე ჯავახიშვილის თბილისის სახელმწიფო უნივერსიტეტის სტუდენტი</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857232"/>
            <a:ext cx="8229600" cy="1219200"/>
          </a:xfrm>
        </p:spPr>
        <p:txBody>
          <a:bodyPr>
            <a:noAutofit/>
          </a:bodyPr>
          <a:lstStyle/>
          <a:p>
            <a:pPr algn="ctr"/>
            <a:r>
              <a:rPr lang="ka-GE" sz="4800" smtClean="0"/>
              <a:t>არასითბური გამოსხივება</a:t>
            </a:r>
            <a:br>
              <a:rPr lang="ka-GE" sz="4800" smtClean="0"/>
            </a:br>
            <a:endParaRPr lang="en-US" sz="4800" dirty="0"/>
          </a:p>
        </p:txBody>
      </p:sp>
      <p:sp>
        <p:nvSpPr>
          <p:cNvPr id="11" name="TextBox 10"/>
          <p:cNvSpPr txBox="1"/>
          <p:nvPr/>
        </p:nvSpPr>
        <p:spPr>
          <a:xfrm>
            <a:off x="1000100" y="2571744"/>
            <a:ext cx="7858180" cy="2062103"/>
          </a:xfrm>
          <a:prstGeom prst="rect">
            <a:avLst/>
          </a:prstGeom>
          <a:noFill/>
        </p:spPr>
        <p:txBody>
          <a:bodyPr wrap="square" rtlCol="0">
            <a:spAutoFit/>
          </a:bodyPr>
          <a:lstStyle/>
          <a:p>
            <a:pPr>
              <a:buFont typeface="Wingdings" pitchFamily="2" charset="2"/>
              <a:buChar char="Ø"/>
            </a:pPr>
            <a:r>
              <a:rPr lang="ka-GE" sz="3200" dirty="0" smtClean="0"/>
              <a:t>კომპტონის გაფანტვა;</a:t>
            </a:r>
          </a:p>
          <a:p>
            <a:pPr>
              <a:buFont typeface="Wingdings" pitchFamily="2" charset="2"/>
              <a:buChar char="Ø"/>
            </a:pPr>
            <a:r>
              <a:rPr lang="ka-GE" sz="3200" dirty="0" smtClean="0"/>
              <a:t>ციკლოტრონული და სინქროტონული გამოსხივება;</a:t>
            </a:r>
          </a:p>
          <a:p>
            <a:pPr>
              <a:buFont typeface="Wingdings" pitchFamily="2" charset="2"/>
              <a:buChar char="Ø"/>
            </a:pPr>
            <a:r>
              <a:rPr lang="ka-GE" sz="3200" dirty="0" smtClean="0"/>
              <a:t>ჩერენკოვის გამოსხივება.</a:t>
            </a:r>
            <a:endParaRPr lang="en-US"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924944"/>
            <a:ext cx="3400420" cy="4572000"/>
          </a:xfrm>
        </p:spPr>
        <p:txBody>
          <a:bodyPr>
            <a:noAutofit/>
          </a:bodyPr>
          <a:lstStyle/>
          <a:p>
            <a:r>
              <a:rPr lang="ka-GE" sz="1550" dirty="0" smtClean="0"/>
              <a:t>როგორც ცნობილია ელექტრო-მაგნიტური ტალღები აღიძვრება დამუხტული ნაწილაკების აჩქარებული მოძრაობისას და ხშირად განსხვავდება სითბური გამოსხივებისაგან</a:t>
            </a:r>
            <a:r>
              <a:rPr lang="ka-GE" sz="1550" dirty="0" smtClean="0"/>
              <a:t>.</a:t>
            </a:r>
            <a:endParaRPr lang="en-US" sz="1550" dirty="0"/>
          </a:p>
        </p:txBody>
      </p:sp>
      <p:sp>
        <p:nvSpPr>
          <p:cNvPr id="3" name="Title 2"/>
          <p:cNvSpPr>
            <a:spLocks noGrp="1"/>
          </p:cNvSpPr>
          <p:nvPr>
            <p:ph type="title"/>
          </p:nvPr>
        </p:nvSpPr>
        <p:spPr/>
        <p:txBody>
          <a:bodyPr>
            <a:normAutofit/>
          </a:bodyPr>
          <a:lstStyle/>
          <a:p>
            <a:pPr algn="ctr"/>
            <a:r>
              <a:rPr lang="ka-GE" dirty="0" smtClean="0"/>
              <a:t>    სპექტრული ანალიზი</a:t>
            </a:r>
            <a:endParaRPr lang="en-US" dirty="0"/>
          </a:p>
        </p:txBody>
      </p:sp>
      <p:pic>
        <p:nvPicPr>
          <p:cNvPr id="4" name="Picture 3" descr="uzvelesis-speqtri.jpg"/>
          <p:cNvPicPr>
            <a:picLocks noChangeAspect="1"/>
          </p:cNvPicPr>
          <p:nvPr/>
        </p:nvPicPr>
        <p:blipFill>
          <a:blip r:embed="rId2"/>
          <a:stretch>
            <a:fillRect/>
          </a:stretch>
        </p:blipFill>
        <p:spPr>
          <a:xfrm>
            <a:off x="3857620" y="2143116"/>
            <a:ext cx="4548186" cy="268605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1142984"/>
            <a:ext cx="2857488" cy="4572000"/>
          </a:xfrm>
        </p:spPr>
        <p:txBody>
          <a:bodyPr>
            <a:normAutofit/>
          </a:bodyPr>
          <a:lstStyle/>
          <a:p>
            <a:r>
              <a:rPr lang="ka-GE" sz="1400" dirty="0" smtClean="0"/>
              <a:t> ყოველი ქიმიური ელემენტის ატომს მკაცრად განსაზღვრული, მისთვის დამახასიათებელი, რეზონანსული სიხშირეები გააჩნია, ის სწორედ ამ სიხშირეზე ასხივებს ან შთანთქავს გამოსხივებას, რის გამოც სპექტროსკოპში გატარებული, საკვლევი ელემენტიდან გამოსხივებული სინათლის სპექტრში შეიმჩნევა საკვლევი ელემენტისთვის დამახასიათბელი ჩაბნელებული(შთანთქმის სპექტრი) ან ნათელი ხაზები. ხაზების ინტენსიურობა ნივთიერების რაოდენობაზე და მის მდგომარეობაზეა დამოკიდებული.</a:t>
            </a:r>
            <a:endParaRPr lang="en-US" sz="1400" dirty="0"/>
          </a:p>
        </p:txBody>
      </p:sp>
      <p:pic>
        <p:nvPicPr>
          <p:cNvPr id="4" name="Picture 3" descr="45.gif"/>
          <p:cNvPicPr>
            <a:picLocks noChangeAspect="1"/>
          </p:cNvPicPr>
          <p:nvPr/>
        </p:nvPicPr>
        <p:blipFill>
          <a:blip r:embed="rId2"/>
          <a:stretch>
            <a:fillRect/>
          </a:stretch>
        </p:blipFill>
        <p:spPr>
          <a:xfrm>
            <a:off x="3571868" y="1071546"/>
            <a:ext cx="5214974" cy="4071966"/>
          </a:xfrm>
          <a:prstGeom prst="rect">
            <a:avLst/>
          </a:prstGeom>
        </p:spPr>
      </p:pic>
      <p:sp>
        <p:nvSpPr>
          <p:cNvPr id="5" name="TextBox 4"/>
          <p:cNvSpPr txBox="1"/>
          <p:nvPr/>
        </p:nvSpPr>
        <p:spPr>
          <a:xfrm>
            <a:off x="3714744" y="5429264"/>
            <a:ext cx="4786346" cy="646331"/>
          </a:xfrm>
          <a:prstGeom prst="rect">
            <a:avLst/>
          </a:prstGeom>
          <a:noFill/>
        </p:spPr>
        <p:txBody>
          <a:bodyPr wrap="square" rtlCol="0">
            <a:spAutoFit/>
          </a:bodyPr>
          <a:lstStyle/>
          <a:p>
            <a:r>
              <a:rPr lang="ka-GE" i="1" dirty="0">
                <a:solidFill>
                  <a:schemeClr val="bg1"/>
                </a:solidFill>
              </a:rPr>
              <a:t>თეთრი სინათლის დაშლა შემადგენელ ფერებად ოპტიკური პრიზმის საშუალებით.</a:t>
            </a:r>
            <a:endParaRPr lang="en-US"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wl9p.jpg"/>
          <p:cNvPicPr>
            <a:picLocks noGrp="1" noChangeAspect="1"/>
          </p:cNvPicPr>
          <p:nvPr>
            <p:ph idx="1"/>
          </p:nvPr>
        </p:nvPicPr>
        <p:blipFill>
          <a:blip r:embed="rId2"/>
          <a:stretch>
            <a:fillRect/>
          </a:stretch>
        </p:blipFill>
        <p:spPr>
          <a:xfrm>
            <a:off x="1979712" y="428604"/>
            <a:ext cx="5000660" cy="5072098"/>
          </a:xfrm>
        </p:spPr>
      </p:pic>
      <p:sp>
        <p:nvSpPr>
          <p:cNvPr id="7" name="TextBox 6"/>
          <p:cNvSpPr txBox="1"/>
          <p:nvPr/>
        </p:nvSpPr>
        <p:spPr>
          <a:xfrm>
            <a:off x="2339752" y="5538153"/>
            <a:ext cx="4786346" cy="923330"/>
          </a:xfrm>
          <a:prstGeom prst="rect">
            <a:avLst/>
          </a:prstGeom>
          <a:noFill/>
        </p:spPr>
        <p:txBody>
          <a:bodyPr wrap="square" rtlCol="0">
            <a:spAutoFit/>
          </a:bodyPr>
          <a:lstStyle/>
          <a:p>
            <a:r>
              <a:rPr lang="ka-GE" i="1" dirty="0">
                <a:solidFill>
                  <a:schemeClr val="bg1"/>
                </a:solidFill>
              </a:rPr>
              <a:t>ნეონის სპექტრი(ბნელი და ნათელი ხაზების ასეთი მიმდევრობა მხოლოდ ნეონისთვისაა დამახასიათებელი).</a:t>
            </a:r>
            <a:endParaRPr lang="en-US" dirty="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ka-GE" dirty="0" smtClean="0"/>
              <a:t>  ჩერენკოვის გამოსხივება</a:t>
            </a:r>
            <a:endParaRPr lang="en-US"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39752" y="1403618"/>
            <a:ext cx="4116149" cy="521208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16632"/>
            <a:ext cx="8229600" cy="4898108"/>
          </a:xfrm>
        </p:spPr>
        <p:txBody>
          <a:bodyPr>
            <a:normAutofit/>
          </a:bodyPr>
          <a:lstStyle/>
          <a:p>
            <a:pPr marL="179388" indent="-179388" algn="just">
              <a:buNone/>
            </a:pPr>
            <a:r>
              <a:rPr lang="en-US" sz="1800" dirty="0" smtClean="0"/>
              <a:t>   </a:t>
            </a:r>
            <a:r>
              <a:rPr lang="ka-GE" sz="2000" dirty="0" smtClean="0"/>
              <a:t>ფარდობითობის სპეციალური თეორიის თანახმად, არცერთ ნაწილაკს ვაკუუმში არ შეუძლია სინათლის სიჩქარეზე მაღალი სიჩქარით გადაადგილება (</a:t>
            </a:r>
            <a:r>
              <a:rPr lang="en-US" sz="2000" dirty="0" smtClean="0"/>
              <a:t>c = 300 000 </a:t>
            </a:r>
            <a:r>
              <a:rPr lang="ka-GE" sz="2000" dirty="0" smtClean="0"/>
              <a:t>კმ/წმ). მაგრამ სინათლის სიჩქარე რაიმე გარემოში განსხვავებულია ვიდრე ვაკუუმში, </a:t>
            </a:r>
            <a:endParaRPr lang="en-US" sz="2000" dirty="0" smtClean="0"/>
          </a:p>
          <a:p>
            <a:pPr marL="179388" indent="-179388" algn="just">
              <a:buNone/>
            </a:pPr>
            <a:endParaRPr lang="en-US" sz="1800" dirty="0"/>
          </a:p>
          <a:p>
            <a:pPr marL="179388" indent="-179388" algn="just">
              <a:buNone/>
            </a:pPr>
            <a:endParaRPr lang="en-US" sz="1800" dirty="0" smtClean="0"/>
          </a:p>
          <a:p>
            <a:pPr marL="179388" indent="-179388" algn="just">
              <a:buNone/>
            </a:pPr>
            <a:r>
              <a:rPr lang="en-US" sz="2000" dirty="0"/>
              <a:t>C/n&lt;</a:t>
            </a:r>
            <a:r>
              <a:rPr lang="en-US" sz="2000" dirty="0" err="1"/>
              <a:t>Vp</a:t>
            </a:r>
            <a:r>
              <a:rPr lang="en-US" sz="2000" dirty="0"/>
              <a:t>&lt;C </a:t>
            </a:r>
          </a:p>
          <a:p>
            <a:pPr marL="179388" indent="-179388" algn="just">
              <a:buNone/>
            </a:pPr>
            <a:endParaRPr lang="en-US" sz="1800" dirty="0"/>
          </a:p>
          <a:p>
            <a:pPr marL="179388" indent="-179388" algn="just">
              <a:buNone/>
            </a:pPr>
            <a:endParaRPr lang="en-US" sz="1800" dirty="0" smtClean="0"/>
          </a:p>
          <a:p>
            <a:pPr marL="179388" indent="-179388" algn="just">
              <a:buNone/>
            </a:pPr>
            <a:endParaRPr lang="en-US" sz="1800" dirty="0"/>
          </a:p>
          <a:p>
            <a:pPr marL="179388" indent="-179388" algn="just">
              <a:buNone/>
            </a:pPr>
            <a:r>
              <a:rPr lang="ka-GE" dirty="0" smtClean="0"/>
              <a:t/>
            </a:r>
            <a:br>
              <a:rPr lang="ka-GE" dirty="0" smtClean="0"/>
            </a:b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3688" y="1389606"/>
            <a:ext cx="5303520" cy="2897035"/>
          </a:xfrm>
          <a:prstGeom prst="rect">
            <a:avLst/>
          </a:prstGeom>
        </p:spPr>
      </p:pic>
      <p:sp>
        <p:nvSpPr>
          <p:cNvPr id="4" name="TextBox 3"/>
          <p:cNvSpPr txBox="1"/>
          <p:nvPr/>
        </p:nvSpPr>
        <p:spPr>
          <a:xfrm>
            <a:off x="274988" y="4272919"/>
            <a:ext cx="8280920" cy="1954381"/>
          </a:xfrm>
          <a:prstGeom prst="rect">
            <a:avLst/>
          </a:prstGeom>
          <a:noFill/>
        </p:spPr>
        <p:txBody>
          <a:bodyPr wrap="square" rtlCol="0">
            <a:spAutoFit/>
          </a:bodyPr>
          <a:lstStyle/>
          <a:p>
            <a:pPr marL="179388" indent="-7938" algn="just">
              <a:buNone/>
            </a:pPr>
            <a:r>
              <a:rPr lang="ka-GE" sz="2000" dirty="0" smtClean="0"/>
              <a:t>ანუ </a:t>
            </a:r>
            <a:r>
              <a:rPr lang="ka-GE" sz="2000" dirty="0"/>
              <a:t>სიჩქარე დამოკიდებულია გარემოს გარდატეხის მაჩვენებელზე: </a:t>
            </a:r>
            <a:r>
              <a:rPr lang="en-US" sz="2000" dirty="0"/>
              <a:t>v = </a:t>
            </a:r>
            <a:r>
              <a:rPr lang="en-US" sz="2000" dirty="0" err="1"/>
              <a:t>c/n</a:t>
            </a:r>
            <a:r>
              <a:rPr lang="en-US" sz="2000" dirty="0"/>
              <a:t> </a:t>
            </a:r>
            <a:r>
              <a:rPr lang="ka-GE" sz="2000" dirty="0"/>
              <a:t> </a:t>
            </a:r>
          </a:p>
          <a:p>
            <a:pPr marL="88900" indent="-88900" algn="just">
              <a:buNone/>
            </a:pPr>
            <a:r>
              <a:rPr lang="en-US" sz="2000" dirty="0"/>
              <a:t>   C- </a:t>
            </a:r>
            <a:r>
              <a:rPr lang="ka-GE" sz="2000" dirty="0"/>
              <a:t>არის სინათლის სიჩქარე ვაკუუმში</a:t>
            </a:r>
          </a:p>
          <a:p>
            <a:pPr marL="88900" indent="-88900" algn="just">
              <a:buNone/>
            </a:pPr>
            <a:r>
              <a:rPr lang="en-US" sz="2000" dirty="0"/>
              <a:t>   n- </a:t>
            </a:r>
            <a:r>
              <a:rPr lang="ka-GE" sz="2000" dirty="0"/>
              <a:t>გარემოს გარდატეხის მაჩვენებელი</a:t>
            </a:r>
          </a:p>
          <a:p>
            <a:pPr marL="88900" indent="-88900" algn="just">
              <a:buNone/>
            </a:pPr>
            <a:r>
              <a:rPr lang="ka-GE" sz="2000" dirty="0"/>
              <a:t>   </a:t>
            </a:r>
            <a:r>
              <a:rPr lang="en-US" sz="2000" dirty="0" err="1"/>
              <a:t>Vp</a:t>
            </a:r>
            <a:r>
              <a:rPr lang="en-US" sz="2000" dirty="0"/>
              <a:t>- </a:t>
            </a:r>
            <a:r>
              <a:rPr lang="ka-GE" sz="2000" dirty="0"/>
              <a:t>ნაწილაკის სიჩქარე</a:t>
            </a:r>
          </a:p>
          <a:p>
            <a:pPr>
              <a:buNone/>
            </a:pPr>
            <a:r>
              <a:rPr lang="ka-GE" sz="2100" dirty="0"/>
              <a:t> </a:t>
            </a:r>
            <a:endParaRPr lang="ka-GE"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2420888"/>
            <a:ext cx="3471858" cy="5667396"/>
          </a:xfrm>
        </p:spPr>
        <p:txBody>
          <a:bodyPr>
            <a:normAutofit/>
          </a:bodyPr>
          <a:lstStyle/>
          <a:p>
            <a:r>
              <a:rPr lang="ka-GE" sz="1800" dirty="0" smtClean="0"/>
              <a:t> შეიძლება მოხდეს ისეც, რომ გარემოში ნაწილაკის სიჩქარე აღემატებოდეს სინათლის სიჩქარეს ამ გარემოში (თუმცა, ეს სიჩქარე არასდროს აღემატება </a:t>
            </a:r>
            <a:r>
              <a:rPr lang="en-US" sz="1800" dirty="0" smtClean="0"/>
              <a:t>c-</a:t>
            </a:r>
            <a:r>
              <a:rPr lang="ka-GE" sz="1800" dirty="0" smtClean="0"/>
              <a:t>ს). </a:t>
            </a:r>
            <a:endParaRPr lang="en-US" sz="1800" dirty="0"/>
          </a:p>
        </p:txBody>
      </p:sp>
      <p:pic>
        <p:nvPicPr>
          <p:cNvPr id="5" name="Picture 4" descr="Super_Kamiokande_Neutrino_Event.png"/>
          <p:cNvPicPr>
            <a:picLocks noChangeAspect="1"/>
          </p:cNvPicPr>
          <p:nvPr/>
        </p:nvPicPr>
        <p:blipFill>
          <a:blip r:embed="rId2"/>
          <a:stretch>
            <a:fillRect/>
          </a:stretch>
        </p:blipFill>
        <p:spPr>
          <a:xfrm>
            <a:off x="3857620" y="714356"/>
            <a:ext cx="5085544" cy="47880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herenkov_radiation-animation.gif"/>
          <p:cNvPicPr>
            <a:picLocks noGrp="1" noChangeAspect="1"/>
          </p:cNvPicPr>
          <p:nvPr>
            <p:ph idx="1"/>
          </p:nvPr>
        </p:nvPicPr>
        <p:blipFill>
          <a:blip r:embed="rId2"/>
          <a:stretch>
            <a:fillRect/>
          </a:stretch>
        </p:blipFill>
        <p:spPr>
          <a:xfrm>
            <a:off x="4071934" y="0"/>
            <a:ext cx="5072066" cy="3643338"/>
          </a:xfrm>
        </p:spPr>
      </p:pic>
      <p:sp>
        <p:nvSpPr>
          <p:cNvPr id="12" name="TextBox 11"/>
          <p:cNvSpPr txBox="1"/>
          <p:nvPr/>
        </p:nvSpPr>
        <p:spPr>
          <a:xfrm>
            <a:off x="0" y="1"/>
            <a:ext cx="3857620" cy="2616101"/>
          </a:xfrm>
          <a:prstGeom prst="rect">
            <a:avLst/>
          </a:prstGeom>
          <a:noFill/>
        </p:spPr>
        <p:txBody>
          <a:bodyPr wrap="square" rtlCol="0">
            <a:spAutoFit/>
          </a:bodyPr>
          <a:lstStyle/>
          <a:p>
            <a:pPr marL="287338" indent="-117475"/>
            <a:r>
              <a:rPr lang="en-US" sz="1600" dirty="0" smtClean="0"/>
              <a:t>V </a:t>
            </a:r>
            <a:r>
              <a:rPr lang="ka-GE" sz="1600" dirty="0" smtClean="0"/>
              <a:t>- დამუხტული ნაწილაკის სიჩქარე;</a:t>
            </a:r>
          </a:p>
          <a:p>
            <a:pPr marL="169863" indent="-117475"/>
            <a:r>
              <a:rPr lang="ru-RU" sz="1600" dirty="0" smtClean="0"/>
              <a:t>  </a:t>
            </a:r>
            <a:r>
              <a:rPr lang="en-US" sz="1600" dirty="0" smtClean="0"/>
              <a:t>n- </a:t>
            </a:r>
            <a:r>
              <a:rPr lang="ka-GE" sz="1600" dirty="0" smtClean="0"/>
              <a:t>გარემოს გარდატეხის მაჩვენებელი;</a:t>
            </a:r>
          </a:p>
          <a:p>
            <a:endParaRPr lang="ka-GE" sz="1600" dirty="0" smtClean="0"/>
          </a:p>
          <a:p>
            <a:pPr marL="115888"/>
            <a:r>
              <a:rPr lang="ka-GE" sz="1600" dirty="0" smtClean="0"/>
              <a:t>თუ ნაწილაკის სიჩქარე  მოცემულ გარემოში სინათლის სიჩქარის ტოლია,არანაირ გამოსხივებას არააქვს ადგილი  და ეს კუთხე იღებს მაქსიმალურ მნიშვნელობას.</a:t>
            </a:r>
          </a:p>
          <a:p>
            <a:endParaRPr lang="ka-GE" dirty="0" smtClean="0"/>
          </a:p>
          <a:p>
            <a:endParaRPr lang="en-US" dirty="0"/>
          </a:p>
        </p:txBody>
      </p:sp>
      <p:sp>
        <p:nvSpPr>
          <p:cNvPr id="18" name="TextBox 17"/>
          <p:cNvSpPr txBox="1"/>
          <p:nvPr/>
        </p:nvSpPr>
        <p:spPr>
          <a:xfrm>
            <a:off x="4214810" y="3857628"/>
            <a:ext cx="4643470" cy="1077218"/>
          </a:xfrm>
          <a:prstGeom prst="rect">
            <a:avLst/>
          </a:prstGeom>
          <a:noFill/>
        </p:spPr>
        <p:txBody>
          <a:bodyPr wrap="square" rtlCol="0">
            <a:spAutoFit/>
          </a:bodyPr>
          <a:lstStyle/>
          <a:p>
            <a:r>
              <a:rPr lang="ka-GE" sz="1600" dirty="0" smtClean="0"/>
              <a:t>ჩერენკოვის გამოსხივებას ახასიათებს ეგრედწოდებული ჩერენკოვის კუთხე.. რადიაციის გეომეტრია(არ არის დისპერსიის იდეალური შემთხვევა).</a:t>
            </a:r>
            <a:endParaRPr lang="en-US" sz="1600" dirty="0"/>
          </a:p>
        </p:txBody>
      </p:sp>
      <p:sp>
        <p:nvSpPr>
          <p:cNvPr id="9" name="TextBox 8"/>
          <p:cNvSpPr txBox="1"/>
          <p:nvPr/>
        </p:nvSpPr>
        <p:spPr>
          <a:xfrm>
            <a:off x="0" y="2143116"/>
            <a:ext cx="3643338" cy="923330"/>
          </a:xfrm>
          <a:prstGeom prst="rect">
            <a:avLst/>
          </a:prstGeom>
          <a:noFill/>
        </p:spPr>
        <p:txBody>
          <a:bodyPr wrap="square" rtlCol="0">
            <a:spAutoFit/>
          </a:bodyPr>
          <a:lstStyle/>
          <a:p>
            <a:r>
              <a:rPr lang="ka-GE" dirty="0" smtClean="0"/>
              <a:t>თანაფარდობა ნაწილაკის სიჩქარესა და სინათლის სიჩქარეს შორის: </a:t>
            </a:r>
            <a:endParaRPr lang="en-US" dirty="0"/>
          </a:p>
        </p:txBody>
      </p:sp>
      <p:sp>
        <p:nvSpPr>
          <p:cNvPr id="11" name="TextBox 10"/>
          <p:cNvSpPr txBox="1"/>
          <p:nvPr/>
        </p:nvSpPr>
        <p:spPr>
          <a:xfrm>
            <a:off x="1928810" y="2650626"/>
            <a:ext cx="1143008" cy="400110"/>
          </a:xfrm>
          <a:prstGeom prst="rect">
            <a:avLst/>
          </a:prstGeom>
          <a:noFill/>
        </p:spPr>
        <p:txBody>
          <a:bodyPr wrap="square" rtlCol="0">
            <a:spAutoFit/>
          </a:bodyPr>
          <a:lstStyle/>
          <a:p>
            <a:r>
              <a:rPr lang="el-GR" dirty="0" smtClean="0"/>
              <a:t>β=</a:t>
            </a:r>
            <a:r>
              <a:rPr lang="en-US" dirty="0" err="1" smtClean="0"/>
              <a:t>V</a:t>
            </a:r>
            <a:r>
              <a:rPr lang="en-US" sz="1200" dirty="0" err="1" smtClean="0"/>
              <a:t>p</a:t>
            </a:r>
            <a:r>
              <a:rPr lang="en-US" sz="2000" dirty="0" smtClean="0"/>
              <a:t>/C</a:t>
            </a:r>
            <a:endParaRPr lang="en-US" dirty="0"/>
          </a:p>
        </p:txBody>
      </p:sp>
      <p:sp>
        <p:nvSpPr>
          <p:cNvPr id="13" name="TextBox 12"/>
          <p:cNvSpPr txBox="1"/>
          <p:nvPr/>
        </p:nvSpPr>
        <p:spPr>
          <a:xfrm>
            <a:off x="0" y="3143248"/>
            <a:ext cx="3929090" cy="1569660"/>
          </a:xfrm>
          <a:prstGeom prst="rect">
            <a:avLst/>
          </a:prstGeom>
          <a:noFill/>
        </p:spPr>
        <p:txBody>
          <a:bodyPr wrap="square" rtlCol="0">
            <a:spAutoFit/>
          </a:bodyPr>
          <a:lstStyle/>
          <a:p>
            <a:r>
              <a:rPr lang="ka-GE" sz="1600" dirty="0" smtClean="0"/>
              <a:t>რაიმე მოცემულ </a:t>
            </a:r>
            <a:r>
              <a:rPr lang="en-US" sz="1600" dirty="0" smtClean="0"/>
              <a:t>t </a:t>
            </a:r>
            <a:r>
              <a:rPr lang="ka-GE" sz="1600" dirty="0" smtClean="0"/>
              <a:t>დროში ნაწილაკი მოგზაურობს მანძილს: </a:t>
            </a:r>
            <a:r>
              <a:rPr lang="en-US" sz="1600" dirty="0" err="1" smtClean="0"/>
              <a:t>Xp</a:t>
            </a:r>
            <a:r>
              <a:rPr lang="en-US" sz="1600" dirty="0" smtClean="0"/>
              <a:t>=</a:t>
            </a:r>
            <a:r>
              <a:rPr lang="en-US" sz="1600" dirty="0" err="1" smtClean="0"/>
              <a:t>Vp</a:t>
            </a:r>
            <a:r>
              <a:rPr lang="en-US" sz="1600" dirty="0" smtClean="0"/>
              <a:t>*t=</a:t>
            </a:r>
            <a:r>
              <a:rPr lang="el-GR" sz="1600" dirty="0" smtClean="0"/>
              <a:t>β</a:t>
            </a:r>
            <a:r>
              <a:rPr lang="en-US" sz="1600" dirty="0" smtClean="0"/>
              <a:t>ct</a:t>
            </a:r>
          </a:p>
          <a:p>
            <a:r>
              <a:rPr lang="ka-GE" sz="1600" dirty="0" smtClean="0"/>
              <a:t>ხოლო ელექტრომაგნიტური ტალღებისთვის:</a:t>
            </a:r>
            <a:r>
              <a:rPr lang="en-US" sz="1600" dirty="0" err="1" smtClean="0"/>
              <a:t>X</a:t>
            </a:r>
            <a:r>
              <a:rPr lang="en-US" sz="1100" dirty="0" err="1" smtClean="0"/>
              <a:t>em</a:t>
            </a:r>
            <a:r>
              <a:rPr lang="en-US" sz="1600" dirty="0" smtClean="0"/>
              <a:t>=</a:t>
            </a:r>
            <a:r>
              <a:rPr lang="en-US" sz="1600" dirty="0" err="1" smtClean="0"/>
              <a:t>V</a:t>
            </a:r>
            <a:r>
              <a:rPr lang="en-US" sz="1200" dirty="0" err="1" smtClean="0"/>
              <a:t>em</a:t>
            </a:r>
            <a:r>
              <a:rPr lang="en-US" sz="1600" dirty="0" smtClean="0"/>
              <a:t>*t=</a:t>
            </a:r>
            <a:r>
              <a:rPr lang="en-US" sz="1600" dirty="0" err="1" smtClean="0"/>
              <a:t>c/n</a:t>
            </a:r>
            <a:r>
              <a:rPr lang="en-US" sz="1600" dirty="0" smtClean="0"/>
              <a:t>*t</a:t>
            </a:r>
          </a:p>
          <a:p>
            <a:r>
              <a:rPr lang="ka-GE" sz="1600" dirty="0" smtClean="0"/>
              <a:t>საბოლოოდ: </a:t>
            </a:r>
            <a:r>
              <a:rPr lang="en-US" sz="1600" dirty="0" err="1" smtClean="0"/>
              <a:t>cos</a:t>
            </a:r>
            <a:r>
              <a:rPr lang="el-GR" sz="1600" dirty="0" smtClean="0"/>
              <a:t>θ</a:t>
            </a:r>
            <a:r>
              <a:rPr lang="en-US" sz="1600" dirty="0" smtClean="0"/>
              <a:t>= 1 /n*</a:t>
            </a:r>
            <a:r>
              <a:rPr lang="el-GR" sz="1600" dirty="0" smtClean="0"/>
              <a:t>β</a:t>
            </a:r>
            <a:r>
              <a:rPr lang="en-US" sz="1600" dirty="0" smtClean="0"/>
              <a:t>.</a:t>
            </a:r>
            <a:endParaRPr lang="ka-GE" sz="1600" dirty="0" smtClean="0"/>
          </a:p>
          <a:p>
            <a:endParaRPr lang="en-US" sz="1600" dirty="0"/>
          </a:p>
        </p:txBody>
      </p:sp>
      <p:sp>
        <p:nvSpPr>
          <p:cNvPr id="16" name="Rectangle 15"/>
          <p:cNvSpPr/>
          <p:nvPr/>
        </p:nvSpPr>
        <p:spPr>
          <a:xfrm>
            <a:off x="6572264" y="2000240"/>
            <a:ext cx="502061" cy="369332"/>
          </a:xfrm>
          <a:prstGeom prst="rect">
            <a:avLst/>
          </a:prstGeom>
        </p:spPr>
        <p:txBody>
          <a:bodyPr wrap="none">
            <a:spAutoFit/>
          </a:bodyPr>
          <a:lstStyle/>
          <a:p>
            <a:r>
              <a:rPr lang="el-GR" dirty="0" smtClean="0">
                <a:solidFill>
                  <a:schemeClr val="bg1"/>
                </a:solidFill>
              </a:rPr>
              <a:t>β</a:t>
            </a:r>
            <a:r>
              <a:rPr lang="en-US" dirty="0" smtClean="0">
                <a:solidFill>
                  <a:schemeClr val="bg1"/>
                </a:solidFill>
              </a:rPr>
              <a:t>ct</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4290"/>
            <a:ext cx="8229600" cy="5881710"/>
          </a:xfrm>
        </p:spPr>
        <p:txBody>
          <a:bodyPr/>
          <a:lstStyle/>
          <a:p>
            <a:r>
              <a:rPr lang="ka-GE" dirty="0" smtClean="0"/>
              <a:t> </a:t>
            </a:r>
            <a:r>
              <a:rPr lang="ka-GE" sz="1800" dirty="0" smtClean="0"/>
              <a:t>გამჭვირვალე არეში სინათლის გავლის დროს, მაგალითად მინაში, სინათლე ნაკლები სიჩქარით ვრცელდება, ვიდრე ვაკუუმში. როგორც მგზავრი კარგავს დროს კონტინენტთაშორისი გადაფრენისას, ერთი თვითმფრინავიდან მეორეში გადაჯდომით. სინათლის სხივიც მუხრუჭდება, გარემოს ატომებთან ურთიერთქმედების გამო და არ შეუძლია იგივე სიჩქარით მოძრაობა, როგორითაც ვაკუუმში. </a:t>
            </a:r>
          </a:p>
          <a:p>
            <a:endParaRPr lang="ka-GE" sz="1800" dirty="0" smtClean="0"/>
          </a:p>
          <a:p>
            <a:endParaRPr lang="ka-GE" sz="1800" dirty="0" smtClean="0"/>
          </a:p>
          <a:p>
            <a:endParaRPr lang="ka-GE" sz="1800" dirty="0" smtClean="0"/>
          </a:p>
          <a:p>
            <a:endParaRPr lang="ka-GE" sz="1800" dirty="0" smtClean="0"/>
          </a:p>
          <a:p>
            <a:endParaRPr lang="ka-GE" sz="1800" dirty="0" smtClean="0"/>
          </a:p>
          <a:p>
            <a:r>
              <a:rPr lang="ka-GE" sz="1800" dirty="0" smtClean="0"/>
              <a:t>ფარდობითობის თეორია ამბობს: არცერთ მატერიალურ სხეულს, მაღალი ენერგიების სწრაფი ელემენტარული ნაწილაკების ჩათვლით, არ შეუძლია იმოძრაოს სიჩქარით, რომელიც ვაკუუმში მოძრავი </a:t>
            </a:r>
            <a:r>
              <a:rPr lang="ka-GE" sz="1800" u="sng" dirty="0" smtClean="0">
                <a:hlinkClick r:id="rId2"/>
              </a:rPr>
              <a:t>სინათლის სიჩქარეზე</a:t>
            </a:r>
            <a:r>
              <a:rPr lang="ka-GE" sz="1800" dirty="0" smtClean="0"/>
              <a:t> მეტია.</a:t>
            </a:r>
            <a:endParaRPr lang="en-US" sz="1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erenkov.jpg"/>
          <p:cNvPicPr>
            <a:picLocks noGrp="1" noChangeAspect="1"/>
          </p:cNvPicPr>
          <p:nvPr>
            <p:ph idx="1"/>
          </p:nvPr>
        </p:nvPicPr>
        <p:blipFill>
          <a:blip r:embed="rId2"/>
          <a:stretch>
            <a:fillRect/>
          </a:stretch>
        </p:blipFill>
        <p:spPr>
          <a:xfrm>
            <a:off x="6286512" y="428604"/>
            <a:ext cx="2667000" cy="3771900"/>
          </a:xfrm>
        </p:spPr>
      </p:pic>
      <p:sp>
        <p:nvSpPr>
          <p:cNvPr id="5" name="TextBox 4"/>
          <p:cNvSpPr txBox="1"/>
          <p:nvPr/>
        </p:nvSpPr>
        <p:spPr>
          <a:xfrm>
            <a:off x="6429388" y="4500570"/>
            <a:ext cx="2143140" cy="646331"/>
          </a:xfrm>
          <a:prstGeom prst="rect">
            <a:avLst/>
          </a:prstGeom>
          <a:noFill/>
        </p:spPr>
        <p:txBody>
          <a:bodyPr wrap="square" rtlCol="0">
            <a:spAutoFit/>
          </a:bodyPr>
          <a:lstStyle/>
          <a:p>
            <a:r>
              <a:rPr lang="ka-GE" dirty="0" smtClean="0"/>
              <a:t>პავლე   ჩერენკოვი</a:t>
            </a:r>
          </a:p>
          <a:p>
            <a:endParaRPr lang="en-US" dirty="0"/>
          </a:p>
        </p:txBody>
      </p:sp>
      <p:sp>
        <p:nvSpPr>
          <p:cNvPr id="6" name="TextBox 5"/>
          <p:cNvSpPr txBox="1"/>
          <p:nvPr/>
        </p:nvSpPr>
        <p:spPr>
          <a:xfrm>
            <a:off x="357190" y="2420888"/>
            <a:ext cx="6072198" cy="861774"/>
          </a:xfrm>
          <a:prstGeom prst="rect">
            <a:avLst/>
          </a:prstGeom>
          <a:noFill/>
        </p:spPr>
        <p:txBody>
          <a:bodyPr wrap="square" rtlCol="0">
            <a:spAutoFit/>
          </a:bodyPr>
          <a:lstStyle/>
          <a:p>
            <a:r>
              <a:rPr lang="ka-GE" dirty="0"/>
              <a:t> </a:t>
            </a:r>
            <a:r>
              <a:rPr lang="ka-GE" sz="1600" dirty="0"/>
              <a:t>1934 წელს, პავლე ჩერენკოვი, გამა-გამოსხივების ზემოქმედებით წარმოქმნილ, სითხეების ლიუმინესცენციას აკვირდებოდა და სუსტი ცისფერი ნათება </a:t>
            </a:r>
            <a:r>
              <a:rPr lang="ka-GE" sz="1600" dirty="0" smtClean="0"/>
              <a:t>აღმოაჩინა</a:t>
            </a:r>
            <a:endParaRPr lang="ka-GE"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836712"/>
            <a:ext cx="4608512" cy="4572000"/>
          </a:xfrm>
        </p:spPr>
        <p:txBody>
          <a:bodyPr>
            <a:normAutofit/>
          </a:bodyPr>
          <a:lstStyle/>
          <a:p>
            <a:r>
              <a:rPr lang="ka-GE" sz="1800" dirty="0" smtClean="0"/>
              <a:t> ჩერენკოვის გამოსხივება შეუიარაღებელი თვალითაც შეგვიძლია დავინახოთ, მაგალითად, წყალში მოთავსებული მცირე ზომის ატომური რეაქტორის გარშემო. ითვლება, რომ ოკეანის სიღრმეებში, სადაც სრული სიბნელეა, თევზებს დიდი თვალები,კალიუმის იზოტოპის დაშლით გამოწვეული ,ამ გამოსხივების დასანახად ესაჭიროებათ. ვერც </a:t>
            </a:r>
            <a:r>
              <a:rPr lang="ka-GE" sz="1800" u="sng" dirty="0" smtClean="0">
                <a:hlinkClick r:id="rId2"/>
              </a:rPr>
              <a:t>ნეიტრინული ობსერვატორიები</a:t>
            </a:r>
            <a:r>
              <a:rPr lang="ka-GE" sz="1800" dirty="0" smtClean="0"/>
              <a:t>(</a:t>
            </a:r>
            <a:r>
              <a:rPr lang="en-US" sz="1800" u="sng" dirty="0" err="1" smtClean="0">
                <a:hlinkClick r:id="rId3" tooltip="Permalink to ობსერვატორია IceCube-მ გამა-ანთებით გაჩენილი ნეიტრინოები ვერ დააფიქსირა"/>
              </a:rPr>
              <a:t>IceCube</a:t>
            </a:r>
            <a:r>
              <a:rPr lang="en-US" sz="1800" dirty="0" smtClean="0"/>
              <a:t>) </a:t>
            </a:r>
            <a:r>
              <a:rPr lang="ka-GE" sz="1800" dirty="0" smtClean="0"/>
              <a:t>იმუშავებდა ამ ეფექტის გარეშე</a:t>
            </a:r>
            <a:r>
              <a:rPr lang="en-US" sz="1800" dirty="0" smtClean="0"/>
              <a:t>.</a:t>
            </a:r>
            <a:r>
              <a:rPr lang="ka-GE" sz="1800" dirty="0" smtClean="0"/>
              <a:t>	</a:t>
            </a:r>
            <a:endParaRPr lang="en-US" sz="18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0072" y="836712"/>
            <a:ext cx="3383280" cy="444479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ka-GE" sz="4000" dirty="0" smtClean="0"/>
              <a:t>გმადლობთ ყურადღებისთვის</a:t>
            </a:r>
            <a:endParaRPr lang="en-US" sz="4000" dirty="0"/>
          </a:p>
        </p:txBody>
      </p:sp>
      <p:sp>
        <p:nvSpPr>
          <p:cNvPr id="3" name="ტექსტური ველი 2"/>
          <p:cNvSpPr txBox="1"/>
          <p:nvPr/>
        </p:nvSpPr>
        <p:spPr>
          <a:xfrm>
            <a:off x="457200" y="4077072"/>
            <a:ext cx="7067128" cy="1477328"/>
          </a:xfrm>
          <a:prstGeom prst="rect">
            <a:avLst/>
          </a:prstGeom>
          <a:noFill/>
        </p:spPr>
        <p:txBody>
          <a:bodyPr wrap="square" rtlCol="0">
            <a:spAutoFit/>
          </a:bodyPr>
          <a:lstStyle/>
          <a:p>
            <a:r>
              <a:rPr lang="en-US">
                <a:hlinkClick r:id="rId2"/>
              </a:rPr>
              <a:t>http://astronet.ge/%e1%83%a9%e1%83%94%e1%83%a0%e1%83%94%e1%83%9c%e1%83%99%e1%83%9d%e1%83%95%e1%83%98%e1%83%a1-%e1%83%92%e1%83%90%e1%83%9b%e1%83%9d%e1%83%a1%e1%83%ae%e1%83%98%e1%83%95%e1%83%94%e1%83%91%e1%83%90/</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334</TotalTime>
  <Words>204</Words>
  <Application>Microsoft Office PowerPoint</Application>
  <PresentationFormat>ეკრანი (4:3)</PresentationFormat>
  <Paragraphs>54</Paragraphs>
  <Slides>13</Slides>
  <Notes>0</Notes>
  <HiddenSlides>0</HiddenSlides>
  <MMClips>0</MMClips>
  <ScaleCrop>false</ScaleCrop>
  <HeadingPairs>
    <vt:vector size="6" baseType="variant">
      <vt:variant>
        <vt:lpstr>გამოყენებული შრიფტები</vt:lpstr>
      </vt:variant>
      <vt:variant>
        <vt:i4>3</vt:i4>
      </vt:variant>
      <vt:variant>
        <vt:lpstr>თემა</vt:lpstr>
      </vt:variant>
      <vt:variant>
        <vt:i4>1</vt:i4>
      </vt:variant>
      <vt:variant>
        <vt:lpstr>სლაიდების სათაურები</vt:lpstr>
      </vt:variant>
      <vt:variant>
        <vt:i4>13</vt:i4>
      </vt:variant>
    </vt:vector>
  </HeadingPairs>
  <TitlesOfParts>
    <vt:vector size="17" baseType="lpstr">
      <vt:lpstr>Constantia</vt:lpstr>
      <vt:lpstr>Wingdings</vt:lpstr>
      <vt:lpstr>Wingdings 2</vt:lpstr>
      <vt:lpstr>Paper</vt:lpstr>
      <vt:lpstr>PowerPoint-ის პრეზენტაცია</vt:lpstr>
      <vt:lpstr>არასითბური გამოსხივება </vt:lpstr>
      <vt:lpstr>    სპექტრული ანალიზი</vt:lpstr>
      <vt:lpstr>PowerPoint-ის პრეზენტაცია</vt:lpstr>
      <vt:lpstr>PowerPoint-ის პრეზენტაცია</vt:lpstr>
      <vt:lpstr>  ჩერენკოვის გამოსხივება</vt:lpstr>
      <vt:lpstr>PowerPoint-ის პრეზენტაცია</vt:lpstr>
      <vt:lpstr>PowerPoint-ის პრეზენტაცია</vt:lpstr>
      <vt:lpstr>PowerPoint-ის პრეზენტაცია</vt:lpstr>
      <vt:lpstr>PowerPoint-ის პრეზენტაცია</vt:lpstr>
      <vt:lpstr>PowerPoint-ის პრეზენტაცია</vt:lpstr>
      <vt:lpstr>PowerPoint-ის პრეზენტაცია</vt:lpstr>
      <vt:lpstr>PowerPoint-ის პრეზენტაცია</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არასითბური გამოსხივება</dc:title>
  <dc:creator>rcuser4</dc:creator>
  <cp:lastModifiedBy>Пользователь</cp:lastModifiedBy>
  <cp:revision>31</cp:revision>
  <dcterms:created xsi:type="dcterms:W3CDTF">2018-06-11T09:02:02Z</dcterms:created>
  <dcterms:modified xsi:type="dcterms:W3CDTF">2020-06-20T09:09:06Z</dcterms:modified>
</cp:coreProperties>
</file>