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37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0" r:id="rId9"/>
    <p:sldId id="267" r:id="rId10"/>
    <p:sldId id="268" r:id="rId11"/>
    <p:sldId id="261" r:id="rId12"/>
    <p:sldId id="263" r:id="rId13"/>
    <p:sldId id="262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6BF9A0-44BF-4E2E-9E4D-0F075FF7EE57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7C203B-A8D1-4EE6-8ACC-C98AB335A4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230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084E-18EA-433F-8ECD-D6EEE440CC2E}" type="datetime1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964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3AA1-B3AD-48C0-93E9-4362711E20CD}" type="datetime1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837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18D0F-00AD-4FB1-8827-21419C3F4E55}" type="datetime1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951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D132-AE72-4047-976A-6B7B06260332}" type="datetime1">
              <a:rPr lang="en-US" smtClean="0"/>
              <a:t>6/11/2023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840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E93B-4B43-4EAB-B868-7C4E916D9915}" type="datetime1">
              <a:rPr lang="en-US" smtClean="0"/>
              <a:t>6/11/2023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186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0A78A-DCBA-4129-8C21-F0417B850FA4}" type="datetime1">
              <a:rPr lang="en-US" smtClean="0"/>
              <a:t>6/11/2023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589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E279-E976-4EC2-90BA-4A7BEAE64C9E}" type="datetime1">
              <a:rPr lang="en-US" smtClean="0"/>
              <a:t>6/11/2023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61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AE24-869C-4204-99F7-7BA0F456CFAF}" type="datetime1">
              <a:rPr lang="en-US" smtClean="0"/>
              <a:t>6/11/2023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915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E8B8A-DD62-4A83-9140-6733ADDAC224}" type="datetime1">
              <a:rPr lang="en-US" smtClean="0"/>
              <a:t>6/11/2023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48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FF11-06AD-490F-8A71-51AD857C9BC5}" type="datetime1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5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9B98B-3C4D-49E8-B4BA-D6DE8DEF290E}" type="datetime1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6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57DC7-1739-4EF1-BDFC-C6C2A4C4297F}" type="datetime1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A1061-E31B-42EC-9509-A00E7BAED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836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abs/2209.04055" TargetMode="External"/><Relationship Id="rId2" Type="http://schemas.openxmlformats.org/officeDocument/2006/relationships/hyperlink" Target="mailto:https://arxiv.org/abs/2102.0779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https://arxiv.org/abs/2105.09304%23:~:text=It%20is%20shown%20that%20the,described%20by%20the%20Cotton%20tensor.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8A1E-7CA0-2FC3-A9C0-3C565C294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1327" y="1926077"/>
            <a:ext cx="9429345" cy="157588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a-GE" sz="4000" dirty="0"/>
              <a:t>გრავიტაციის ალტერნატიული მოდელი განზოგადოებული სფერულად სიმეტრიული ამონახსნით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0C4E9F-ACDF-409B-DDB6-679B06461F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84851" y="5904689"/>
            <a:ext cx="4033736" cy="792804"/>
          </a:xfrm>
        </p:spPr>
        <p:txBody>
          <a:bodyPr/>
          <a:lstStyle/>
          <a:p>
            <a:r>
              <a:rPr lang="ka-GE" dirty="0"/>
              <a:t>ანი გირგვლიანი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666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C61C1-7F39-C1F0-BA4C-78FD42C68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473" y="1493115"/>
            <a:ext cx="10515600" cy="564659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Sylfaen" panose="010A0502050306030303" pitchFamily="18" charset="0"/>
              </a:rPr>
              <a:t>ზ</a:t>
            </a:r>
            <a:r>
              <a:rPr lang="ka-GE" sz="2400" dirty="0"/>
              <a:t>ოგადი ფარდობითობის თეორია.</a:t>
            </a:r>
          </a:p>
          <a:p>
            <a:r>
              <a:rPr lang="ka-GE" sz="2400" dirty="0"/>
              <a:t>ვეილის კონფორმულად ინვარიანტული ქმედება.</a:t>
            </a:r>
          </a:p>
          <a:p>
            <a:r>
              <a:rPr lang="ka-GE" sz="2400" dirty="0"/>
              <a:t>კოტონის ტენზორი და მისი თვისებები.</a:t>
            </a:r>
          </a:p>
          <a:p>
            <a:r>
              <a:rPr lang="ka-GE" sz="2400" dirty="0"/>
              <a:t>გრავიტაციის ალტერნატიული მოდელი. </a:t>
            </a:r>
          </a:p>
          <a:p>
            <a:r>
              <a:rPr lang="ka-GE" sz="2400" dirty="0"/>
              <a:t>ვაკუუმური ამონახსნი და განზოგადოებული შვარცშილდის მეტრიკა</a:t>
            </a:r>
            <a:r>
              <a:rPr lang="en-US" sz="2400" dirty="0"/>
              <a:t>.</a:t>
            </a:r>
            <a:endParaRPr lang="ka-GE" sz="2400" dirty="0"/>
          </a:p>
          <a:p>
            <a:r>
              <a:rPr lang="ka-GE" sz="2400" dirty="0"/>
              <a:t>გალაქტიკათა მრუდები და ბნელი მატერია.</a:t>
            </a:r>
          </a:p>
          <a:p>
            <a:r>
              <a:rPr lang="ka-GE" sz="2400" dirty="0"/>
              <a:t>განსხვავებული იდეა: გრავიტირებადი მომენტი.</a:t>
            </a:r>
          </a:p>
          <a:p>
            <a:r>
              <a:rPr lang="ka-GE" sz="2400" dirty="0"/>
              <a:t>ძირითადი სტატიები და დამატებითი ლიტერატურა.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D39AD3-7B40-2C53-20D9-D88C69880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600" b="1" dirty="0"/>
              <a:t>მოხსენების გეგმა</a:t>
            </a:r>
            <a:br>
              <a:rPr lang="ka-GE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B654E7-AA3E-F3AE-8C06-48450207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571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23F3F-6DD2-260D-EDF5-C192766CD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33943" y="8100"/>
            <a:ext cx="10515600" cy="841105"/>
          </a:xfrm>
        </p:spPr>
        <p:txBody>
          <a:bodyPr>
            <a:normAutofit/>
          </a:bodyPr>
          <a:lstStyle/>
          <a:p>
            <a:pPr algn="ctr"/>
            <a:r>
              <a:rPr lang="ka-GE" sz="2800" u="sng" dirty="0"/>
              <a:t>ზოგადი ფარდობითობის თეორია</a:t>
            </a:r>
            <a:endParaRPr lang="en-US" sz="2800" u="sng" dirty="0"/>
          </a:p>
        </p:txBody>
      </p:sp>
      <p:pic>
        <p:nvPicPr>
          <p:cNvPr id="4" name="Picture 2" descr="Albert Einstein Sketch - Drawing Skill">
            <a:extLst>
              <a:ext uri="{FF2B5EF4-FFF2-40B4-BE49-F238E27FC236}">
                <a16:creationId xmlns:a16="http://schemas.microsoft.com/office/drawing/2014/main" id="{042B8757-2B39-474E-74CF-D65DB8A7B4E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1067" y="4054764"/>
            <a:ext cx="2681195" cy="2794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F089A4-5B0F-0800-15A4-538D802C0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965" y="6310312"/>
            <a:ext cx="2743200" cy="365125"/>
          </a:xfrm>
        </p:spPr>
        <p:txBody>
          <a:bodyPr/>
          <a:lstStyle/>
          <a:p>
            <a:fld id="{302A1061-E31B-42EC-9509-A00E7BAED23D}" type="slidenum">
              <a:rPr lang="en-US" smtClean="0"/>
              <a:t>3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06EC3B0-B890-BDF6-FFF7-90DCEEEABB96}"/>
                  </a:ext>
                </a:extLst>
              </p:cNvPr>
              <p:cNvSpPr txBox="1"/>
              <p:nvPr/>
            </p:nvSpPr>
            <p:spPr>
              <a:xfrm>
                <a:off x="205902" y="2104010"/>
                <a:ext cx="8745166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 − 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 </m:t>
                      </m:r>
                      <m:r>
                        <m:rPr>
                          <m:sty m:val="p"/>
                        </m:rPr>
                        <a:rPr lang="el-GR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Λ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𝐺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06EC3B0-B890-BDF6-FFF7-90DCEEEABB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902" y="2104010"/>
                <a:ext cx="8745166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Left Brace 6">
            <a:extLst>
              <a:ext uri="{FF2B5EF4-FFF2-40B4-BE49-F238E27FC236}">
                <a16:creationId xmlns:a16="http://schemas.microsoft.com/office/drawing/2014/main" id="{3BB9C8B2-E98E-DE01-7BA0-25CD71DBEB27}"/>
              </a:ext>
            </a:extLst>
          </p:cNvPr>
          <p:cNvSpPr/>
          <p:nvPr/>
        </p:nvSpPr>
        <p:spPr>
          <a:xfrm rot="16200000">
            <a:off x="2997078" y="2048605"/>
            <a:ext cx="367160" cy="2258438"/>
          </a:xfrm>
          <a:prstGeom prst="leftBrace">
            <a:avLst>
              <a:gd name="adj1" fmla="val 40537"/>
              <a:gd name="adj2" fmla="val 4952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7323080-535D-29DE-1667-57DC65BE5E90}"/>
                  </a:ext>
                </a:extLst>
              </p:cNvPr>
              <p:cNvSpPr txBox="1"/>
              <p:nvPr/>
            </p:nvSpPr>
            <p:spPr>
              <a:xfrm>
                <a:off x="601931" y="3260027"/>
                <a:ext cx="5157455" cy="5579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</m:sSub>
                  </m:oMath>
                </a14:m>
                <a:r>
                  <a:rPr lang="en-US" sz="2800" dirty="0"/>
                  <a:t> </a:t>
                </a:r>
                <a:r>
                  <a:rPr lang="ka-GE" sz="2800" dirty="0"/>
                  <a:t>-</a:t>
                </a:r>
                <a:r>
                  <a:rPr lang="en-US" sz="2800" dirty="0"/>
                  <a:t> </a:t>
                </a:r>
                <a:r>
                  <a:rPr lang="ka-GE" sz="2000" dirty="0"/>
                  <a:t>აინშტაინის სიმრუდის ტენზორი</a:t>
                </a:r>
                <a:endParaRPr lang="en-US" sz="20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7323080-535D-29DE-1667-57DC65BE5E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931" y="3260027"/>
                <a:ext cx="5157455" cy="557910"/>
              </a:xfrm>
              <a:prstGeom prst="rect">
                <a:avLst/>
              </a:prstGeom>
              <a:blipFill>
                <a:blip r:embed="rId4"/>
                <a:stretch>
                  <a:fillRect t="-9890" b="-263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nector: Curved 12">
            <a:extLst>
              <a:ext uri="{FF2B5EF4-FFF2-40B4-BE49-F238E27FC236}">
                <a16:creationId xmlns:a16="http://schemas.microsoft.com/office/drawing/2014/main" id="{2E8348A8-182A-855F-D212-F26C1B74CEE5}"/>
              </a:ext>
            </a:extLst>
          </p:cNvPr>
          <p:cNvCxnSpPr>
            <a:cxnSpLocks/>
          </p:cNvCxnSpPr>
          <p:nvPr/>
        </p:nvCxnSpPr>
        <p:spPr>
          <a:xfrm flipV="1">
            <a:off x="4811229" y="1921238"/>
            <a:ext cx="1986735" cy="418183"/>
          </a:xfrm>
          <a:prstGeom prst="curvedConnector3">
            <a:avLst>
              <a:gd name="adj1" fmla="val -2534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416DB9A9-78A2-CE08-9E17-0B4ACDCAA9EE}"/>
              </a:ext>
            </a:extLst>
          </p:cNvPr>
          <p:cNvCxnSpPr>
            <a:cxnSpLocks/>
          </p:cNvCxnSpPr>
          <p:nvPr/>
        </p:nvCxnSpPr>
        <p:spPr>
          <a:xfrm>
            <a:off x="6630003" y="2896316"/>
            <a:ext cx="609599" cy="355998"/>
          </a:xfrm>
          <a:prstGeom prst="curvedConnector3">
            <a:avLst>
              <a:gd name="adj1" fmla="val -4255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6FBE2F9A-0BBA-DBC9-0DD3-0CC000D1003F}"/>
              </a:ext>
            </a:extLst>
          </p:cNvPr>
          <p:cNvSpPr txBox="1"/>
          <p:nvPr/>
        </p:nvSpPr>
        <p:spPr>
          <a:xfrm>
            <a:off x="400935" y="4464268"/>
            <a:ext cx="83551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a-GE" sz="2000" dirty="0"/>
              <a:t>აინშტაინის გრავიტაციის მოდელში გრავიტირებს მხოლოდ მატერია.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a-GE" sz="2000" u="sng" dirty="0"/>
              <a:t>მოდელის ერთ-ერთი პრობლემა</a:t>
            </a:r>
            <a:r>
              <a:rPr lang="ka-GE" sz="2000" dirty="0"/>
              <a:t>: დიდ მასშტაბებზე გრავიტაციული ეფექტების ასახსნელად საჭირო ხდება თეორიის მოდიფიცირება</a:t>
            </a:r>
            <a:r>
              <a:rPr lang="en-US" sz="2000" dirty="0"/>
              <a:t> - </a:t>
            </a:r>
            <a:r>
              <a:rPr lang="ka-GE" sz="2000" dirty="0"/>
              <a:t>სამყაროს ფარული კომპონენტების შემოყვანა.  </a:t>
            </a: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7947E8-6B7E-6C3E-84AB-51DC9F9C61FC}"/>
              </a:ext>
            </a:extLst>
          </p:cNvPr>
          <p:cNvSpPr txBox="1"/>
          <p:nvPr/>
        </p:nvSpPr>
        <p:spPr>
          <a:xfrm>
            <a:off x="7034960" y="1715575"/>
            <a:ext cx="30933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/>
              <a:t>კოსმოლოგიური წევრი</a:t>
            </a:r>
            <a:endParaRPr lang="en-US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DBEF87-E4A8-E27C-CC2A-E447FED53423}"/>
              </a:ext>
            </a:extLst>
          </p:cNvPr>
          <p:cNvSpPr txBox="1"/>
          <p:nvPr/>
        </p:nvSpPr>
        <p:spPr>
          <a:xfrm>
            <a:off x="7333672" y="3002974"/>
            <a:ext cx="4765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გრავიტირებადი მატერიის ენერგია-იმპულსის ტენზორი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70C1AED-BD92-07CB-2300-856827073514}"/>
              </a:ext>
            </a:extLst>
          </p:cNvPr>
          <p:cNvSpPr txBox="1"/>
          <p:nvPr/>
        </p:nvSpPr>
        <p:spPr>
          <a:xfrm>
            <a:off x="505839" y="862534"/>
            <a:ext cx="8745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/>
              <a:t>ქმედება, საიდანაც აინშტაინის განტოლებები მიიღება: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4D9F3E2-5DCD-8E13-280A-81004D04781A}"/>
                  </a:ext>
                </a:extLst>
              </p:cNvPr>
              <p:cNvSpPr txBox="1"/>
              <p:nvPr/>
            </p:nvSpPr>
            <p:spPr>
              <a:xfrm>
                <a:off x="6321904" y="566816"/>
                <a:ext cx="4868262" cy="13380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𝜅</m:t>
                          </m:r>
                        </m:den>
                      </m:f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  <m:rad>
                            <m:radPr>
                              <m:degHide m:val="on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rad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4D9F3E2-5DCD-8E13-280A-81004D0478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1904" y="566816"/>
                <a:ext cx="4868262" cy="13380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481F8933-5DB6-4C06-A292-D75B2D59B945}"/>
              </a:ext>
            </a:extLst>
          </p:cNvPr>
          <p:cNvSpPr txBox="1"/>
          <p:nvPr/>
        </p:nvSpPr>
        <p:spPr>
          <a:xfrm>
            <a:off x="505839" y="1233284"/>
            <a:ext cx="2964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ylfaen" panose="010A0502050306030303" pitchFamily="18" charset="0"/>
              </a:rPr>
              <a:t>(</a:t>
            </a:r>
            <a:r>
              <a:rPr lang="en-US" sz="2000" dirty="0">
                <a:latin typeface="Sylfaen" panose="010A0502050306030303" pitchFamily="18" charset="0"/>
              </a:rPr>
              <a:t>Einstein-Hilbert action</a:t>
            </a:r>
            <a:r>
              <a:rPr lang="en-US" dirty="0">
                <a:latin typeface="Sylfaen" panose="010A05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27713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2A29B-1210-A19F-3C85-A24444E28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149" y="206540"/>
            <a:ext cx="11875851" cy="520092"/>
          </a:xfrm>
        </p:spPr>
        <p:txBody>
          <a:bodyPr>
            <a:normAutofit/>
          </a:bodyPr>
          <a:lstStyle/>
          <a:p>
            <a:r>
              <a:rPr lang="ka-GE" sz="2800" u="sng" dirty="0"/>
              <a:t>ვეილის კონფორმულად ინვარიანტული ქმედება</a:t>
            </a:r>
            <a:endParaRPr lang="en-US" sz="2800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34DEEA-DFB3-E83C-FD72-A3F966DEDBC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09386" y="1909933"/>
                <a:ext cx="11118469" cy="503237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2000" dirty="0">
                    <a:latin typeface="Cambria Math" panose="02040503050406030204" pitchFamily="18" charset="0"/>
                  </a:rPr>
                  <a:t>სადაც</a:t>
                </a:r>
                <a:r>
                  <a:rPr lang="en-US" sz="2000" dirty="0">
                    <a:latin typeface="Cambria Math" panose="02040503050406030204" pitchFamily="18" charset="0"/>
                  </a:rPr>
                  <a:t> </a:t>
                </a:r>
                <a:r>
                  <a:rPr lang="ka-GE" sz="2000" dirty="0">
                    <a:latin typeface="Cambria Math" panose="02040503050406030204" pitchFamily="18" charset="0"/>
                  </a:rPr>
                  <a:t>ვეილის</a:t>
                </a:r>
                <a:r>
                  <a:rPr lang="en-US" sz="2000" dirty="0">
                    <a:latin typeface="Cambria Math" panose="02040503050406030204" pitchFamily="18" charset="0"/>
                  </a:rPr>
                  <a:t>,</a:t>
                </a:r>
                <a:r>
                  <a:rPr lang="ka-GE" sz="2000" dirty="0">
                    <a:latin typeface="Cambria Math" panose="02040503050406030204" pitchFamily="18" charset="0"/>
                  </a:rPr>
                  <a:t> ანუ კონფორმული სიმრუდის ტენზორი: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200" i="1" smtClean="0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sub>
                    </m:sSub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𝜇𝜎</m:t>
                        </m:r>
                      </m:sub>
                    </m:sSub>
                  </m:oMath>
                </a14:m>
                <a:r>
                  <a:rPr lang="en-US" sz="2200" i="1" dirty="0"/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 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sub>
                    </m:sSub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 − </m:t>
                    </m:r>
                    <m:f>
                      <m:fPr>
                        <m:ctrlP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sub>
                    </m:sSub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𝜇𝜎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sub>
                    </m:sSub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</m:t>
                        </m:r>
                      </m:sub>
                    </m:sSub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𝜇𝜎</m:t>
                        </m:r>
                      </m:sub>
                    </m:sSub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ka-GE" sz="22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ka-GE" sz="2000" b="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34DEEA-DFB3-E83C-FD72-A3F966DEDBC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9386" y="1909933"/>
                <a:ext cx="11118469" cy="5032375"/>
              </a:xfrm>
              <a:blipFill>
                <a:blip r:embed="rId2"/>
                <a:stretch>
                  <a:fillRect l="-548" t="-14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61F86-1BC5-129C-F20C-42475AD34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E5DE6CD-63B2-E22E-6EE8-505162A12285}"/>
                  </a:ext>
                </a:extLst>
              </p:cNvPr>
              <p:cNvSpPr txBox="1"/>
              <p:nvPr/>
            </p:nvSpPr>
            <p:spPr>
              <a:xfrm>
                <a:off x="-130071" y="725475"/>
                <a:ext cx="7722362" cy="12225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rad>
                        <m:radPr>
                          <m:degHide m:val="on"/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rad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𝜇𝜌𝜎</m:t>
                          </m:r>
                        </m:sup>
                      </m:sSup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𝜇𝜌𝜎</m:t>
                          </m:r>
                        </m:sub>
                      </m:sSub>
                      <m:r>
                        <a:rPr lang="ka-GE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</m:t>
                      </m:r>
                    </m:oMath>
                  </m:oMathPara>
                </a14:m>
                <a:endParaRPr lang="en-US" sz="2800" i="1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E5DE6CD-63B2-E22E-6EE8-505162A122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30071" y="725475"/>
                <a:ext cx="7722362" cy="12225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12B8297D-169C-A333-1701-AF6467D621F1}"/>
              </a:ext>
            </a:extLst>
          </p:cNvPr>
          <p:cNvSpPr txBox="1"/>
          <p:nvPr/>
        </p:nvSpPr>
        <p:spPr>
          <a:xfrm>
            <a:off x="11026302" y="1105899"/>
            <a:ext cx="93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(1)</a:t>
            </a:r>
            <a:endParaRPr lang="en-US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235F7C-14AD-8508-4E45-1288C57F84E3}"/>
              </a:ext>
            </a:extLst>
          </p:cNvPr>
          <p:cNvSpPr txBox="1"/>
          <p:nvPr/>
        </p:nvSpPr>
        <p:spPr>
          <a:xfrm>
            <a:off x="10981078" y="2360321"/>
            <a:ext cx="6858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(2)</a:t>
            </a:r>
            <a:endParaRPr lang="en-US" sz="2400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ECBBC1-F48B-8249-5F31-69A1BA9AC052}"/>
              </a:ext>
            </a:extLst>
          </p:cNvPr>
          <p:cNvSpPr txBox="1"/>
          <p:nvPr/>
        </p:nvSpPr>
        <p:spPr>
          <a:xfrm>
            <a:off x="409386" y="2965574"/>
            <a:ext cx="9769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/>
              <a:t>ინვარიანტულია ლოკალური კონფორმული გარდაქმნის მიმართ</a:t>
            </a:r>
            <a:r>
              <a:rPr lang="en-US" dirty="0"/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AE037-C207-E5D6-BDFC-E54D11D36F97}"/>
                  </a:ext>
                </a:extLst>
              </p:cNvPr>
              <p:cNvSpPr txBox="1"/>
              <p:nvPr/>
            </p:nvSpPr>
            <p:spPr>
              <a:xfrm>
                <a:off x="2405355" y="3615641"/>
                <a:ext cx="6132946" cy="4988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</m:t>
                          </m:r>
                        </m:sub>
                      </m:sSub>
                      <m:d>
                        <m:dPr>
                          <m:ctrlPr>
                            <a:rPr lang="ka-GE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→ 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l-G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d>
                        <m:dPr>
                          <m:ctrlPr>
                            <a:rPr lang="ka-GE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AE037-C207-E5D6-BDFC-E54D11D36F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5355" y="3615641"/>
                <a:ext cx="6132946" cy="498855"/>
              </a:xfrm>
              <a:prstGeom prst="rect">
                <a:avLst/>
              </a:prstGeom>
              <a:blipFill>
                <a:blip r:embed="rId4"/>
                <a:stretch>
                  <a:fillRect b="-109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624BFC27-7236-D4C6-6208-F75ACCB5955B}"/>
              </a:ext>
            </a:extLst>
          </p:cNvPr>
          <p:cNvSpPr txBox="1"/>
          <p:nvPr/>
        </p:nvSpPr>
        <p:spPr>
          <a:xfrm>
            <a:off x="10981078" y="3634235"/>
            <a:ext cx="595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(3)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EBC362-3A70-FF5C-44E8-039D072A4D0F}"/>
              </a:ext>
            </a:extLst>
          </p:cNvPr>
          <p:cNvSpPr txBox="1"/>
          <p:nvPr/>
        </p:nvSpPr>
        <p:spPr>
          <a:xfrm>
            <a:off x="490682" y="5011610"/>
            <a:ext cx="10490396" cy="1323439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a-GE" sz="2000" dirty="0"/>
              <a:t>ვეილის ქმედებიდან ვარიაციული პრინციპით გრავიტაციის ორი სხვადასხვა მოდელი შეიძლება მივიღოთ:</a:t>
            </a:r>
          </a:p>
          <a:p>
            <a:pPr marL="457200" indent="-457200">
              <a:buFont typeface="+mj-lt"/>
              <a:buAutoNum type="arabicParenR"/>
            </a:pPr>
            <a:r>
              <a:rPr lang="ka-GE" sz="2000" dirty="0"/>
              <a:t>კონფორმული გრავიტაცია ბახის განტოლებებით (მეტრიკის ვარიაცია).</a:t>
            </a:r>
          </a:p>
          <a:p>
            <a:pPr marL="457200" indent="-457200">
              <a:buFont typeface="+mj-lt"/>
              <a:buAutoNum type="arabicParenR"/>
            </a:pPr>
            <a:r>
              <a:rPr lang="ka-GE" sz="2000" dirty="0"/>
              <a:t>კოტონის არაკონფორმული გრავიტაციის მოდელი (ბმულობის ვარიაცია). 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7781F05-7ABE-FAFF-9859-60C4861923DC}"/>
                  </a:ext>
                </a:extLst>
              </p:cNvPr>
              <p:cNvSpPr txBox="1"/>
              <p:nvPr/>
            </p:nvSpPr>
            <p:spPr>
              <a:xfrm>
                <a:off x="490682" y="4348930"/>
                <a:ext cx="8423564" cy="4610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200" i="1" smtClean="0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  <m:r>
                      <a:rPr lang="ka-GE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sz="2200" dirty="0"/>
                  <a:t> </a:t>
                </a:r>
                <a:r>
                  <a:rPr lang="ka-GE" sz="2000" dirty="0"/>
                  <a:t>კონფორმულად ბრტყელი სივრცე</a:t>
                </a:r>
                <a:r>
                  <a:rPr lang="ka-GE" dirty="0"/>
                  <a:t>.</a:t>
                </a:r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7781F05-7ABE-FAFF-9859-60C4861923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682" y="4348930"/>
                <a:ext cx="8423564" cy="461024"/>
              </a:xfrm>
              <a:prstGeom prst="rect">
                <a:avLst/>
              </a:prstGeom>
              <a:blipFill>
                <a:blip r:embed="rId5"/>
                <a:stretch>
                  <a:fillRect l="-796" t="-5263" b="-171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1442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B2B41-0140-E77E-4912-562C8D2FD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927" y="136525"/>
            <a:ext cx="10515600" cy="521566"/>
          </a:xfrm>
        </p:spPr>
        <p:txBody>
          <a:bodyPr>
            <a:normAutofit/>
          </a:bodyPr>
          <a:lstStyle/>
          <a:p>
            <a:r>
              <a:rPr lang="ka-GE" sz="2800" u="sng" dirty="0"/>
              <a:t>კოტონის ტენზორი და მისი თვისებები</a:t>
            </a:r>
            <a:endParaRPr lang="en-US" sz="2800" u="sn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0A5A99-A0EC-41E0-021C-6E3B9B720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5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3A77A5-88E0-A925-8BEB-885E495A3BA5}"/>
              </a:ext>
            </a:extLst>
          </p:cNvPr>
          <p:cNvSpPr txBox="1"/>
          <p:nvPr/>
        </p:nvSpPr>
        <p:spPr>
          <a:xfrm>
            <a:off x="514927" y="942108"/>
            <a:ext cx="11298382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კოტონის მე-3 რანგის ტენზორი</a:t>
            </a:r>
            <a:r>
              <a:rPr lang="en-US" dirty="0"/>
              <a:t> </a:t>
            </a:r>
            <a:r>
              <a:rPr lang="ka-GE" dirty="0"/>
              <a:t>ვეილის ტენზორის კოვარიანტული დივერგენციიდან მიიღება</a:t>
            </a:r>
            <a:r>
              <a:rPr lang="en-US" dirty="0"/>
              <a:t> </a:t>
            </a:r>
            <a:r>
              <a:rPr lang="ka-GE" dirty="0"/>
              <a:t>და ალტერნატიული თეორიის ძირითად მათემატიკურ ობიექტს წარმოადგენს</a:t>
            </a:r>
            <a:r>
              <a:rPr lang="en-US" dirty="0"/>
              <a:t>. 4 </a:t>
            </a:r>
            <a:r>
              <a:rPr lang="ka-GE" dirty="0"/>
              <a:t>განზომილებიან სივრცეში ტენზორის სახე:</a:t>
            </a:r>
            <a:endParaRPr lang="ka-GE" sz="2400" b="0" dirty="0"/>
          </a:p>
          <a:p>
            <a:endParaRPr lang="en-US" sz="2500" b="0" dirty="0">
              <a:latin typeface="Sylfaen" panose="010A0502050306030303" pitchFamily="18" charset="0"/>
              <a:ea typeface="Cambria Math" panose="02040503050406030204" pitchFamily="18" charset="0"/>
            </a:endParaRPr>
          </a:p>
          <a:p>
            <a:endParaRPr lang="en-US" sz="2400" dirty="0">
              <a:latin typeface="Sylfaen" panose="010A0502050306030303" pitchFamily="18" charset="0"/>
            </a:endParaRPr>
          </a:p>
          <a:p>
            <a:endParaRPr lang="en-US" sz="2400" dirty="0">
              <a:latin typeface="Sylfaen" panose="010A0502050306030303" pitchFamily="18" charset="0"/>
            </a:endParaRPr>
          </a:p>
          <a:p>
            <a:endParaRPr lang="en-US" sz="2400" dirty="0">
              <a:latin typeface="Sylfaen" panose="010A0502050306030303" pitchFamily="18" charset="0"/>
            </a:endParaRPr>
          </a:p>
          <a:p>
            <a:endParaRPr lang="ka-GE" sz="2400" b="0" dirty="0">
              <a:latin typeface="Sylfaen" panose="010A0502050306030303" pitchFamily="18" charset="0"/>
            </a:endParaRPr>
          </a:p>
          <a:p>
            <a:endParaRPr lang="ka-GE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4630904-1779-A319-E4A8-C29929DE985F}"/>
                  </a:ext>
                </a:extLst>
              </p:cNvPr>
              <p:cNvSpPr txBox="1"/>
              <p:nvPr/>
            </p:nvSpPr>
            <p:spPr>
              <a:xfrm flipH="1">
                <a:off x="-240145" y="1692505"/>
                <a:ext cx="1302327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ka-GE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ka-GE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𝜇𝜌𝜎</m:t>
                          </m:r>
                        </m:sub>
                      </m:sSub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2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</m:t>
                          </m:r>
                        </m:sub>
                      </m:sSub>
                      <m:sSubSup>
                        <m:sSub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𝜇𝜌𝜎</m:t>
                          </m:r>
                        </m:sub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</m:t>
                          </m:r>
                        </m:sup>
                      </m:sSubSup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sub>
                      </m:sSub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𝜇𝜎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sub>
                      </m:sSub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𝜇𝜌</m:t>
                          </m:r>
                        </m:sub>
                      </m:sSub>
                      <m:r>
                        <a:rPr lang="en-US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 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𝜇𝜎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∇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sub>
                          </m:sSub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− 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∇</m:t>
                              </m:r>
                            </m:e>
                            <m:sub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sub>
                          </m:s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</m:t>
                      </m:r>
                    </m:oMath>
                  </m:oMathPara>
                </a14:m>
                <a:endParaRPr lang="en-US" sz="2800" b="0" dirty="0">
                  <a:latin typeface="Sylfaen" panose="010A0502050306030303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4630904-1779-A319-E4A8-C29929DE98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-240145" y="1692505"/>
                <a:ext cx="13023273" cy="90178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A834CEA6-A0B5-4496-05FD-8F71B21153E1}"/>
              </a:ext>
            </a:extLst>
          </p:cNvPr>
          <p:cNvSpPr txBox="1"/>
          <p:nvPr/>
        </p:nvSpPr>
        <p:spPr>
          <a:xfrm>
            <a:off x="10771909" y="1971630"/>
            <a:ext cx="581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(4)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E7894B3-8B46-0E71-3252-990B888C580C}"/>
                  </a:ext>
                </a:extLst>
              </p:cNvPr>
              <p:cNvSpPr txBox="1"/>
              <p:nvPr/>
            </p:nvSpPr>
            <p:spPr>
              <a:xfrm>
                <a:off x="581891" y="2894661"/>
                <a:ext cx="8543636" cy="24043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/>
                  <a:t>თვისებები:</a:t>
                </a:r>
                <a:endParaRPr lang="ka-GE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dirty="0"/>
                  <a:t>ზოგადი კავშირი ვეილის ტენზორთან: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− 2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− 1 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1">
                            <a:latin typeface="Cambria Math" panose="02040503050406030204" pitchFamily="18" charset="0"/>
                          </a:rPr>
                          <m:t>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</m:t>
                        </m:r>
                      </m:sub>
                    </m:sSub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</m:t>
                        </m:r>
                      </m:sup>
                    </m:sSubSup>
                  </m:oMath>
                </a14:m>
                <a:endParaRPr lang="ka-GE" sz="2400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dirty="0">
                    <a:ea typeface="Cambria Math" panose="02040503050406030204" pitchFamily="18" charset="0"/>
                  </a:rPr>
                  <a:t>ანტისიმეტრიულობა:  </a:t>
                </a:r>
                <a:r>
                  <a:rPr lang="en-US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ka-GE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  <m:r>
                          <a:rPr lang="ka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𝜎𝜌</m:t>
                        </m:r>
                      </m:sub>
                    </m:sSub>
                  </m:oMath>
                </a14:m>
                <a:endParaRPr lang="ka-GE" sz="2400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b="0" dirty="0"/>
                  <a:t>ციკლური გადასმები:</a:t>
                </a:r>
                <a14:m>
                  <m:oMath xmlns:m="http://schemas.openxmlformats.org/officeDocument/2006/math"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   </m:t>
                    </m:r>
                    <m:sSub>
                      <m:sSub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ka-GE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>
                          <a:rPr lang="ka-GE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ka-GE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𝜌𝜎</m:t>
                        </m:r>
                        <m:r>
                          <a:rPr lang="ka-GE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</m:oMath>
                </a14:m>
                <a:endParaRPr lang="ka-GE" sz="2400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dirty="0"/>
                  <a:t>ნულოვანი კვალი: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</m:t>
                        </m:r>
                      </m:sub>
                      <m:sup>
                        <m:r>
                          <a:rPr lang="ka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𝜎𝜇</m:t>
                        </m:r>
                      </m:sup>
                    </m:sSup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𝜎𝜇𝜌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ka-GE" sz="2400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E7894B3-8B46-0E71-3252-990B888C58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891" y="2894661"/>
                <a:ext cx="8543636" cy="2404313"/>
              </a:xfrm>
              <a:prstGeom prst="rect">
                <a:avLst/>
              </a:prstGeom>
              <a:blipFill>
                <a:blip r:embed="rId3"/>
                <a:stretch>
                  <a:fillRect l="-571" t="-15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7DB6DF1-D57E-2AEB-2D1F-C5DA0550C570}"/>
                  </a:ext>
                </a:extLst>
              </p:cNvPr>
              <p:cNvSpPr txBox="1"/>
              <p:nvPr/>
            </p:nvSpPr>
            <p:spPr>
              <a:xfrm>
                <a:off x="581891" y="5314891"/>
                <a:ext cx="112314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/>
                  <a:t>კოტონის ტენზორი რიმანის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dirty="0"/>
                  <a:t>განზომილებიანი სივრცისთვის აღწერს სიმრუდეს.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&lt;3 </m:t>
                    </m:r>
                  </m:oMath>
                </a14:m>
                <a:r>
                  <a:rPr lang="ka-GE" dirty="0"/>
                  <a:t>სივრცეებისთვის იგივურად 0-ის ტოლია, ხოლო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ka-GE" dirty="0"/>
                  <a:t> შემთხვევაში ნულდება მხოლოდ კონფორმულად ბრტყელი სივრცისთვის. </a:t>
                </a:r>
                <a:endParaRPr lang="en-US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7DB6DF1-D57E-2AEB-2D1F-C5DA0550C5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891" y="5314891"/>
                <a:ext cx="11231418" cy="923330"/>
              </a:xfrm>
              <a:prstGeom prst="rect">
                <a:avLst/>
              </a:prstGeom>
              <a:blipFill>
                <a:blip r:embed="rId4"/>
                <a:stretch>
                  <a:fillRect l="-434" t="-3311" b="-105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9016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75128-3806-4E98-05E5-5319161B5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574" y="38438"/>
            <a:ext cx="10515600" cy="650875"/>
          </a:xfrm>
        </p:spPr>
        <p:txBody>
          <a:bodyPr>
            <a:normAutofit/>
          </a:bodyPr>
          <a:lstStyle/>
          <a:p>
            <a:r>
              <a:rPr lang="ka-GE" sz="2800" u="sng" dirty="0"/>
              <a:t>გრავიტაციის ალტერნატიული მოდელი</a:t>
            </a:r>
            <a:r>
              <a:rPr lang="ka-GE" sz="2800" dirty="0"/>
              <a:t>[1]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E008FB-3B0C-3E78-4F60-7954C10D5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6024CE-7613-F284-A9A2-C4333CE57996}"/>
                  </a:ext>
                </a:extLst>
              </p:cNvPr>
              <p:cNvSpPr txBox="1"/>
              <p:nvPr/>
            </p:nvSpPr>
            <p:spPr>
              <a:xfrm>
                <a:off x="3163161" y="799422"/>
                <a:ext cx="5206425" cy="1392625"/>
              </a:xfrm>
              <a:prstGeom prst="rect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ka-GE" sz="2400" dirty="0"/>
                  <a:t>ველის განტოლებები:</a:t>
                </a:r>
              </a:p>
              <a:p>
                <a:pPr algn="ctr"/>
                <a:endParaRPr lang="ka-GE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ka-GE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ka-GE" sz="3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𝜈𝜌𝜎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=16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𝐺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 i="1">
                              <a:latin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sz="3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sSubSup>
                        <m:sSubSup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3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</m:t>
                          </m:r>
                          <m: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𝜌𝜎</m:t>
                          </m:r>
                        </m:sub>
                        <m:sup>
                          <m:r>
                            <a:rPr lang="en-US" sz="3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6024CE-7613-F284-A9A2-C4333CE579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3161" y="799422"/>
                <a:ext cx="5206425" cy="1392625"/>
              </a:xfrm>
              <a:prstGeom prst="rect">
                <a:avLst/>
              </a:prstGeom>
              <a:blipFill>
                <a:blip r:embed="rId2"/>
                <a:stretch>
                  <a:fillRect t="-2586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F18E4EEA-3258-0456-5C69-B0119240C1D0}"/>
              </a:ext>
            </a:extLst>
          </p:cNvPr>
          <p:cNvSpPr txBox="1"/>
          <p:nvPr/>
        </p:nvSpPr>
        <p:spPr>
          <a:xfrm>
            <a:off x="7899974" y="2487830"/>
            <a:ext cx="3556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/>
              <a:t>წყარო -  ენერგია-იმპულსის ტენზორის გრადიენტული კომბინაციები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3538A3-6020-70D7-D15B-8C2699960590}"/>
              </a:ext>
            </a:extLst>
          </p:cNvPr>
          <p:cNvSpPr txBox="1"/>
          <p:nvPr/>
        </p:nvSpPr>
        <p:spPr>
          <a:xfrm>
            <a:off x="2538837" y="2592852"/>
            <a:ext cx="2752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/>
              <a:t>სიმრუდის წევრი - კოტონის ტენზორი</a:t>
            </a:r>
            <a:endParaRPr lang="en-US" sz="2000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5AE5449-0138-9814-942A-7497C7FEE458}"/>
              </a:ext>
            </a:extLst>
          </p:cNvPr>
          <p:cNvCxnSpPr>
            <a:cxnSpLocks/>
          </p:cNvCxnSpPr>
          <p:nvPr/>
        </p:nvCxnSpPr>
        <p:spPr>
          <a:xfrm flipH="1">
            <a:off x="3915055" y="2260021"/>
            <a:ext cx="101599" cy="371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7EA8530-D97C-1929-4CE2-4105D7A0BAB5}"/>
              </a:ext>
            </a:extLst>
          </p:cNvPr>
          <p:cNvCxnSpPr>
            <a:cxnSpLocks/>
          </p:cNvCxnSpPr>
          <p:nvPr/>
        </p:nvCxnSpPr>
        <p:spPr>
          <a:xfrm>
            <a:off x="7512621" y="2260413"/>
            <a:ext cx="387353" cy="2946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B18B045-FA57-698A-CC8F-67DFB80E8B2C}"/>
                  </a:ext>
                </a:extLst>
              </p:cNvPr>
              <p:cNvSpPr txBox="1"/>
              <p:nvPr/>
            </p:nvSpPr>
            <p:spPr>
              <a:xfrm>
                <a:off x="508574" y="3338575"/>
                <a:ext cx="8654474" cy="1463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000" dirty="0"/>
                  <a:t>სადაც</a:t>
                </a:r>
                <a:r>
                  <a:rPr lang="ka-GE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sSubSup>
                        <m:sSub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𝜈𝜌𝜎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r>
                        <a:rPr lang="en-US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 dirty="0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400" dirty="0" smtClean="0">
                                  <a:latin typeface="Cambria Math" panose="02040503050406030204" pitchFamily="18" charset="0"/>
                                </a:rPr>
                                <m:t>∇</m:t>
                              </m:r>
                            </m:e>
                            <m:sub>
                              <m:r>
                                <a:rPr lang="en-US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 dirty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dirty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𝜈𝜎</m:t>
                              </m:r>
                            </m:sub>
                          </m:sSub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</a:rPr>
                            <m:t> −</m:t>
                          </m:r>
                          <m:sSub>
                            <m:sSubPr>
                              <m:ctrlPr>
                                <a:rPr lang="en-US" sz="2400" i="1" dirty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400" dirty="0">
                                  <a:latin typeface="Cambria Math" panose="02040503050406030204" pitchFamily="18" charset="0"/>
                                </a:rPr>
                                <m:t>∇</m:t>
                              </m:r>
                            </m:e>
                            <m:sub>
                              <m:r>
                                <a:rPr lang="en-US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dirty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𝜈𝜚</m:t>
                              </m:r>
                            </m:sub>
                          </m:sSub>
                        </m:e>
                      </m:d>
                      <m:r>
                        <a:rPr lang="en-US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 </m:t>
                      </m:r>
                      <m:f>
                        <m:fPr>
                          <m:ctrlP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d>
                        <m:dPr>
                          <m:ctrlP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𝜈𝜎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 dirty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400" dirty="0">
                                  <a:latin typeface="Cambria Math" panose="02040503050406030204" pitchFamily="18" charset="0"/>
                                </a:rPr>
                                <m:t>∇</m:t>
                              </m:r>
                            </m:e>
                            <m:sub>
                              <m:r>
                                <a:rPr lang="en-US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sub>
                          </m:sSub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−</m:t>
                          </m:r>
                          <m:sSub>
                            <m:sSubPr>
                              <m:ctrlPr>
                                <a:rPr lang="en-US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𝜈</m:t>
                              </m:r>
                              <m:r>
                                <a:rPr lang="en-US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 dirty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400" dirty="0">
                                  <a:latin typeface="Cambria Math" panose="02040503050406030204" pitchFamily="18" charset="0"/>
                                </a:rPr>
                                <m:t>∇</m:t>
                              </m:r>
                            </m:e>
                            <m:sub>
                              <m:r>
                                <a:rPr lang="en-US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sub>
                          </m:sSub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</m:d>
                      <m:r>
                        <a:rPr lang="ka-GE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</m:t>
                      </m:r>
                    </m:oMath>
                  </m:oMathPara>
                </a14:m>
                <a:endParaRPr lang="ka-GE" sz="2400" dirty="0">
                  <a:ea typeface="Cambria Math" panose="02040503050406030204" pitchFamily="18" charset="0"/>
                </a:endParaRPr>
              </a:p>
              <a:p>
                <a:r>
                  <a:rPr lang="ka-GE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𝜈𝜎</m:t>
                        </m:r>
                      </m:sub>
                    </m:sSub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𝜇𝜈𝜌𝜎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</m:t>
                        </m:r>
                      </m:sup>
                    </m:sSup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B18B045-FA57-698A-CC8F-67DFB80E8B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574" y="3338575"/>
                <a:ext cx="8654474" cy="1463286"/>
              </a:xfrm>
              <a:prstGeom prst="rect">
                <a:avLst/>
              </a:prstGeom>
              <a:blipFill>
                <a:blip r:embed="rId3"/>
                <a:stretch>
                  <a:fillRect l="-704" t="-2500" b="-20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1F18D04-3FE9-46E4-7BC0-363B0516BD56}"/>
                  </a:ext>
                </a:extLst>
              </p:cNvPr>
              <p:cNvSpPr txBox="1"/>
              <p:nvPr/>
            </p:nvSpPr>
            <p:spPr>
              <a:xfrm>
                <a:off x="508574" y="4858654"/>
                <a:ext cx="11647055" cy="1216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u="sng" dirty="0"/>
                  <a:t>ენ</a:t>
                </a:r>
                <a:r>
                  <a:rPr lang="ka-GE" sz="2000" u="sng" dirty="0"/>
                  <a:t>ერგია-იმპულსის შენახვა</a:t>
                </a:r>
                <a:r>
                  <a:rPr lang="en-US" sz="2000" dirty="0"/>
                  <a:t>: </a:t>
                </a:r>
                <a:r>
                  <a:rPr lang="ka-GE" sz="2000" dirty="0"/>
                  <a:t> ნულოვანი კვალის თვისებიდან პირდაპირ ვღებულობთ შენახვის კანონს. </a:t>
                </a:r>
                <a:r>
                  <a:rPr lang="en-US" sz="2000" dirty="0"/>
                  <a:t>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p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𝜈𝜎</m:t>
                          </m:r>
                        </m:sup>
                      </m:sSup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𝜈𝜌𝜎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=16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𝐺</m:t>
                      </m:r>
                      <m:sSub>
                        <m:sSubPr>
                          <m:ctrlPr>
                            <a:rPr lang="en-US" sz="2800" i="1" dirty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800" dirty="0">
                              <a:latin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sz="28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sSubSup>
                        <m:sSub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8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sub>
                        <m:sup>
                          <m:r>
                            <a:rPr lang="en-US" sz="28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r>
                        <a:rPr lang="en-US" sz="28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  <m:r>
                        <a:rPr lang="ka-GE" sz="28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1F18D04-3FE9-46E4-7BC0-363B0516BD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574" y="4858654"/>
                <a:ext cx="11647055" cy="1216551"/>
              </a:xfrm>
              <a:prstGeom prst="rect">
                <a:avLst/>
              </a:prstGeom>
              <a:blipFill>
                <a:blip r:embed="rId4"/>
                <a:stretch>
                  <a:fillRect l="-523" t="-3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9AFB5718-C9EE-29B9-E5C5-D76EB787F02C}"/>
              </a:ext>
            </a:extLst>
          </p:cNvPr>
          <p:cNvSpPr txBox="1"/>
          <p:nvPr/>
        </p:nvSpPr>
        <p:spPr>
          <a:xfrm>
            <a:off x="508574" y="6262255"/>
            <a:ext cx="10187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ylfaen" panose="010A0502050306030303" pitchFamily="18" charset="0"/>
              </a:rPr>
              <a:t>[1]     </a:t>
            </a:r>
            <a:r>
              <a:rPr lang="en-US" dirty="0" err="1">
                <a:latin typeface="Sylfaen" panose="010A0502050306030303" pitchFamily="18" charset="0"/>
              </a:rPr>
              <a:t>J.Harada</a:t>
            </a:r>
            <a:r>
              <a:rPr lang="en-US" dirty="0">
                <a:latin typeface="Sylfaen" panose="010A0502050306030303" pitchFamily="18" charset="0"/>
              </a:rPr>
              <a:t>, “</a:t>
            </a:r>
            <a:r>
              <a:rPr lang="en-US" i="1" dirty="0">
                <a:latin typeface="Sylfaen" panose="010A0502050306030303" pitchFamily="18" charset="0"/>
              </a:rPr>
              <a:t>Emergence of the Cotton tensor for describing gravity</a:t>
            </a:r>
            <a:r>
              <a:rPr lang="en-US" dirty="0">
                <a:latin typeface="Sylfaen" panose="010A0502050306030303" pitchFamily="18" charset="0"/>
              </a:rPr>
              <a:t>”; Phys. Rev. D; 2021</a:t>
            </a:r>
          </a:p>
        </p:txBody>
      </p:sp>
    </p:spTree>
    <p:extLst>
      <p:ext uri="{BB962C8B-B14F-4D97-AF65-F5344CB8AC3E}">
        <p14:creationId xmlns:p14="http://schemas.microsoft.com/office/powerpoint/2010/main" val="832856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F5CB8-EB27-7353-8B9B-A805D227E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3" y="272763"/>
            <a:ext cx="10515600" cy="315912"/>
          </a:xfrm>
        </p:spPr>
        <p:txBody>
          <a:bodyPr>
            <a:noAutofit/>
          </a:bodyPr>
          <a:lstStyle/>
          <a:p>
            <a:r>
              <a:rPr lang="ka-GE" sz="2800" u="sng" dirty="0"/>
              <a:t>გრავიტაციის ალტერნატიული მოდელი</a:t>
            </a:r>
            <a:endParaRPr 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729DEF1-103B-46F0-4DB0-F707998272B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80292" y="955964"/>
                <a:ext cx="11471564" cy="5902036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ka-GE" sz="2400" dirty="0"/>
                  <a:t>კოტონის გრავიტაციის მოდელს აინშტაინის თეორიისგან რამდენიმე ასპექტი განასხვავებს: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ka-GE" sz="2500" dirty="0"/>
                  <a:t>კოტონის თეორიას გააჩნია უფრო ზოგადი და მრავალფეროვანი ამონახსნთა კრებული. აინშტაინის განტოლებების ნებისმიერ ამონახსნი ასევე აკმაყოფილებს ახალი მოდელის შესაბამის ველის განტოლებებს, როგორც კოსმოლოგიური წევრით, ისე მის გარეშე. 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ka-GE" sz="2500" dirty="0"/>
                  <a:t>კოსმოლოგიური წევრი შემოდის როგორც ინტეგრების მუდმივა.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ka-GE" sz="2500" dirty="0"/>
                  <a:t>ვაკუუმური ამონახსნი მოიცემა ნულოვანი კოტონის ტენზორით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5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5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𝜈𝜌𝜎</m:t>
                        </m:r>
                      </m:sub>
                    </m:sSub>
                    <m:r>
                      <a:rPr lang="ka-GE" sz="2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a-GE" sz="2500" dirty="0"/>
                  <a:t>) და არა ნულოვანი რიჩის ტენზორით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5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5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5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𝜇𝜎</m:t>
                        </m:r>
                      </m:sub>
                    </m:sSub>
                    <m:r>
                      <a:rPr lang="ka-GE" sz="2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=0). </m:t>
                    </m:r>
                  </m:oMath>
                </a14:m>
                <a:r>
                  <a:rPr lang="ka-GE" sz="2500" dirty="0"/>
                  <a:t>აქედან გამომდინარეობს, რომ ახალ ველის განტოლებებს ვაკუუმში უფრო მეტი ამონახსნი აქვთ ვიდრე აინშტაინის თეორიას. კერძოდ, ტრივიალური ამოხსნებია:</a:t>
                </a:r>
              </a:p>
              <a:p>
                <a:pPr marL="0" indent="0">
                  <a:buNone/>
                </a:pPr>
                <a:r>
                  <a:rPr lang="ka-GE" sz="2500" dirty="0">
                    <a:latin typeface="+mj-lt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5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5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5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𝜇𝜎</m:t>
                        </m:r>
                      </m:sub>
                    </m:sSub>
                    <m:r>
                      <a:rPr lang="ka-GE" sz="2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a-GE" sz="2500" dirty="0">
                    <a:latin typeface="+mj-lt"/>
                  </a:rPr>
                  <a:t>    </a:t>
                </a:r>
                <a:r>
                  <a:rPr lang="en-US" sz="2500" dirty="0">
                    <a:latin typeface="Sylfaen" panose="010A0502050306030303" pitchFamily="18" charset="0"/>
                  </a:rPr>
                  <a:t>(Ricci-flat manifold)</a:t>
                </a:r>
                <a:endParaRPr lang="ka-GE" sz="2500" dirty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:r>
                  <a:rPr lang="ka-GE" sz="2500" dirty="0">
                    <a:latin typeface="Sylfaen" panose="010A050205030603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ka-GE" sz="25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</m:t>
                    </m:r>
                    <m:sSub>
                      <m:sSubPr>
                        <m:ctrlPr>
                          <a:rPr lang="en-US" sz="25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5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5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𝜇𝜎</m:t>
                        </m:r>
                      </m:sub>
                    </m:sSub>
                    <m:r>
                      <a:rPr lang="ka-GE" sz="2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r>
                      <m:rPr>
                        <m:sty m:val="p"/>
                      </m:rPr>
                      <a:rPr lang="el-GR" sz="2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Λ</m:t>
                    </m:r>
                    <m:sSub>
                      <m:sSubPr>
                        <m:ctrlPr>
                          <a:rPr lang="el-GR" sz="25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5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l-GR" sz="25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𝜇𝜎</m:t>
                        </m:r>
                      </m:sub>
                    </m:sSub>
                  </m:oMath>
                </a14:m>
                <a:r>
                  <a:rPr lang="en-US" sz="2500" b="0" dirty="0">
                    <a:latin typeface="Sylfaen" panose="010A0502050306030303" pitchFamily="18" charset="0"/>
                    <a:ea typeface="Cambria Math" panose="02040503050406030204" pitchFamily="18" charset="0"/>
                  </a:rPr>
                  <a:t>   (Einstein manifold)</a:t>
                </a:r>
              </a:p>
              <a:p>
                <a:pPr marL="0" indent="0">
                  <a:buNone/>
                </a:pPr>
                <a:r>
                  <a:rPr lang="en-US" sz="2500" dirty="0">
                    <a:latin typeface="Sylfaen" panose="010A0502050306030303" pitchFamily="18" charset="0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5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500" i="1" smtClean="0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25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500" b="0" dirty="0">
                    <a:latin typeface="Sylfaen" panose="010A0502050306030303" pitchFamily="18" charset="0"/>
                    <a:ea typeface="Cambria Math" panose="02040503050406030204" pitchFamily="18" charset="0"/>
                  </a:rPr>
                  <a:t>      (Conformally flat manifold)</a:t>
                </a:r>
              </a:p>
              <a:p>
                <a:pPr marL="457200" indent="-457200">
                  <a:buAutoNum type="arabicParenR" startAt="4"/>
                </a:pPr>
                <a:r>
                  <a:rPr lang="ka-GE" sz="2500" b="0" dirty="0">
                    <a:latin typeface="Sylfaen" panose="010A0502050306030303" pitchFamily="18" charset="0"/>
                    <a:ea typeface="Cambria Math" panose="02040503050406030204" pitchFamily="18" charset="0"/>
                  </a:rPr>
                  <a:t>ასევე შეგვიძლია მივიღოთ არატრივიალური, ზუსტი, განზოგადოებული შვარცშილდის ამონახსნი. </a:t>
                </a:r>
                <a:endParaRPr lang="en-US" sz="2500" b="0" dirty="0">
                  <a:latin typeface="Sylfaen" panose="010A0502050306030303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ka-GE" sz="2500" dirty="0">
                  <a:latin typeface="Sylfaen" panose="010A0502050306030303" pitchFamily="18" charset="0"/>
                </a:endParaRPr>
              </a:p>
              <a:p>
                <a:pPr marL="457200" indent="-457200">
                  <a:buFont typeface="+mj-lt"/>
                  <a:buAutoNum type="arabicParenR"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729DEF1-103B-46F0-4DB0-F707998272B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0292" y="955964"/>
                <a:ext cx="11471564" cy="5902036"/>
              </a:xfrm>
              <a:blipFill>
                <a:blip r:embed="rId2"/>
                <a:stretch>
                  <a:fillRect l="-903" t="-1653" r="-4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83B30E-1253-B354-78D8-DB50DF759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401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49396-F1DD-2FB3-7AF7-6FE65A98A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53" y="0"/>
            <a:ext cx="12358255" cy="761711"/>
          </a:xfrm>
        </p:spPr>
        <p:txBody>
          <a:bodyPr>
            <a:normAutofit/>
          </a:bodyPr>
          <a:lstStyle/>
          <a:p>
            <a:r>
              <a:rPr lang="ka-GE" sz="2800" u="sng" dirty="0"/>
              <a:t>ვაკუუმური ამონახსნი და შვარცშილდის განზოგადოებული მეტრიკა</a:t>
            </a:r>
            <a:endParaRPr lang="en-US" sz="2800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5F3D069-868A-488E-03F6-87703CB457A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7164" y="914400"/>
                <a:ext cx="10956636" cy="52625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2400" dirty="0"/>
                  <a:t>ვაკუუმური განტოლება: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𝜇𝜌𝜎</m:t>
                        </m:r>
                      </m:sub>
                    </m:sSub>
                    <m:r>
                      <a:rPr lang="en-US" sz="2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a-GE" sz="2600" dirty="0">
                    <a:solidFill>
                      <a:srgbClr val="FF0000"/>
                    </a:solidFill>
                  </a:rPr>
                  <a:t>    </a:t>
                </a:r>
                <a:endParaRPr lang="en-US" sz="2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5F3D069-868A-488E-03F6-87703CB457A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7164" y="914400"/>
                <a:ext cx="10956636" cy="5262563"/>
              </a:xfrm>
              <a:blipFill>
                <a:blip r:embed="rId2"/>
                <a:stretch>
                  <a:fillRect l="-834" t="-8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FCE30F-CE5D-51C9-8C4F-8501F1339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49554"/>
            <a:ext cx="2743200" cy="365125"/>
          </a:xfrm>
        </p:spPr>
        <p:txBody>
          <a:bodyPr/>
          <a:lstStyle/>
          <a:p>
            <a:fld id="{302A1061-E31B-42EC-9509-A00E7BAED23D}" type="slidenum">
              <a:rPr lang="en-US" smtClean="0"/>
              <a:t>8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D08FBDD-06DA-7EC4-A8AC-6D4B659D99EE}"/>
                  </a:ext>
                </a:extLst>
              </p:cNvPr>
              <p:cNvSpPr txBox="1"/>
              <p:nvPr/>
            </p:nvSpPr>
            <p:spPr>
              <a:xfrm>
                <a:off x="7053118" y="914400"/>
                <a:ext cx="39658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400" dirty="0"/>
                  <a:t>(5)</a:t>
                </a:r>
                <a:r>
                  <a:rPr lang="en-US" sz="2400" dirty="0"/>
                  <a:t>  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0" i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−,+,+,+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;  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en-US" sz="2400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D08FBDD-06DA-7EC4-A8AC-6D4B659D99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3118" y="914400"/>
                <a:ext cx="3965864" cy="461665"/>
              </a:xfrm>
              <a:prstGeom prst="rect">
                <a:avLst/>
              </a:prstGeom>
              <a:blipFill>
                <a:blip r:embed="rId3"/>
                <a:stretch>
                  <a:fillRect l="-2304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4A92071-FC9B-649B-4AB2-D78CC20AEA10}"/>
                  </a:ext>
                </a:extLst>
              </p:cNvPr>
              <p:cNvSpPr txBox="1"/>
              <p:nvPr/>
            </p:nvSpPr>
            <p:spPr>
              <a:xfrm>
                <a:off x="397164" y="1565800"/>
                <a:ext cx="10621818" cy="46497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/>
                  <a:t>მე-5 განტოლების ზუსტი, ტრივიალური ამონახსნი, შეიძლება ჩაითვალოს შვარცშილდის მეტრიკის განზოგადოებად; (მე-5 განტოლება მეტრიკის მესამე რიგის წარმოებულებს შეიცავს, თუმცა გამოთვლებისას დაიყვანება მეორე რიგის განტოლებაზე). ზოგადი სახე:</a:t>
                </a:r>
              </a:p>
              <a:p>
                <a:endParaRPr lang="en-US" dirty="0"/>
              </a:p>
              <a:p>
                <a:r>
                  <a:rPr lang="ka-GE" dirty="0"/>
                  <a:t>                  </a:t>
                </a:r>
                <a:r>
                  <a:rPr lang="ka-GE" sz="2400" dirty="0"/>
                  <a:t> </a:t>
                </a:r>
                <a:r>
                  <a:rPr lang="en-US" sz="2400" dirty="0"/>
                  <a:t>             </a:t>
                </a:r>
                <a:r>
                  <a:rPr lang="ka-GE" sz="24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𝑑𝑠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=−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d>
                          <m:d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sup>
                    </m:sSup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𝑣</m:t>
                        </m:r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sup>
                    </m:sSup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𝑑𝑟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 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m:rPr>
                            <m:sty m:val="p"/>
                          </m:rPr>
                          <a:rPr lang="el-G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sz="2400" dirty="0"/>
                  <a:t>               (6)</a:t>
                </a:r>
              </a:p>
              <a:p>
                <a:endParaRPr lang="ka-GE" sz="2400" dirty="0"/>
              </a:p>
              <a:p>
                <a:r>
                  <a:rPr lang="ka-GE" sz="2400" dirty="0"/>
                  <a:t>(6) </a:t>
                </a:r>
                <a14:m>
                  <m:oMath xmlns:m="http://schemas.openxmlformats.org/officeDocument/2006/math">
                    <m:r>
                      <a:rPr lang="ka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ka-GE" sz="2400" dirty="0"/>
                  <a:t> (5) </a:t>
                </a:r>
                <a:r>
                  <a:rPr lang="ka-GE" dirty="0"/>
                  <a:t> ჩასმით ვნახავთ, რომ ტენზორს მხოლოდ სამი არანულოვანი კომპონენტი აქვს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010</m:t>
                        </m:r>
                      </m:sub>
                    </m:sSub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212</m:t>
                        </m:r>
                      </m:sub>
                    </m:sSub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313</m:t>
                        </m:r>
                      </m:sub>
                    </m:sSub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</m:t>
                    </m:r>
                  </m:oMath>
                </a14:m>
                <a:r>
                  <a:rPr lang="ka-GE" sz="2400" dirty="0"/>
                  <a:t>  თანაც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>
                            <a:latin typeface="Cambria Math" panose="02040503050406030204" pitchFamily="18" charset="0"/>
                          </a:rPr>
                          <m:t>212</m:t>
                        </m:r>
                      </m:sub>
                    </m:sSub>
                  </m:oMath>
                </a14:m>
                <a:r>
                  <a:rPr lang="ka-GE" sz="2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>
                            <a:latin typeface="Cambria Math" panose="02040503050406030204" pitchFamily="18" charset="0"/>
                          </a:rPr>
                          <m:t>313</m:t>
                        </m:r>
                      </m:sub>
                    </m:sSub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ka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ka-GE" sz="2400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. </m:t>
                    </m:r>
                  </m:oMath>
                </a14:m>
                <a:r>
                  <a:rPr lang="ka-GE" sz="2400" dirty="0"/>
                  <a:t> </a:t>
                </a:r>
                <a:r>
                  <a:rPr lang="ka-GE" dirty="0"/>
                  <a:t>ანუ ვაკუუმის პირობა დავიდა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010</m:t>
                        </m:r>
                      </m:sub>
                    </m:sSub>
                  </m:oMath>
                </a14:m>
                <a:r>
                  <a:rPr lang="ka-GE" sz="2400" dirty="0">
                    <a:solidFill>
                      <a:srgbClr val="FF0000"/>
                    </a:solidFill>
                  </a:rPr>
                  <a:t> = 0</a:t>
                </a:r>
              </a:p>
              <a:p>
                <a:r>
                  <a:rPr lang="ka-GE" dirty="0"/>
                  <a:t>ამ განტოლების ამოხსნისა და ინტეგრების მუდმივების დაფიქსირების შემდეგ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dirty="0"/>
                  <a:t>ფუნქციისთვის მივიღებთ შემდეგ განზოგადოებულ გამოსახულებას:</a:t>
                </a:r>
              </a:p>
              <a:p>
                <a:endParaRPr lang="ka-GE" dirty="0"/>
              </a:p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 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00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11</m:t>
                            </m:r>
                          </m:sub>
                        </m:sSub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=  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=1 −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𝑀𝐺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−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Λ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ka-GE" sz="2800" dirty="0"/>
                  <a:t>                   </a:t>
                </a:r>
                <a:r>
                  <a:rPr lang="ka-GE" sz="2400" dirty="0"/>
                  <a:t>(7)</a:t>
                </a:r>
                <a:endParaRPr lang="en-US" sz="2400" dirty="0"/>
              </a:p>
              <a:p>
                <a:endParaRPr lang="ka-GE" sz="2800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4A92071-FC9B-649B-4AB2-D78CC20AEA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164" y="1565800"/>
                <a:ext cx="10621818" cy="4649734"/>
              </a:xfrm>
              <a:prstGeom prst="rect">
                <a:avLst/>
              </a:prstGeom>
              <a:blipFill>
                <a:blip r:embed="rId4"/>
                <a:stretch>
                  <a:fillRect l="-861" t="-786" r="-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Left Brace 6">
            <a:extLst>
              <a:ext uri="{FF2B5EF4-FFF2-40B4-BE49-F238E27FC236}">
                <a16:creationId xmlns:a16="http://schemas.microsoft.com/office/drawing/2014/main" id="{5F5EB57B-1A23-89FD-28C0-988021DC4D30}"/>
              </a:ext>
            </a:extLst>
          </p:cNvPr>
          <p:cNvSpPr/>
          <p:nvPr/>
        </p:nvSpPr>
        <p:spPr>
          <a:xfrm rot="16200000">
            <a:off x="5118706" y="4693433"/>
            <a:ext cx="328409" cy="2077029"/>
          </a:xfrm>
          <a:prstGeom prst="leftBrace">
            <a:avLst>
              <a:gd name="adj1" fmla="val 53332"/>
              <a:gd name="adj2" fmla="val 50902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2B3189-5CBB-B845-33FF-61EC20646B42}"/>
              </a:ext>
            </a:extLst>
          </p:cNvPr>
          <p:cNvSpPr txBox="1"/>
          <p:nvPr/>
        </p:nvSpPr>
        <p:spPr>
          <a:xfrm>
            <a:off x="2714482" y="5973870"/>
            <a:ext cx="5421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აინშტაინის განტოლებების სტანდარტული შედეგი - შვარცშილდ-დესიტერის მეტრიკა</a:t>
            </a:r>
            <a:endParaRPr lang="en-US" dirty="0"/>
          </a:p>
        </p:txBody>
      </p:sp>
      <p:cxnSp>
        <p:nvCxnSpPr>
          <p:cNvPr id="10" name="Connector: Curved 9">
            <a:extLst>
              <a:ext uri="{FF2B5EF4-FFF2-40B4-BE49-F238E27FC236}">
                <a16:creationId xmlns:a16="http://schemas.microsoft.com/office/drawing/2014/main" id="{E61F2F7C-6514-FD37-9F1B-EBE908D06D1F}"/>
              </a:ext>
            </a:extLst>
          </p:cNvPr>
          <p:cNvCxnSpPr>
            <a:cxnSpLocks/>
          </p:cNvCxnSpPr>
          <p:nvPr/>
        </p:nvCxnSpPr>
        <p:spPr>
          <a:xfrm>
            <a:off x="7464137" y="5766779"/>
            <a:ext cx="1223817" cy="176821"/>
          </a:xfrm>
          <a:prstGeom prst="curvedConnector3">
            <a:avLst>
              <a:gd name="adj1" fmla="val 189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B0CD8C2E-BDB0-2709-F77E-245544345E68}"/>
              </a:ext>
            </a:extLst>
          </p:cNvPr>
          <p:cNvSpPr txBox="1"/>
          <p:nvPr/>
        </p:nvSpPr>
        <p:spPr>
          <a:xfrm>
            <a:off x="8896350" y="5744995"/>
            <a:ext cx="1914236" cy="6463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ka-GE" dirty="0"/>
              <a:t>ახალი წრფივი წევრი</a:t>
            </a:r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6DB742C-852C-B90B-2C37-88091A3EB70F}"/>
              </a:ext>
            </a:extLst>
          </p:cNvPr>
          <p:cNvSpPr/>
          <p:nvPr/>
        </p:nvSpPr>
        <p:spPr>
          <a:xfrm>
            <a:off x="6776031" y="4987636"/>
            <a:ext cx="899389" cy="715097"/>
          </a:xfrm>
          <a:prstGeom prst="ellipse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629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D3036-9A34-2A14-9ADD-80C33F82C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318" y="131762"/>
            <a:ext cx="11649364" cy="549275"/>
          </a:xfrm>
        </p:spPr>
        <p:txBody>
          <a:bodyPr>
            <a:noAutofit/>
          </a:bodyPr>
          <a:lstStyle/>
          <a:p>
            <a:r>
              <a:rPr lang="ka-GE" sz="2800" u="sng" dirty="0"/>
              <a:t>ვაკუუმური ამონახსნი და შვარცშილდის განზოგადოებული მეტრიკა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DBB79-4086-84E4-0C6C-B69AEDE07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981" y="798177"/>
            <a:ext cx="10515600" cy="1344739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ka-GE" sz="2300" dirty="0"/>
              <a:t>კოტონის თეორია წრფივი წევრის სახით დამატებითი გრავიტაციის წყაროს</a:t>
            </a:r>
            <a:r>
              <a:rPr lang="en-US" sz="2300" dirty="0"/>
              <a:t> </a:t>
            </a:r>
            <a:r>
              <a:rPr lang="ka-GE" sz="2300" dirty="0"/>
              <a:t>გვაძლევს, რომელიც არ მიიღება აინშტაინის განტოლებებიდან.</a:t>
            </a:r>
            <a:endParaRPr lang="en-US" sz="2300" dirty="0"/>
          </a:p>
          <a:p>
            <a:r>
              <a:rPr lang="ka-GE" sz="2300" dirty="0"/>
              <a:t>გრავიტაციულ პოტენციალში გვიჩნდება დამატებითი წევრი, რომელმაც შეიძლება მოგვცეს გრავიტაციული ეფექტების წვლილი დიდ მანძილებზე.</a:t>
            </a:r>
          </a:p>
          <a:p>
            <a:pPr marL="0" indent="0">
              <a:buNone/>
            </a:pPr>
            <a:endParaRPr lang="en-US" sz="23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4BA1BD-56FA-3F72-3909-A744101A3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9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8BB44-FDF7-9B43-264E-04A88C20EAE9}"/>
                  </a:ext>
                </a:extLst>
              </p:cNvPr>
              <p:cNvSpPr txBox="1"/>
              <p:nvPr/>
            </p:nvSpPr>
            <p:spPr>
              <a:xfrm>
                <a:off x="480290" y="5337870"/>
                <a:ext cx="692727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/>
                  <a:t>განზოგადოებული გრავიტაციული პოტენციალი</a:t>
                </a:r>
                <a:r>
                  <a:rPr lang="en-US" dirty="0"/>
                  <a:t>, </a:t>
                </a:r>
                <a:r>
                  <a:rPr lang="ka-GE" dirty="0"/>
                  <a:t>რომელიც მე-9 განტოლების ამონახსნია </a:t>
                </a:r>
                <a14:m>
                  <m:oMath xmlns:m="http://schemas.openxmlformats.org/officeDocument/2006/math">
                    <m:r>
                      <a:rPr lang="ka-GE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d>
                      <m:dPr>
                        <m:ctrlPr>
                          <a:rPr lang="ka-GE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 </m:t>
                    </m:r>
                  </m:oMath>
                </a14:m>
                <a:r>
                  <a:rPr lang="ka-GE" dirty="0"/>
                  <a:t>შემთხვევაში: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8BB44-FDF7-9B43-264E-04A88C20EA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290" y="5337870"/>
                <a:ext cx="6927274" cy="646331"/>
              </a:xfrm>
              <a:prstGeom prst="rect">
                <a:avLst/>
              </a:prstGeom>
              <a:blipFill>
                <a:blip r:embed="rId2"/>
                <a:stretch>
                  <a:fillRect l="-792" t="-5660" r="-1232" b="-150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92E95A1-4AC7-5E6D-9410-C183981903C0}"/>
                  </a:ext>
                </a:extLst>
              </p:cNvPr>
              <p:cNvSpPr txBox="1"/>
              <p:nvPr/>
            </p:nvSpPr>
            <p:spPr>
              <a:xfrm>
                <a:off x="591127" y="2151551"/>
                <a:ext cx="9652000" cy="3077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000" dirty="0"/>
                  <a:t>სუსტი ველის ზღვარში შეგვიძლია მივიღოთ პუასონის განტოლება სფერულად სიმეტრიული წყაროსთვის:</a:t>
                </a:r>
                <a:r>
                  <a:rPr lang="en-US" sz="2000" dirty="0"/>
                  <a:t>         </a:t>
                </a:r>
              </a:p>
              <a:p>
                <a:r>
                  <a:rPr lang="en-US" sz="20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</m:oMath>
                </a14:m>
                <a:r>
                  <a:rPr lang="en-US" sz="2400" dirty="0"/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4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 dirty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dirty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sz="2400" i="1" dirty="0" smtClean="0">
                                <a:latin typeface="Cambria Math" panose="02040503050406030204" pitchFamily="18" charset="0"/>
                              </a:rPr>
                              <m:t>𝜇𝜈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≪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endParaRPr lang="ka-GE" sz="2400" dirty="0"/>
              </a:p>
              <a:p>
                <a:endParaRPr lang="ka-GE" sz="2400" dirty="0"/>
              </a:p>
              <a:p>
                <a:r>
                  <a:rPr lang="ka-GE" sz="2000" dirty="0">
                    <a:solidFill>
                      <a:srgbClr val="C00000"/>
                    </a:solidFill>
                  </a:rPr>
                  <a:t>აინშტაინი:</a:t>
                </a:r>
                <a:r>
                  <a:rPr lang="ka-GE" sz="2000" dirty="0"/>
                  <a:t>   </a:t>
                </a:r>
                <a:r>
                  <a:rPr lang="en-US" sz="2000" dirty="0"/>
                  <a:t>  </a:t>
                </a:r>
                <a:r>
                  <a:rPr lang="ka-GE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ka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∇</m:t>
                        </m:r>
                      </m:e>
                      <m:sup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𝑑𝑟</m:t>
                        </m:r>
                      </m:den>
                    </m:f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𝜙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𝑑𝑟</m:t>
                            </m:r>
                          </m:den>
                        </m:f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</m:t>
                    </m:r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en-US" sz="2400" b="0" dirty="0">
                    <a:latin typeface="Sylfaen" panose="010A0502050306030303" pitchFamily="18" charset="0"/>
                    <a:ea typeface="Cambria Math" panose="02040503050406030204" pitchFamily="18" charset="0"/>
                  </a:rPr>
                  <a:t>              (8)</a:t>
                </a:r>
              </a:p>
              <a:p>
                <a:endParaRPr lang="en-US" sz="2400" dirty="0">
                  <a:latin typeface="Sylfaen" panose="010A0502050306030303" pitchFamily="18" charset="0"/>
                </a:endParaRPr>
              </a:p>
              <a:p>
                <a:r>
                  <a:rPr lang="ka-GE" sz="2000" dirty="0">
                    <a:solidFill>
                      <a:srgbClr val="C00000"/>
                    </a:solidFill>
                    <a:latin typeface="Sylfaen" panose="010A0502050306030303" pitchFamily="18" charset="0"/>
                  </a:rPr>
                  <a:t>კოტონი[2]</a:t>
                </a:r>
                <a:r>
                  <a:rPr lang="ka-GE" sz="2000" dirty="0">
                    <a:latin typeface="Sylfaen" panose="010A0502050306030303" pitchFamily="18" charset="0"/>
                  </a:rPr>
                  <a:t>: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den>
                    </m:f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ka-GE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</m:num>
                          <m:den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den>
                        </m:f>
                        <m:d>
                          <m:dPr>
                            <m:ctrlPr>
                              <a:rPr lang="ka-GE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𝜙</m:t>
                                </m:r>
                              </m:num>
                              <m:den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den>
                            </m:f>
                          </m:e>
                        </m:d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</m:t>
                    </m:r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ka-GE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Sylfaen" panose="010A0502050306030303" pitchFamily="18" charset="0"/>
                  </a:rPr>
                  <a:t>             (9)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92E95A1-4AC7-5E6D-9410-C183981903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27" y="2151551"/>
                <a:ext cx="9652000" cy="3077894"/>
              </a:xfrm>
              <a:prstGeom prst="rect">
                <a:avLst/>
              </a:prstGeom>
              <a:blipFill>
                <a:blip r:embed="rId3"/>
                <a:stretch>
                  <a:fillRect l="-695" t="-11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A9B370C-FC70-BC04-1B2C-6371ACFC2A7A}"/>
                  </a:ext>
                </a:extLst>
              </p:cNvPr>
              <p:cNvSpPr txBox="1"/>
              <p:nvPr/>
            </p:nvSpPr>
            <p:spPr>
              <a:xfrm>
                <a:off x="6991926" y="5337870"/>
                <a:ext cx="5966691" cy="893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400" dirty="0">
                    <a:ea typeface="Cambria Math" panose="02040503050406030204" pitchFamily="18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𝐺𝑀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sz="2400" dirty="0"/>
                  <a:t>         </a:t>
                </a:r>
                <a:r>
                  <a:rPr lang="ka-GE" sz="2000" dirty="0"/>
                  <a:t>(10)</a:t>
                </a:r>
                <a:endParaRPr lang="en-US" sz="2000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A9B370C-FC70-BC04-1B2C-6371ACFC2A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926" y="5337870"/>
                <a:ext cx="5966691" cy="89396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B0B658BD-3499-6802-13BA-1E58DAEE88EC}"/>
              </a:ext>
            </a:extLst>
          </p:cNvPr>
          <p:cNvSpPr txBox="1"/>
          <p:nvPr/>
        </p:nvSpPr>
        <p:spPr>
          <a:xfrm>
            <a:off x="480290" y="6231833"/>
            <a:ext cx="853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>
                <a:latin typeface="Sylfaen" panose="010A0502050306030303" pitchFamily="18" charset="0"/>
              </a:rPr>
              <a:t>[2]    </a:t>
            </a:r>
            <a:r>
              <a:rPr lang="en-US" dirty="0" err="1">
                <a:latin typeface="Sylfaen" panose="010A0502050306030303" pitchFamily="18" charset="0"/>
              </a:rPr>
              <a:t>J.Harada</a:t>
            </a:r>
            <a:r>
              <a:rPr lang="en-US" dirty="0">
                <a:latin typeface="Sylfaen" panose="010A0502050306030303" pitchFamily="18" charset="0"/>
              </a:rPr>
              <a:t>; </a:t>
            </a:r>
            <a:r>
              <a:rPr lang="en-US" i="1" dirty="0">
                <a:latin typeface="Sylfaen" panose="010A0502050306030303" pitchFamily="18" charset="0"/>
              </a:rPr>
              <a:t>“Cotton gravity and 84 galaxy rotation curves”; </a:t>
            </a:r>
            <a:r>
              <a:rPr lang="en-US" dirty="0">
                <a:latin typeface="Sylfaen" panose="010A0502050306030303" pitchFamily="18" charset="0"/>
              </a:rPr>
              <a:t>Phys. Rev. D; 2022</a:t>
            </a:r>
          </a:p>
        </p:txBody>
      </p:sp>
    </p:spTree>
    <p:extLst>
      <p:ext uri="{BB962C8B-B14F-4D97-AF65-F5344CB8AC3E}">
        <p14:creationId xmlns:p14="http://schemas.microsoft.com/office/powerpoint/2010/main" val="3038851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D4318-0721-573D-D35A-A1BE1E93A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236" y="104053"/>
            <a:ext cx="10515600" cy="576984"/>
          </a:xfrm>
        </p:spPr>
        <p:txBody>
          <a:bodyPr>
            <a:normAutofit/>
          </a:bodyPr>
          <a:lstStyle/>
          <a:p>
            <a:r>
              <a:rPr lang="ka-GE" sz="2800" u="sng" dirty="0"/>
              <a:t>გალაქტიკათა მრუდები და ბნელი მატერია</a:t>
            </a:r>
            <a:endParaRPr lang="en-US" sz="28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36A14-08D1-0C64-DFA8-79E09CEDC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757382"/>
            <a:ext cx="10947400" cy="5419581"/>
          </a:xfrm>
        </p:spPr>
        <p:txBody>
          <a:bodyPr>
            <a:normAutofit/>
          </a:bodyPr>
          <a:lstStyle/>
          <a:p>
            <a:r>
              <a:rPr lang="ka-GE" sz="2200" dirty="0"/>
              <a:t>გალაქტიკათა კიდეებში ვარსკვლავები იმაზე სწრაფად ბრუნავენ ვიდრე მოსალოდნელია. გრავიტაციული წყაროს ნაკლებობა აიხსნება ჰალოებში ბნელი მატერიის არსებობით. </a:t>
            </a:r>
          </a:p>
          <a:p>
            <a:endParaRPr lang="en-US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81383-9C04-30AC-1BDD-5A3952115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10</a:t>
            </a:fld>
            <a:endParaRPr lang="en-US"/>
          </a:p>
        </p:txBody>
      </p:sp>
      <p:pic>
        <p:nvPicPr>
          <p:cNvPr id="1028" name="Picture 4" descr="A typical galaxy rotation curve. | Download Scientific Diagram">
            <a:extLst>
              <a:ext uri="{FF2B5EF4-FFF2-40B4-BE49-F238E27FC236}">
                <a16:creationId xmlns:a16="http://schemas.microsoft.com/office/drawing/2014/main" id="{487945BD-CD7D-EABB-5298-1F52ABC25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36" y="2299689"/>
            <a:ext cx="4392054" cy="3154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F07833C-98EF-EF24-8F13-2EE23A56BE3C}"/>
                  </a:ext>
                </a:extLst>
              </p:cNvPr>
              <p:cNvSpPr txBox="1"/>
              <p:nvPr/>
            </p:nvSpPr>
            <p:spPr>
              <a:xfrm>
                <a:off x="5274126" y="1911927"/>
                <a:ext cx="6287492" cy="36658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𝐺𝑀𝑚</m:t>
                        </m:r>
                      </m:num>
                      <m:den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    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𝐺𝑀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den>
                        </m:f>
                      </m:e>
                    </m:ra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        </m:t>
                    </m:r>
                  </m:oMath>
                </a14:m>
                <a:r>
                  <a:rPr lang="ka-GE" sz="2800" b="0" i="1" dirty="0">
                    <a:latin typeface="Cambria Math" panose="02040503050406030204" pitchFamily="18" charset="0"/>
                  </a:rPr>
                  <a:t> </a:t>
                </a:r>
                <a:endParaRPr lang="en-US" sz="2800" b="0" i="1" dirty="0">
                  <a:latin typeface="Cambria Math" panose="02040503050406030204" pitchFamily="18" charset="0"/>
                </a:endParaRPr>
              </a:p>
              <a:p>
                <a:endParaRPr lang="en-US" b="0" i="1" dirty="0">
                  <a:latin typeface="Cambria Math" panose="02040503050406030204" pitchFamily="18" charset="0"/>
                </a:endParaRPr>
              </a:p>
              <a:p>
                <a:r>
                  <a:rPr lang="en-US" sz="2800" b="0" i="1" dirty="0">
                    <a:latin typeface="Cambria Math" panose="02040503050406030204" pitchFamily="18" charset="0"/>
                  </a:rPr>
                  <a:t>       </a:t>
                </a:r>
                <a:r>
                  <a:rPr lang="ka-GE" sz="2800" b="0" i="1" dirty="0">
                    <a:latin typeface="Cambria Math" panose="02040503050406030204" pitchFamily="18" charset="0"/>
                  </a:rPr>
                  <a:t>                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~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</m:rad>
                      </m:den>
                    </m:f>
                  </m:oMath>
                </a14:m>
                <a:endParaRPr lang="en-US" sz="2800" b="0" i="1" dirty="0">
                  <a:latin typeface="Cambria Math" panose="02040503050406030204" pitchFamily="18" charset="0"/>
                </a:endParaRPr>
              </a:p>
              <a:p>
                <a:endParaRPr lang="en-US" b="0" i="1" dirty="0">
                  <a:latin typeface="Cambria Math" panose="02040503050406030204" pitchFamily="18" charset="0"/>
                </a:endParaRPr>
              </a:p>
              <a:p>
                <a:r>
                  <a:rPr lang="en-US" sz="2000" dirty="0">
                    <a:latin typeface="Cambria Math" panose="020405030504060302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en-US" sz="2000" b="0" i="0" smtClean="0">
                        <a:latin typeface="Cambria Math" panose="02040503050406030204" pitchFamily="18" charset="0"/>
                      </a:rPr>
                      <m:t>  − </m:t>
                    </m:r>
                  </m:oMath>
                </a14:m>
                <a:r>
                  <a:rPr lang="ka-GE" sz="2000" dirty="0">
                    <a:latin typeface="Cambria Math" panose="02040503050406030204" pitchFamily="18" charset="0"/>
                  </a:rPr>
                  <a:t> გალაქტიკური მატერიის მასა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US" sz="2000" dirty="0">
                    <a:latin typeface="Cambria Math" panose="02040503050406030204" pitchFamily="18" charset="0"/>
                  </a:rPr>
                  <a:t>-</a:t>
                </a:r>
                <a:r>
                  <a:rPr lang="ka-GE" sz="2000" dirty="0">
                    <a:latin typeface="Cambria Math" panose="02040503050406030204" pitchFamily="18" charset="0"/>
                  </a:rPr>
                  <a:t>ის შიგნით</a:t>
                </a:r>
              </a:p>
              <a:p>
                <a:r>
                  <a:rPr lang="ka-GE" sz="2000" dirty="0">
                    <a:latin typeface="Cambria Math" panose="020405030504060302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</a:rPr>
                      <m:t>r</m:t>
                    </m:r>
                    <m:r>
                      <a:rPr lang="ka-GE" sz="2000" b="0" i="0" smtClean="0">
                        <a:latin typeface="Cambria Math" panose="02040503050406030204" pitchFamily="18" charset="0"/>
                      </a:rPr>
                      <m:t>   − </m:t>
                    </m:r>
                  </m:oMath>
                </a14:m>
                <a:r>
                  <a:rPr lang="ka-GE" sz="2000" dirty="0">
                    <a:latin typeface="Cambria Math" panose="02040503050406030204" pitchFamily="18" charset="0"/>
                  </a:rPr>
                  <a:t> მანძილი ცენტრიდან.</a:t>
                </a:r>
              </a:p>
              <a:p>
                <a:r>
                  <a:rPr lang="ka-GE" sz="2000" dirty="0">
                    <a:latin typeface="Cambria Math" panose="020405030504060302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en-US" sz="2000" b="0" i="0" smtClean="0">
                        <a:latin typeface="Cambria Math" panose="02040503050406030204" pitchFamily="18" charset="0"/>
                      </a:rPr>
                      <m:t>  − </m:t>
                    </m:r>
                  </m:oMath>
                </a14:m>
                <a:r>
                  <a:rPr lang="en-US" sz="2000" dirty="0">
                    <a:latin typeface="Cambria Math" panose="02040503050406030204" pitchFamily="18" charset="0"/>
                  </a:rPr>
                  <a:t> </a:t>
                </a:r>
                <a:r>
                  <a:rPr lang="ka-GE" sz="2000" dirty="0">
                    <a:latin typeface="Cambria Math" panose="02040503050406030204" pitchFamily="18" charset="0"/>
                  </a:rPr>
                  <a:t>ვარსკვლავის მასა</a:t>
                </a:r>
              </a:p>
              <a:p>
                <a:r>
                  <a:rPr lang="ka-GE" sz="2000" dirty="0">
                    <a:latin typeface="Cambria Math" panose="020405030504060302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000" b="0" i="0" smtClean="0">
                        <a:latin typeface="Cambria Math" panose="02040503050406030204" pitchFamily="18" charset="0"/>
                      </a:rPr>
                      <m:t>   −</m:t>
                    </m:r>
                  </m:oMath>
                </a14:m>
                <a:r>
                  <a:rPr lang="en-US" sz="2000" dirty="0">
                    <a:latin typeface="Cambria Math" panose="02040503050406030204" pitchFamily="18" charset="0"/>
                  </a:rPr>
                  <a:t>  </a:t>
                </a:r>
                <a:r>
                  <a:rPr lang="ka-GE" sz="2000" dirty="0">
                    <a:latin typeface="Cambria Math" panose="02040503050406030204" pitchFamily="18" charset="0"/>
                  </a:rPr>
                  <a:t>ვარსკვლავის სიჩქარე  </a:t>
                </a:r>
                <a:endParaRPr lang="en-US" sz="2000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F07833C-98EF-EF24-8F13-2EE23A56BE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4126" y="1911927"/>
                <a:ext cx="6287492" cy="366581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030DB6DD-91F5-1D1B-EEC2-64EA0CAF2455}"/>
              </a:ext>
            </a:extLst>
          </p:cNvPr>
          <p:cNvSpPr txBox="1"/>
          <p:nvPr/>
        </p:nvSpPr>
        <p:spPr>
          <a:xfrm>
            <a:off x="644236" y="5777452"/>
            <a:ext cx="98274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200" dirty="0"/>
              <a:t>დაკვირვებები აჩვენებს</a:t>
            </a:r>
            <a:r>
              <a:rPr lang="en-US" sz="2200" dirty="0"/>
              <a:t>,</a:t>
            </a:r>
            <a:r>
              <a:rPr lang="ka-GE" sz="2200" dirty="0"/>
              <a:t> რომ სამართლიანია </a:t>
            </a:r>
            <a:r>
              <a:rPr lang="en-US" sz="2200" dirty="0"/>
              <a:t>B </a:t>
            </a:r>
            <a:r>
              <a:rPr lang="ka-GE" sz="2200" dirty="0"/>
              <a:t>მრუდი და არა </a:t>
            </a:r>
            <a:r>
              <a:rPr lang="en-US" sz="2200" dirty="0"/>
              <a:t>A </a:t>
            </a:r>
            <a:r>
              <a:rPr lang="ka-GE" sz="2200" dirty="0"/>
              <a:t>როგორც ამას გამოთვლები გვკარნახობს.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944112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24DCA-0706-9066-1643-96D06F5C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650875"/>
          </a:xfrm>
        </p:spPr>
        <p:txBody>
          <a:bodyPr>
            <a:normAutofit/>
          </a:bodyPr>
          <a:lstStyle/>
          <a:p>
            <a:r>
              <a:rPr lang="ka-GE" sz="2800" u="sng" dirty="0"/>
              <a:t>გალაქტიკათა მრუდები და ბნელი მატერია</a:t>
            </a:r>
            <a:endParaRPr lang="en-US" sz="2800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A0FA98A-2B58-B5A6-6E98-2DA77B60B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55" y="1193006"/>
            <a:ext cx="7201790" cy="4149129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DFF477-29EF-5159-66D9-0DA3AE25F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8EBCCF-A8F9-A4D5-B9A7-FD8D8848B04B}"/>
              </a:ext>
            </a:extLst>
          </p:cNvPr>
          <p:cNvSpPr txBox="1"/>
          <p:nvPr/>
        </p:nvSpPr>
        <p:spPr>
          <a:xfrm>
            <a:off x="7795491" y="1193006"/>
            <a:ext cx="42210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კოტონის თეორიაში გალაქტიკების მრუდების უცნაურ ყოფაქცევას ხსნის მოდიფიცირებული გრავიტაციული პოტენციალის წრფივი წევრი, რომელიც მნიშვნელოვანია დიდ მანძილებზე.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ამ მიდგომაში ბნელი მატერიის წვლილის დამატება საჭირო არ ხდება და ყველაფერი აიხსნება ბარიონული მატერიით. ავტომატურად შემოდის დამატებითი სიმრუდე, რომელიც ითვალისწინებს ბნელი მატერიის ეფექტს.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B2048D-90B7-0DAC-8610-6978CFCFAF01}"/>
              </a:ext>
            </a:extLst>
          </p:cNvPr>
          <p:cNvSpPr txBox="1"/>
          <p:nvPr/>
        </p:nvSpPr>
        <p:spPr>
          <a:xfrm>
            <a:off x="455155" y="5754255"/>
            <a:ext cx="10092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კოტონის გრავიტაციის მოდელი არ შემოღებულა გრავიტაციული მრუდების ახსნისთვის, თუმცა ეს აღმოჩნდა ბუნებრივი შედეგი ამ მოდელის ველის განტოლებების.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714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B1310-2B23-8A54-2147-85472C7A9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582" y="254290"/>
            <a:ext cx="10515600" cy="678584"/>
          </a:xfrm>
        </p:spPr>
        <p:txBody>
          <a:bodyPr>
            <a:noAutofit/>
          </a:bodyPr>
          <a:lstStyle/>
          <a:p>
            <a:r>
              <a:rPr lang="ka-GE" sz="2800" u="sng" dirty="0"/>
              <a:t>განსხვავებული იდეა:  გრავიტირებადი მომენტი</a:t>
            </a:r>
            <a:endParaRPr lang="en-US" sz="2800" u="sng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C5A874-5D82-44BE-2187-221B2F48534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37126" y="1186774"/>
                <a:ext cx="11665528" cy="6211553"/>
              </a:xfrm>
            </p:spPr>
            <p:txBody>
              <a:bodyPr>
                <a:normAutofit/>
              </a:bodyPr>
              <a:lstStyle/>
              <a:p>
                <a:r>
                  <a:rPr lang="ka-GE" sz="2400" dirty="0"/>
                  <a:t>აინშტაინის თეორიისგან განსხვავებით, კოტონის გრავიტაციის მოდელში გრავიტირებს მომენტიც, ანუ ბრუნვითი ეფექტების წვლილის გათვალისწინება ხდება შესაძლებელი. </a:t>
                </a:r>
                <a:endParaRPr lang="en-US" sz="2400" dirty="0"/>
              </a:p>
              <a:p>
                <a:r>
                  <a:rPr lang="ka-GE" sz="2400" dirty="0"/>
                  <a:t>არსებობს ახალი</a:t>
                </a:r>
                <a:r>
                  <a:rPr lang="en-US" sz="2400" dirty="0"/>
                  <a:t>,</a:t>
                </a:r>
                <a:r>
                  <a:rPr lang="ka-GE" sz="2400" dirty="0"/>
                  <a:t> ფენომენოლოგიური მოდელი, რომლის მიხედვითაც სამყაროს აჩქარებით გაფართოება შეიძლება იხსნებოდეს არა კოსმოლოგიური კონსტანტით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Λ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),</m:t>
                    </m:r>
                  </m:oMath>
                </a14:m>
                <a:r>
                  <a:rPr lang="ka-GE" sz="2400" dirty="0"/>
                  <a:t> არამედ სიჩქარის კვადრატზე დამოკიდებული ახალი ტიპის განმზიდავი ძალით [3].</a:t>
                </a:r>
              </a:p>
              <a:p>
                <a:r>
                  <a:rPr lang="ka-GE" sz="2400" dirty="0"/>
                  <a:t>იდეა: ახალი განმზიდავი ძალის ბუნება შეიძლება დაკავშირებული იყოს განტოლებების იმ დამატებით წევრებთან, რომლებიც კოტონის მოდელში ჩნდებიან. საჭიროა თეორია მოვარგოთ ამჯერად არა სტატიკურ, არამედ მბრუნავ წყაროს</a:t>
                </a:r>
                <a:r>
                  <a:rPr lang="en-US" sz="2400" dirty="0"/>
                  <a:t> </a:t>
                </a:r>
                <a:r>
                  <a:rPr lang="ka-GE" sz="2400" dirty="0"/>
                  <a:t>და ვეძებოთ ბრუნვით გამოწვეული შესწორება კოსმოლოგიურ მასშტაბებზე.  </a:t>
                </a:r>
                <a:endParaRPr lang="en-US" sz="24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C5A874-5D82-44BE-2187-221B2F48534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7126" y="1186774"/>
                <a:ext cx="11665528" cy="6211553"/>
              </a:xfrm>
              <a:blipFill>
                <a:blip r:embed="rId2"/>
                <a:stretch>
                  <a:fillRect l="-679" t="-1178" r="-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3BBF1-C707-2500-9B40-1FCA5C0C0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CEA18A-90DE-735D-C552-40C7A9304C67}"/>
              </a:ext>
            </a:extLst>
          </p:cNvPr>
          <p:cNvSpPr txBox="1"/>
          <p:nvPr/>
        </p:nvSpPr>
        <p:spPr>
          <a:xfrm>
            <a:off x="579582" y="5920509"/>
            <a:ext cx="11032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[3] </a:t>
            </a:r>
            <a:r>
              <a:rPr lang="ka-GE" dirty="0">
                <a:latin typeface="Sylfaen "/>
              </a:rPr>
              <a:t>  </a:t>
            </a:r>
            <a:r>
              <a:rPr lang="en-US" dirty="0" err="1">
                <a:latin typeface="Sylfaen "/>
              </a:rPr>
              <a:t>K.Loeve</a:t>
            </a:r>
            <a:r>
              <a:rPr lang="en-US" dirty="0">
                <a:latin typeface="Sylfaen "/>
              </a:rPr>
              <a:t>, </a:t>
            </a:r>
            <a:r>
              <a:rPr lang="en-US" dirty="0" err="1">
                <a:latin typeface="Sylfaen "/>
              </a:rPr>
              <a:t>K.S.Nielsen</a:t>
            </a:r>
            <a:r>
              <a:rPr lang="en-US" dirty="0">
                <a:latin typeface="Sylfaen "/>
              </a:rPr>
              <a:t>, </a:t>
            </a:r>
            <a:r>
              <a:rPr lang="en-US" dirty="0" err="1">
                <a:latin typeface="Sylfaen "/>
              </a:rPr>
              <a:t>S.H.Hansen</a:t>
            </a:r>
            <a:r>
              <a:rPr lang="en-US" dirty="0">
                <a:latin typeface="Sylfaen "/>
              </a:rPr>
              <a:t>; “</a:t>
            </a:r>
            <a:r>
              <a:rPr lang="en-US" i="1" dirty="0">
                <a:latin typeface="Sylfaen "/>
              </a:rPr>
              <a:t>Consistency analysis of a Dark Matter velocity dependent force as an alternative to the Cosmological Constant”; </a:t>
            </a:r>
            <a:r>
              <a:rPr lang="en-US" dirty="0">
                <a:latin typeface="Sylfaen "/>
              </a:rPr>
              <a:t>The </a:t>
            </a:r>
            <a:r>
              <a:rPr lang="en-US" dirty="0" err="1">
                <a:latin typeface="Sylfaen "/>
              </a:rPr>
              <a:t>Astrophyisical</a:t>
            </a:r>
            <a:r>
              <a:rPr lang="en-US" dirty="0">
                <a:latin typeface="Sylfaen "/>
              </a:rPr>
              <a:t> Journal, 2021</a:t>
            </a:r>
          </a:p>
        </p:txBody>
      </p:sp>
    </p:spTree>
    <p:extLst>
      <p:ext uri="{BB962C8B-B14F-4D97-AF65-F5344CB8AC3E}">
        <p14:creationId xmlns:p14="http://schemas.microsoft.com/office/powerpoint/2010/main" val="3517241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60CB4-C1EC-5EC4-8C4F-FCB5280D4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705"/>
            <a:ext cx="10515600" cy="1325563"/>
          </a:xfrm>
        </p:spPr>
        <p:txBody>
          <a:bodyPr>
            <a:normAutofit/>
          </a:bodyPr>
          <a:lstStyle/>
          <a:p>
            <a:r>
              <a:rPr lang="ka-GE" sz="2800" dirty="0"/>
              <a:t>ძირითადი სტატიები და დამატებითი ლიტერატურა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41BC1-78C2-590C-13A6-C9FA37AFD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8655"/>
            <a:ext cx="10515600" cy="4588308"/>
          </a:xfrm>
        </p:spPr>
        <p:txBody>
          <a:bodyPr>
            <a:normAutofit/>
          </a:bodyPr>
          <a:lstStyle/>
          <a:p>
            <a:r>
              <a:rPr lang="en-US" sz="2200" dirty="0">
                <a:latin typeface="Sylfaen" panose="010A0502050306030303" pitchFamily="18" charset="0"/>
                <a:hlinkClick r:id="rId2"/>
              </a:rPr>
              <a:t>https://arxiv.org/abs/2102.07792</a:t>
            </a:r>
            <a:endParaRPr lang="en-US" sz="2200" dirty="0">
              <a:latin typeface="Sylfaen" panose="010A0502050306030303" pitchFamily="18" charset="0"/>
            </a:endParaRPr>
          </a:p>
          <a:p>
            <a:r>
              <a:rPr lang="en-US" sz="2200" dirty="0">
                <a:latin typeface="Sylfaen" panose="010A0502050306030303" pitchFamily="18" charset="0"/>
                <a:hlinkClick r:id="rId3"/>
              </a:rPr>
              <a:t>https://arxiv.org/abs/2209.04055</a:t>
            </a:r>
            <a:endParaRPr lang="en-US" sz="2200" dirty="0">
              <a:latin typeface="Sylfaen" panose="010A0502050306030303" pitchFamily="18" charset="0"/>
            </a:endParaRPr>
          </a:p>
          <a:p>
            <a:r>
              <a:rPr lang="en-US" sz="2200" dirty="0">
                <a:latin typeface="Sylfaen" panose="010A0502050306030303" pitchFamily="18" charset="0"/>
                <a:hlinkClick r:id="rId4"/>
              </a:rPr>
              <a:t>https://arxiv.org/abs/2105.09304#:~:text=It%20is%20shown%20that%20the,described%20by%20the%20Cotton%20tensor.</a:t>
            </a:r>
            <a:endParaRPr lang="en-US" sz="2200" dirty="0">
              <a:latin typeface="Sylfaen" panose="010A0502050306030303" pitchFamily="18" charset="0"/>
            </a:endParaRPr>
          </a:p>
          <a:p>
            <a:r>
              <a:rPr lang="en-US" sz="2200" dirty="0" err="1">
                <a:latin typeface="Sylfaen" panose="010A0502050306030303" pitchFamily="18" charset="0"/>
              </a:rPr>
              <a:t>F.Garaj</a:t>
            </a:r>
            <a:r>
              <a:rPr lang="en-US" sz="2200" dirty="0">
                <a:latin typeface="Sylfaen" panose="010A0502050306030303" pitchFamily="18" charset="0"/>
              </a:rPr>
              <a:t>, “Properties and Applications of Cotton Tensor”</a:t>
            </a:r>
          </a:p>
          <a:p>
            <a:r>
              <a:rPr lang="en-US" sz="2200" dirty="0" err="1">
                <a:latin typeface="Sylfaen" panose="010A0502050306030303" pitchFamily="18" charset="0"/>
              </a:rPr>
              <a:t>C.A.Mantica</a:t>
            </a:r>
            <a:r>
              <a:rPr lang="en-US" sz="2200" dirty="0">
                <a:latin typeface="Sylfaen" panose="010A0502050306030303" pitchFamily="18" charset="0"/>
              </a:rPr>
              <a:t>, </a:t>
            </a:r>
            <a:r>
              <a:rPr lang="en-US" sz="2200" dirty="0" err="1">
                <a:latin typeface="Sylfaen" panose="010A0502050306030303" pitchFamily="18" charset="0"/>
              </a:rPr>
              <a:t>L.G.Molinari</a:t>
            </a:r>
            <a:r>
              <a:rPr lang="en-US" sz="2200" dirty="0">
                <a:latin typeface="Sylfaen" panose="010A0502050306030303" pitchFamily="18" charset="0"/>
              </a:rPr>
              <a:t> “</a:t>
            </a:r>
            <a:r>
              <a:rPr lang="en-US" sz="2200" dirty="0" err="1">
                <a:latin typeface="Sylfaen" panose="010A0502050306030303" pitchFamily="18" charset="0"/>
              </a:rPr>
              <a:t>Codazzi</a:t>
            </a:r>
            <a:r>
              <a:rPr lang="en-US" sz="2200" dirty="0">
                <a:latin typeface="Sylfaen" panose="010A0502050306030303" pitchFamily="18" charset="0"/>
              </a:rPr>
              <a:t> Tensors and their Spacetimes and Cotton gravity”</a:t>
            </a:r>
          </a:p>
          <a:p>
            <a:r>
              <a:rPr lang="en-US" sz="2200" dirty="0">
                <a:latin typeface="Sylfaen "/>
              </a:rPr>
              <a:t>S</a:t>
            </a:r>
            <a:r>
              <a:rPr lang="ka-GE" sz="2200" dirty="0">
                <a:latin typeface="Sylfaen "/>
              </a:rPr>
              <a:t>.</a:t>
            </a:r>
            <a:r>
              <a:rPr lang="en-US" sz="2200">
                <a:latin typeface="Sylfaen "/>
              </a:rPr>
              <a:t>Carrol</a:t>
            </a:r>
            <a:r>
              <a:rPr lang="en-US" sz="2200" dirty="0">
                <a:latin typeface="Sylfaen "/>
              </a:rPr>
              <a:t>, “Spacetime and Geometry; An Introduction to General Relativity”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09D016-080F-DF9D-9E28-F718E6917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7782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CD358-9811-D69B-0E5F-1A43CAFAD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6018" y="2535670"/>
            <a:ext cx="7391400" cy="1325563"/>
          </a:xfrm>
        </p:spPr>
        <p:txBody>
          <a:bodyPr/>
          <a:lstStyle/>
          <a:p>
            <a:r>
              <a:rPr lang="ka-GE" dirty="0"/>
              <a:t>მადლობა ყურადღებისთვის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9CF9D9-CD59-DFB3-902F-B9A170BF6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A1061-E31B-42EC-9509-A00E7BAED23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999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3210</TotalTime>
  <Words>1228</Words>
  <Application>Microsoft Office PowerPoint</Application>
  <PresentationFormat>Widescreen</PresentationFormat>
  <Paragraphs>136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Sylfaen</vt:lpstr>
      <vt:lpstr>Sylfaen </vt:lpstr>
      <vt:lpstr>Office Theme</vt:lpstr>
      <vt:lpstr>გრავიტაციის ალტერნატიული მოდელი განზოგადოებული სფერულად სიმეტრიული ამონახსნით</vt:lpstr>
      <vt:lpstr>მოხსენების გეგმა </vt:lpstr>
      <vt:lpstr>ზოგადი ფარდობითობის თეორია</vt:lpstr>
      <vt:lpstr>ვეილის კონფორმულად ინვარიანტული ქმედება</vt:lpstr>
      <vt:lpstr>კოტონის ტენზორი და მისი თვისებები</vt:lpstr>
      <vt:lpstr>გრავიტაციის ალტერნატიული მოდელი[1]</vt:lpstr>
      <vt:lpstr>გრავიტაციის ალტერნატიული მოდელი</vt:lpstr>
      <vt:lpstr>ვაკუუმური ამონახსნი და შვარცშილდის განზოგადოებული მეტრიკა</vt:lpstr>
      <vt:lpstr>ვაკუუმური ამონახსნი და შვარცშილდის განზოგადოებული მეტრიკა</vt:lpstr>
      <vt:lpstr>გალაქტიკათა მრუდები და ბნელი მატერია</vt:lpstr>
      <vt:lpstr>გალაქტიკათა მრუდები და ბნელი მატერია</vt:lpstr>
      <vt:lpstr>განსხვავებული იდეა:  გრავიტირებადი მომენტი</vt:lpstr>
      <vt:lpstr>ძირითადი სტატიები და დამატებითი ლიტერატურა</vt:lpstr>
      <vt:lpstr>მადლობა ყურადღებისთვის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გრავიტაციის ალტერნატიული მოდელი: კოტონის თეორია</dc:title>
  <dc:creator>Ani</dc:creator>
  <cp:lastModifiedBy>Ani</cp:lastModifiedBy>
  <cp:revision>19</cp:revision>
  <dcterms:created xsi:type="dcterms:W3CDTF">2023-05-24T15:47:53Z</dcterms:created>
  <dcterms:modified xsi:type="dcterms:W3CDTF">2023-06-11T10:26:00Z</dcterms:modified>
</cp:coreProperties>
</file>