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59" r:id="rId4"/>
    <p:sldId id="261" r:id="rId5"/>
    <p:sldId id="262" r:id="rId6"/>
    <p:sldId id="263" r:id="rId7"/>
    <p:sldId id="267" r:id="rId8"/>
    <p:sldId id="270" r:id="rId9"/>
    <p:sldId id="271" r:id="rId10"/>
    <p:sldId id="265" r:id="rId11"/>
    <p:sldId id="266" r:id="rId12"/>
    <p:sldId id="257" r:id="rId13"/>
  </p:sldIdLst>
  <p:sldSz cx="12192000" cy="6858000"/>
  <p:notesSz cx="6858000" cy="9144000"/>
  <p:defaultTextStyle>
    <a:defPPr>
      <a:defRPr lang="en-G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23"/>
    <p:restoredTop sz="94679"/>
  </p:normalViewPr>
  <p:slideViewPr>
    <p:cSldViewPr snapToGrid="0" snapToObjects="1">
      <p:cViewPr>
        <p:scale>
          <a:sx n="69" d="100"/>
          <a:sy n="69" d="100"/>
        </p:scale>
        <p:origin x="2584" y="9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A353BA-10A2-3140-B1E6-1E0DDCB81145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6E6D97-38DA-7349-9748-903E31F9B5F6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3195094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E6D97-38DA-7349-9748-903E31F9B5F6}" type="slidenum">
              <a:rPr lang="en-GE" smtClean="0"/>
              <a:t>3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3169760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E6D97-38DA-7349-9748-903E31F9B5F6}" type="slidenum">
              <a:rPr lang="en-GE" smtClean="0"/>
              <a:t>4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2345700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E6D97-38DA-7349-9748-903E31F9B5F6}" type="slidenum">
              <a:rPr lang="en-GE" smtClean="0"/>
              <a:t>6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3979783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E6D97-38DA-7349-9748-903E31F9B5F6}" type="slidenum">
              <a:rPr lang="en-GE" smtClean="0"/>
              <a:t>8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1332558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E6D97-38DA-7349-9748-903E31F9B5F6}" type="slidenum">
              <a:rPr lang="en-GE" smtClean="0"/>
              <a:t>9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11272888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E6D97-38DA-7349-9748-903E31F9B5F6}" type="slidenum">
              <a:rPr lang="en-GE" smtClean="0"/>
              <a:t>10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2649115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5773A-A436-5E17-7C8C-F49CFB9640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27D723-4A41-8535-4516-4A1A395607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FA2E-9C8C-1B10-A01F-B5B98A127C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B771FF-F1D4-2668-5A04-A4068FD84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3C0631-5F4A-437D-F3C9-A320AFC3F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707851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9DF5F-67A4-74B5-DF2C-45C2AFAA1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7DDA6E-37A8-D050-025C-2172412E7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564EE-2455-5515-8FED-4BDE04B62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551F41-4722-2A3D-9108-D1D0C802D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7D17E-9591-A51C-1E0E-3DB47A430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657571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37CB3-3D0E-B9E8-6E53-876C0F547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DDE4C5-6C60-8974-547B-F6A7EFC35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BDB28E-C965-FFB3-EDE3-85F3931B8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1C92E-6E42-7E54-C108-BF63C84D7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208F82-56B4-5444-B180-B48189CBA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3080620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A8BF4-A178-FA99-65EB-4E46E9F40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CF7C8B-70C8-9E40-3607-9B59E0A9D0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05DE65-9DD6-546D-3F83-6D25F458B4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90A377-3994-E19D-5E73-BB1458042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FDC414-7DFC-505A-40F1-A0356CB66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7136BF-B195-6FD5-19A5-6A9806618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2264861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11C41-9583-DA82-8A49-79BDF9BEF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9FC5B4-2385-ACE9-591F-7521D26FA9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379AB5-BE92-2409-8504-6C8B149600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39F95B-EA49-72A0-D351-CDD7F48C7D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F73BDC-7592-9682-51E0-A55CA36D75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547C5A-78EC-0B74-74B3-C9D9BFE4A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7B86A-51AB-A188-6FA8-EBAFED74A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C7AA18-3A91-2287-6941-FB5A5E878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879871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91125-01FD-14A0-8F98-5874BA7B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FFFF45-9C04-3EAF-2391-5B5F8F5E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2662BC-A379-6D16-7218-4B694A937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2AEDC9-3AEC-BF2A-9909-F710C6F0B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3055820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036574-76B3-B4F2-09D3-6820B3042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F644EC-4771-ED53-0B7B-C18B4C23D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7CFED7-6536-FB97-889C-1DBB2F8DB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3162056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76C78-00CF-B585-24E1-EB3859F24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892420-E241-3F2E-1A51-5255CCB8E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FEA116-B7D1-B098-C249-756723ABF1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D9D221-B3CC-5726-9D3C-5308ACAD5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82A354-4FBB-CDEB-3CE4-BE1038D6A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29A5E5-535B-13A1-386B-992449C6A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15127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6895B-FD96-13B6-55E7-DFA88A997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D271E9-22E5-0979-867F-3CA945B94F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1B6849-7B38-C613-AC01-F801E6CF4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78EE8A-90BE-D9A9-BBD6-CA2ADB502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8228BF-F53D-FB9A-0C15-E10D13013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F81B4B-B10F-F134-4727-2E1CB2C2C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1146099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1D3D1-931B-5F83-2E58-BCC9D4987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DF99D2-631B-0DF7-51B2-78BC86346A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C2007-A5C1-9433-AC6C-4C5CD9A6D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087C8C-9861-8C6F-BA34-4814D2A64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70DD4-CC1E-90D2-2E48-302A21241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2330855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93589F-BDA6-8C76-A47B-D34036013D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FA1CC-0A7E-375B-F529-3CF555D8E6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1EB03-A8DE-C52B-0A50-2384429EC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546EE1-3122-D631-126F-06AE76245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929CE-DBD5-20C0-C0C4-1BBE47233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849209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9D5CDE-CAF2-DEF0-E39D-C1A88D783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0CD6E4-A467-9BE8-70ED-7EE12B82F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F28F7-D7B5-B96C-8E5C-F70097C094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25D1B-5690-2940-B1E4-4B0E74372579}" type="datetimeFigureOut">
              <a:rPr lang="en-GE" smtClean="0"/>
              <a:t>14.01.24</a:t>
            </a:fld>
            <a:endParaRPr lang="en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DDE6FE-BB81-C318-8F29-6348FB8CE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4E6F60-7642-AB20-D94B-9DB02E6365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86F48-A3B5-C047-915F-34473A6F75CC}" type="slidenum">
              <a:rPr lang="en-GE" smtClean="0"/>
              <a:t>‹#›</a:t>
            </a:fld>
            <a:endParaRPr lang="en-GE"/>
          </a:p>
        </p:txBody>
      </p:sp>
    </p:spTree>
    <p:extLst>
      <p:ext uri="{BB962C8B-B14F-4D97-AF65-F5344CB8AC3E}">
        <p14:creationId xmlns:p14="http://schemas.microsoft.com/office/powerpoint/2010/main" val="1426464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F8578CA-E9BF-D666-783E-4F6F705C19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6113" y="5118995"/>
            <a:ext cx="4335887" cy="1655762"/>
          </a:xfrm>
        </p:spPr>
        <p:txBody>
          <a:bodyPr/>
          <a:lstStyle/>
          <a:p>
            <a:r>
              <a:rPr lang="ka-GE" dirty="0"/>
              <a:t>ელენე კაცაძე</a:t>
            </a:r>
            <a:endParaRPr lang="en-G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920BB1-B2A1-546D-9091-2D21F2CABA48}"/>
              </a:ext>
            </a:extLst>
          </p:cNvPr>
          <p:cNvSpPr/>
          <p:nvPr/>
        </p:nvSpPr>
        <p:spPr>
          <a:xfrm>
            <a:off x="0" y="1621048"/>
            <a:ext cx="12192000" cy="192607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E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379B592-46BA-8D0F-BDBA-43255039C0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69129"/>
            <a:ext cx="9144000" cy="1351588"/>
          </a:xfrm>
        </p:spPr>
        <p:txBody>
          <a:bodyPr/>
          <a:lstStyle/>
          <a:p>
            <a:r>
              <a:rPr lang="en-GB" b="1" dirty="0"/>
              <a:t>Holographic Dark Energy</a:t>
            </a:r>
            <a:endParaRPr lang="en-GE" b="1" dirty="0"/>
          </a:p>
        </p:txBody>
      </p:sp>
    </p:spTree>
    <p:extLst>
      <p:ext uri="{BB962C8B-B14F-4D97-AF65-F5344CB8AC3E}">
        <p14:creationId xmlns:p14="http://schemas.microsoft.com/office/powerpoint/2010/main" val="947241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838F7-F3F6-6B43-1E42-E3A8BBA04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03200"/>
            <a:ext cx="10515600" cy="1325563"/>
          </a:xfrm>
        </p:spPr>
        <p:txBody>
          <a:bodyPr/>
          <a:lstStyle/>
          <a:p>
            <a:pPr algn="ctr"/>
            <a:r>
              <a:rPr lang="en-GE" b="1" dirty="0"/>
              <a:t>Holographic Principle (HP)</a:t>
            </a:r>
          </a:p>
        </p:txBody>
      </p:sp>
      <p:pic>
        <p:nvPicPr>
          <p:cNvPr id="5" name="Content Placeholder 4" descr="A blue globe with a light beam above it&#10;&#10;Description automatically generated with medium confidence">
            <a:extLst>
              <a:ext uri="{FF2B5EF4-FFF2-40B4-BE49-F238E27FC236}">
                <a16:creationId xmlns:a16="http://schemas.microsoft.com/office/drawing/2014/main" id="{1997EFCC-84EA-97E3-E176-A3CCD816B1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315" y="861105"/>
            <a:ext cx="5512981" cy="551298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A5A779-E473-FAA4-5A21-67FEB64A4749}"/>
              </a:ext>
            </a:extLst>
          </p:cNvPr>
          <p:cNvSpPr txBox="1"/>
          <p:nvPr/>
        </p:nvSpPr>
        <p:spPr>
          <a:xfrm>
            <a:off x="6232706" y="2409396"/>
            <a:ext cx="51064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სივრცის რაიმე მოცულობაში მოთავსებული ინფორმაცია შეიძლება წარმოვიდგინოთ როგორც ჰოლოგრამა.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E" sz="2400" dirty="0"/>
          </a:p>
        </p:txBody>
      </p:sp>
    </p:spTree>
    <p:extLst>
      <p:ext uri="{BB962C8B-B14F-4D97-AF65-F5344CB8AC3E}">
        <p14:creationId xmlns:p14="http://schemas.microsoft.com/office/powerpoint/2010/main" val="3367559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F0DD5-CCA3-9F81-0158-D32D27686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16282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FLRW Cosmology</a:t>
            </a:r>
            <a:endParaRPr lang="en-GE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F8DA01-33DB-C5A9-FD08-126B6BF9732A}"/>
              </a:ext>
            </a:extLst>
          </p:cNvPr>
          <p:cNvSpPr txBox="1"/>
          <p:nvPr/>
        </p:nvSpPr>
        <p:spPr>
          <a:xfrm>
            <a:off x="4217096" y="1075898"/>
            <a:ext cx="6023517" cy="8419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E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2AD3D7BB-12D1-0A00-85AE-55150CA741F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-174389" y="1047746"/>
                <a:ext cx="10671720" cy="84193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ka-GE" sz="1800" dirty="0">
                    <a:latin typeface="Cambria Math" panose="02040503050406030204" pitchFamily="18" charset="0"/>
                  </a:rPr>
                  <a:t>აინშტაინის განტოლებები: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E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GE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GE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  <m:sSub>
                      <m:sSubPr>
                        <m:ctrlPr>
                          <a:rPr lang="en-GE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GE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GE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GE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=8</m:t>
                    </m:r>
                    <m:r>
                      <m:rPr>
                        <m:sty m:val="p"/>
                      </m:rP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π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</m:t>
                    </m:r>
                    <m:sSub>
                      <m:sSubPr>
                        <m:ctrlPr>
                          <a:rPr lang="en-GE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GE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2AD3D7BB-12D1-0A00-85AE-55150CA741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74389" y="1047746"/>
                <a:ext cx="10671720" cy="84193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C49B1384-125D-AFDF-0BE8-46389303D82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-174389" y="2749213"/>
                <a:ext cx="11119627" cy="84193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:r>
                  <a:rPr lang="en-US" sz="1800" dirty="0">
                    <a:latin typeface="Cambria Math" panose="02040503050406030204" pitchFamily="18" charset="0"/>
                  </a:rPr>
                  <a:t>FLRW </a:t>
                </a:r>
                <a:r>
                  <a:rPr lang="ka-GE" sz="1800" dirty="0">
                    <a:latin typeface="Cambria Math" panose="02040503050406030204" pitchFamily="18" charset="0"/>
                  </a:rPr>
                  <a:t>მეტრიკა:</a:t>
                </a:r>
                <a:r>
                  <a:rPr lang="en-US" sz="1800" dirty="0">
                    <a:latin typeface="Cambria Math" panose="02040503050406030204" pitchFamily="18" charset="0"/>
                  </a:rPr>
                  <a:t>                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i="1" smtClean="0"/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𝑑𝑠</m:t>
                        </m:r>
                      </m:e>
                      <m:sup>
                        <m:r>
                          <a:rPr lang="ka-GE" b="0" i="1" smtClean="0"/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ka-GE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ka-GE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ka-GE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ka-GE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ka-GE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ka-GE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ka-GE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sSup>
                              <m:sSupPr>
                                <m:ctrlPr>
                                  <a:rPr lang="ka-GE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ka-GE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ka-GE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ka-GE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ka-GE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m:rPr>
                                <m:sty m:val="p"/>
                              </m:rPr>
                              <a:rPr lang="el-G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Ω</m:t>
                            </m:r>
                          </m:e>
                          <m:sup>
                            <m:r>
                              <a:rPr lang="ka-GE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C49B1384-125D-AFDF-0BE8-46389303D8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74389" y="2749213"/>
                <a:ext cx="11119627" cy="84193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EC72570-B4BB-70B2-0689-7C61A362327B}"/>
                  </a:ext>
                </a:extLst>
              </p:cNvPr>
              <p:cNvSpPr txBox="1"/>
              <p:nvPr/>
            </p:nvSpPr>
            <p:spPr>
              <a:xfrm>
                <a:off x="838200" y="3974401"/>
                <a:ext cx="3598223" cy="2345579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3</m:t>
                      </m:r>
                      <m:sSubSup>
                        <m:sSub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sSubSup>
                            <m:sSub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  <m:sup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num>
                        <m:den>
                          <m:sSup>
                            <m:s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GE" sz="2800" dirty="0"/>
              </a:p>
              <a:p>
                <a:endParaRPr lang="en-GE" sz="2800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E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̈"/>
                              <m:ctrlPr>
                                <a:rPr lang="en-GE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+3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  <m:sSubSup>
                            <m:sSub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  <m:sup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GE" sz="2800" dirty="0"/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EC72570-B4BB-70B2-0689-7C61A36232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3974401"/>
                <a:ext cx="3598223" cy="2345579"/>
              </a:xfrm>
              <a:prstGeom prst="rect">
                <a:avLst/>
              </a:prstGeom>
              <a:blipFill>
                <a:blip r:embed="rId5"/>
                <a:stretch>
                  <a:fillRect b="-535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C2DE0D41-6EBE-69ED-238F-65B65B98598A}"/>
              </a:ext>
            </a:extLst>
          </p:cNvPr>
          <p:cNvSpPr txBox="1">
            <a:spLocks/>
          </p:cNvSpPr>
          <p:nvPr/>
        </p:nvSpPr>
        <p:spPr>
          <a:xfrm>
            <a:off x="246691" y="3527383"/>
            <a:ext cx="4541688" cy="841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a-GE" sz="1800" u="sng" dirty="0">
                <a:ea typeface="Cambria Math" panose="02040503050406030204" pitchFamily="18" charset="0"/>
              </a:rPr>
              <a:t>ფრიდმანის განტოლებები:</a:t>
            </a:r>
            <a:endParaRPr lang="en-US" sz="1800" u="sng" dirty="0"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77A9F96-C860-1AF3-7206-8239ED17D373}"/>
                  </a:ext>
                </a:extLst>
              </p:cNvPr>
              <p:cNvSpPr txBox="1"/>
              <p:nvPr/>
            </p:nvSpPr>
            <p:spPr>
              <a:xfrm>
                <a:off x="4589278" y="3776055"/>
                <a:ext cx="7602722" cy="29540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𝑯</m:t>
                    </m:r>
                    <m:r>
                      <a:rPr lang="en-US" sz="1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18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18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1800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</m:acc>
                      </m:num>
                      <m:den>
                        <m:r>
                          <a:rPr lang="en-US" sz="18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den>
                    </m:f>
                    <m:r>
                      <a:rPr lang="ka-GE" sz="1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b="1" dirty="0">
                    <a:solidFill>
                      <a:srgbClr val="0070C0"/>
                    </a:solidFill>
                  </a:rPr>
                  <a:t>  -  ჰაბლის პარამეტრი</a:t>
                </a:r>
                <a:endParaRPr lang="en-US" b="1" dirty="0">
                  <a:solidFill>
                    <a:srgbClr val="0070C0"/>
                  </a:solidFill>
                </a:endParaRPr>
              </a:p>
              <a:p>
                <a:endParaRPr lang="en-US" b="1" dirty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𝑴</m:t>
                            </m:r>
                          </m:e>
                          <m:sub>
                            <m:r>
                              <a:rPr lang="en-US" b="1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𝒑</m:t>
                            </m:r>
                          </m:sub>
                        </m:sSub>
                      </m:e>
                      <m:sup>
                        <m: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𝟖</m:t>
                    </m:r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𝝅</m:t>
                    </m:r>
                    <m:r>
                      <a:rPr lang="en-US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𝑮</m:t>
                    </m:r>
                  </m:oMath>
                </a14:m>
                <a:r>
                  <a:rPr lang="en-US" b="1" dirty="0">
                    <a:solidFill>
                      <a:srgbClr val="0070C0"/>
                    </a:solidFill>
                  </a:rPr>
                  <a:t>  -   </a:t>
                </a:r>
                <a:r>
                  <a:rPr lang="ka-GE" b="1" dirty="0">
                    <a:solidFill>
                      <a:srgbClr val="0070C0"/>
                    </a:solidFill>
                  </a:rPr>
                  <a:t>დაყვანილი პლანკის მასა</a:t>
                </a:r>
                <a:endParaRPr lang="en-US" b="1" dirty="0">
                  <a:solidFill>
                    <a:srgbClr val="0070C0"/>
                  </a:solidFill>
                </a:endParaRPr>
              </a:p>
              <a:p>
                <a:endParaRPr lang="ka-GE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a-GE" b="1" dirty="0"/>
                  <a:t>თუ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𝒑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𝝆</m:t>
                        </m:r>
                      </m:num>
                      <m:den>
                        <m: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b="1" dirty="0">
                    <a:ea typeface="Cambria Math" panose="02040503050406030204" pitchFamily="18" charset="0"/>
                  </a:rPr>
                  <a:t> , </a:t>
                </a:r>
                <a:r>
                  <a:rPr lang="ka-GE" b="1" dirty="0">
                    <a:ea typeface="Cambria Math" panose="02040503050406030204" pitchFamily="18" charset="0"/>
                  </a:rPr>
                  <a:t>სამყარო ნელდება;</a:t>
                </a:r>
              </a:p>
              <a:p>
                <a:endParaRPr lang="ka-GE" b="1" dirty="0">
                  <a:ea typeface="Cambria Math" panose="020405030504060302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ka-GE" b="1" dirty="0"/>
                  <a:t>თუ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𝒑</m:t>
                    </m:r>
                    <m:r>
                      <a:rPr lang="ka-GE" b="1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𝝆</m:t>
                        </m:r>
                      </m:num>
                      <m:den>
                        <m: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b="1" dirty="0">
                    <a:ea typeface="Cambria Math" panose="02040503050406030204" pitchFamily="18" charset="0"/>
                  </a:rPr>
                  <a:t> , </a:t>
                </a:r>
                <a:r>
                  <a:rPr lang="ka-GE" b="1" dirty="0">
                    <a:ea typeface="Cambria Math" panose="02040503050406030204" pitchFamily="18" charset="0"/>
                  </a:rPr>
                  <a:t>სამყარო ჩქარდება</a:t>
                </a:r>
                <a:r>
                  <a:rPr lang="en-US" b="1" dirty="0">
                    <a:ea typeface="Cambria Math" panose="02040503050406030204" pitchFamily="18" charset="0"/>
                  </a:rPr>
                  <a:t>.</a:t>
                </a: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GE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77A9F96-C860-1AF3-7206-8239ED17D3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9278" y="3776055"/>
                <a:ext cx="7602722" cy="2954078"/>
              </a:xfrm>
              <a:prstGeom prst="rect">
                <a:avLst/>
              </a:prstGeom>
              <a:blipFill>
                <a:blip r:embed="rId6"/>
                <a:stretch>
                  <a:fillRect l="-500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Content Placeholder 2">
                <a:extLst>
                  <a:ext uri="{FF2B5EF4-FFF2-40B4-BE49-F238E27FC236}">
                    <a16:creationId xmlns:a16="http://schemas.microsoft.com/office/drawing/2014/main" id="{1EF5D4FF-B953-8FFC-A936-947931C35EF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22582" y="2059662"/>
                <a:ext cx="11946835" cy="84193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:r>
                  <a:rPr lang="ka-GE" sz="1800" dirty="0">
                    <a:latin typeface="Cambria Math" panose="02040503050406030204" pitchFamily="18" charset="0"/>
                  </a:rPr>
                  <a:t>ენერგია-იმპულსის ტენზორი იდეალური სითხისთვის: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E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GE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e>
                    </m:d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𝜐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GE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GE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6" name="Content Placeholder 2">
                <a:extLst>
                  <a:ext uri="{FF2B5EF4-FFF2-40B4-BE49-F238E27FC236}">
                    <a16:creationId xmlns:a16="http://schemas.microsoft.com/office/drawing/2014/main" id="{1EF5D4FF-B953-8FFC-A936-947931C35E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582" y="2059662"/>
                <a:ext cx="11946835" cy="8419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utoShape 2" descr="{\displaystyle q_{\text{P}}={\sqrt {4\pi \epsilon _{0}\hbar c}}\approx 1.875546\times 10^{-18}{\text{ C}}\approx 11.7\ e}">
            <a:extLst>
              <a:ext uri="{FF2B5EF4-FFF2-40B4-BE49-F238E27FC236}">
                <a16:creationId xmlns:a16="http://schemas.microsoft.com/office/drawing/2014/main" id="{60CB76DF-77A6-D422-7DA1-87BC94FDEEA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E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BB6F405-56CB-C05A-C3EB-75C5A5457B3B}"/>
              </a:ext>
            </a:extLst>
          </p:cNvPr>
          <p:cNvSpPr txBox="1"/>
          <p:nvPr/>
        </p:nvSpPr>
        <p:spPr>
          <a:xfrm>
            <a:off x="1094510" y="739949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/>
              <a:t>[1]:</a:t>
            </a:r>
            <a:endParaRPr lang="en-GE" dirty="0"/>
          </a:p>
        </p:txBody>
      </p:sp>
    </p:spTree>
    <p:extLst>
      <p:ext uri="{BB962C8B-B14F-4D97-AF65-F5344CB8AC3E}">
        <p14:creationId xmlns:p14="http://schemas.microsoft.com/office/powerpoint/2010/main" val="953265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5232A-62C0-B60F-F119-FEFED5147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6" y="-204481"/>
            <a:ext cx="10515600" cy="1325563"/>
          </a:xfrm>
        </p:spPr>
        <p:txBody>
          <a:bodyPr/>
          <a:lstStyle/>
          <a:p>
            <a:pPr algn="ctr"/>
            <a:r>
              <a:rPr lang="en-GE" b="1" dirty="0"/>
              <a:t>Dark Energy (DE)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15176" y="872798"/>
                <a:ext cx="11292512" cy="147099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ka-GE" sz="1800" dirty="0"/>
                  <a:t>აინშტაინის განტოლებებში ემატება კოსმოლოგიური კონსტანტა: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1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Λ</m:t>
                    </m:r>
                  </m:oMath>
                </a14:m>
                <a:endParaRPr lang="ka-GE" sz="1800" dirty="0"/>
              </a:p>
              <a:p>
                <a:pPr marL="0" indent="0">
                  <a:buNone/>
                </a:pPr>
                <a:r>
                  <a:rPr lang="ka-GE" sz="1800" u="sng" dirty="0"/>
                  <a:t>ფრიდმანის განტოლებები:</a:t>
                </a:r>
              </a:p>
              <a:p>
                <a:pPr marL="0" indent="0">
                  <a:buNone/>
                </a:pPr>
                <a:r>
                  <a:rPr lang="ka-GE" sz="1800" dirty="0"/>
                  <a:t> </a:t>
                </a:r>
                <a:endParaRPr lang="en-US" sz="1800" dirty="0"/>
              </a:p>
              <a:p>
                <a:pPr marL="0" indent="0">
                  <a:buNone/>
                </a:pPr>
                <a:endParaRPr lang="en-US" sz="1800" dirty="0"/>
              </a:p>
              <a:p>
                <a:pPr marL="0" indent="0">
                  <a:buNone/>
                </a:pPr>
                <a:endParaRPr lang="en-US" sz="1800" dirty="0"/>
              </a:p>
              <a:p>
                <a:pPr marL="0" indent="0">
                  <a:buNone/>
                </a:pPr>
                <a:endParaRPr lang="en-GE" sz="180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15176" y="872798"/>
                <a:ext cx="11292512" cy="1470992"/>
              </a:xfrm>
              <a:blipFill>
                <a:blip r:embed="rId3"/>
                <a:stretch>
                  <a:fillRect l="-449" t="-2564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1B3AB58-1CD7-F9A1-3360-4EBBB3F48220}"/>
                  </a:ext>
                </a:extLst>
              </p:cNvPr>
              <p:cNvSpPr txBox="1"/>
              <p:nvPr/>
            </p:nvSpPr>
            <p:spPr>
              <a:xfrm>
                <a:off x="1405449" y="1635580"/>
                <a:ext cx="9381093" cy="1142172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sz="2000" b="0" i="1" dirty="0">
                  <a:latin typeface="Cambria Math" panose="020405030504060302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𝐻</m:t>
                      </m:r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ad>
                        <m:radPr>
                          <m:degHide m:val="on"/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1+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𝑏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1+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𝑑𝑚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1+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1+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𝑑𝑒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rad>
                    </m:oMath>
                  </m:oMathPara>
                </a14:m>
                <a:endParaRPr lang="en-GE" sz="2400" dirty="0"/>
              </a:p>
              <a:p>
                <a:endParaRPr lang="en-GE" sz="2400" dirty="0"/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1B3AB58-1CD7-F9A1-3360-4EBBB3F482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5449" y="1635580"/>
                <a:ext cx="9381093" cy="114217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66BB3C2-0A8F-7CB7-39D9-C7354706B257}"/>
                  </a:ext>
                </a:extLst>
              </p:cNvPr>
              <p:cNvSpPr txBox="1"/>
              <p:nvPr/>
            </p:nvSpPr>
            <p:spPr>
              <a:xfrm>
                <a:off x="515175" y="2868674"/>
                <a:ext cx="11292513" cy="2400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ka-GE" sz="2000" b="0" i="1" smtClean="0">
                        <a:latin typeface="Cambria Math" panose="02040503050406030204" pitchFamily="18" charset="0"/>
                      </a:rPr>
                      <m:t>=100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E" sz="2000" dirty="0"/>
                  <a:t> (km</a:t>
                </a:r>
                <a14:m>
                  <m:oMath xmlns:m="http://schemas.openxmlformats.org/officeDocument/2006/math">
                    <m:r>
                      <a:rPr lang="en-GE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GE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GE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E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GE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𝑀𝑝𝑐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GE" sz="2000" dirty="0"/>
                  <a:t>)</a:t>
                </a:r>
                <a:r>
                  <a:rPr lang="ka-GE" sz="2000" dirty="0"/>
                  <a:t>     </a:t>
                </a:r>
                <a:r>
                  <a:rPr lang="ka-GE" dirty="0"/>
                  <a:t>-      ჰაბლის პარამეტრის დღევანდელი მნიშვნელობა (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US" dirty="0"/>
                  <a:t> - </a:t>
                </a:r>
                <a:r>
                  <a:rPr lang="ka-GE" dirty="0"/>
                  <a:t>ჰაბლის მუდმივა</a:t>
                </a:r>
                <a:r>
                  <a:rPr lang="en-US" dirty="0"/>
                  <a:t>)</a:t>
                </a:r>
                <a:endParaRPr lang="ka-GE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1800" b="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</m:oMath>
                </a14:m>
                <a:r>
                  <a:rPr lang="en-US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  <m:sSubSup>
                          <m:sSub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den>
                    </m:f>
                    <m:r>
                      <a:rPr lang="en-US" sz="2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E" sz="2000" dirty="0"/>
                  <a:t>       </a:t>
                </a:r>
                <a:r>
                  <a:rPr lang="ka-GE" sz="2000" dirty="0"/>
                  <a:t>                </a:t>
                </a:r>
                <a:r>
                  <a:rPr lang="en-GE" dirty="0"/>
                  <a:t>-      </a:t>
                </a:r>
                <a:r>
                  <a:rPr lang="ka-GE" dirty="0"/>
                  <a:t> დღევანდელი ფარდობითი სიმკვრივე</a:t>
                </a:r>
                <a:r>
                  <a:rPr lang="en-US" dirty="0"/>
                  <a:t> (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en-GE" dirty="0"/>
                  <a:t> - </a:t>
                </a:r>
                <a:r>
                  <a:rPr lang="ka-GE" dirty="0"/>
                  <a:t>გამოსხივება,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GE" dirty="0"/>
                  <a:t> -</a:t>
                </a:r>
                <a:r>
                  <a:rPr lang="ka-GE" dirty="0"/>
                  <a:t> ბარიონები,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𝑑𝑚</m:t>
                    </m:r>
                  </m:oMath>
                </a14:m>
                <a:r>
                  <a:rPr lang="en-GE" dirty="0"/>
                  <a:t> - ბ</a:t>
                </a:r>
                <a:r>
                  <a:rPr lang="ka-GE" dirty="0"/>
                  <a:t>ნელი მატერია,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ka-GE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GE" dirty="0"/>
                  <a:t> - </a:t>
                </a:r>
                <a:r>
                  <a:rPr lang="ka-GE" dirty="0"/>
                  <a:t>სიმრუდე,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𝑑𝑒</m:t>
                    </m:r>
                  </m:oMath>
                </a14:m>
                <a:r>
                  <a:rPr lang="en-GE" dirty="0"/>
                  <a:t> - </a:t>
                </a:r>
                <a:r>
                  <a:rPr lang="ka-GE" dirty="0"/>
                  <a:t>ბნელი ენერგია</a:t>
                </a:r>
                <a:r>
                  <a:rPr lang="en-US" dirty="0"/>
                  <a:t>)</a:t>
                </a:r>
                <a:endParaRPr lang="ka-GE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supHide m:val="on"/>
                        <m:ctrlPr>
                          <a:rPr lang="en-GE" sz="20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/>
                      <m: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e>
                    </m:nary>
                  </m:oMath>
                </a14:m>
                <a:endParaRPr lang="en-GE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𝑑𝑚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ka-GE" sz="2000" dirty="0"/>
                  <a:t> </a:t>
                </a:r>
                <a:r>
                  <a:rPr lang="en-US" sz="2000" dirty="0"/>
                  <a:t>                            </a:t>
                </a:r>
                <a:r>
                  <a:rPr lang="en-GE" dirty="0"/>
                  <a:t>-      </a:t>
                </a:r>
                <a:r>
                  <a:rPr lang="ka-GE" dirty="0"/>
                  <a:t>  სრული ფარდობითი ბარიონული სიმკვრივე </a:t>
                </a:r>
                <a:endParaRPr lang="en-US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𝑧</m:t>
                    </m:r>
                    <m:r>
                      <a:rPr lang="ka-GE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ka-GE" b="0" i="1" smtClean="0"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ka-GE" b="0" i="1" smtClean="0"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dirty="0"/>
                  <a:t>.                                           -        </a:t>
                </a:r>
                <a:r>
                  <a:rPr lang="ka-GE" dirty="0"/>
                  <a:t>წითელი წანაცვლება</a:t>
                </a: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66BB3C2-0A8F-7CB7-39D9-C7354706B2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175" y="2868674"/>
                <a:ext cx="11292513" cy="2400081"/>
              </a:xfrm>
              <a:prstGeom prst="rect">
                <a:avLst/>
              </a:prstGeom>
              <a:blipFill>
                <a:blip r:embed="rId5"/>
                <a:stretch>
                  <a:fillRect l="-674" t="-2116" b="-3175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A03DEDB7-F307-BB8E-07C8-B4D1525BEF52}"/>
              </a:ext>
            </a:extLst>
          </p:cNvPr>
          <p:cNvSpPr txBox="1"/>
          <p:nvPr/>
        </p:nvSpPr>
        <p:spPr>
          <a:xfrm>
            <a:off x="515175" y="5400296"/>
            <a:ext cx="111616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ბნელი ენერგის სიმკვრივის ფუნქცია:</a:t>
            </a:r>
          </a:p>
          <a:p>
            <a:endParaRPr lang="ka-GE" dirty="0"/>
          </a:p>
          <a:p>
            <a:endParaRPr lang="ka-GE" dirty="0"/>
          </a:p>
          <a:p>
            <a:r>
              <a:rPr lang="ka-GE" dirty="0"/>
              <a:t>                                                           </a:t>
            </a:r>
            <a:r>
              <a:rPr lang="en-GE" dirty="0"/>
              <a:t>-      </a:t>
            </a:r>
            <a:r>
              <a:rPr lang="ka-GE" dirty="0"/>
              <a:t>  ბნელი ენერგიის მდგომარეობის განტოლება</a:t>
            </a:r>
            <a:endParaRPr lang="en-GE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E3D8DC5-54D5-E571-1A0E-A42EED791ADF}"/>
                  </a:ext>
                </a:extLst>
              </p:cNvPr>
              <p:cNvSpPr txBox="1"/>
              <p:nvPr/>
            </p:nvSpPr>
            <p:spPr>
              <a:xfrm>
                <a:off x="4624319" y="5276351"/>
                <a:ext cx="4208870" cy="708720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𝑑𝑒</m:t>
                              </m:r>
                            </m:sub>
                          </m:sSub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𝑧</m:t>
                              </m:r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𝑑𝑒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𝑒𝑥𝑝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nary>
                            <m:nary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𝑧</m:t>
                              </m:r>
                            </m:sup>
                            <m: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𝑑𝑧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1+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𝜔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sSup>
                                    <m:sSup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𝑧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1+</m:t>
                                  </m:r>
                                  <m:sSup>
                                    <m:sSup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𝑧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nary>
                        </m:e>
                      </m:d>
                    </m:oMath>
                  </m:oMathPara>
                </a14:m>
                <a:endParaRPr lang="en-GE" dirty="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E3D8DC5-54D5-E571-1A0E-A42EED791A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4319" y="5276351"/>
                <a:ext cx="4208870" cy="708720"/>
              </a:xfrm>
              <a:prstGeom prst="rect">
                <a:avLst/>
              </a:prstGeom>
              <a:blipFill>
                <a:blip r:embed="rId6"/>
                <a:stretch>
                  <a:fillRect t="-154386" b="-228070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26116DE-86B8-DEDD-04CC-249B796F2254}"/>
                  </a:ext>
                </a:extLst>
              </p:cNvPr>
              <p:cNvSpPr txBox="1"/>
              <p:nvPr/>
            </p:nvSpPr>
            <p:spPr>
              <a:xfrm>
                <a:off x="2238455" y="6090010"/>
                <a:ext cx="1536970" cy="613566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E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en-GE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E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𝑑𝑒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𝑑𝑒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E" dirty="0"/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26116DE-86B8-DEDD-04CC-249B796F22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8455" y="6090010"/>
                <a:ext cx="1536970" cy="613566"/>
              </a:xfrm>
              <a:prstGeom prst="rect">
                <a:avLst/>
              </a:prstGeom>
              <a:blipFill>
                <a:blip r:embed="rId7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B09376B1-501D-D8E0-0C75-EE59BB9E2131}"/>
              </a:ext>
            </a:extLst>
          </p:cNvPr>
          <p:cNvSpPr txBox="1"/>
          <p:nvPr/>
        </p:nvSpPr>
        <p:spPr>
          <a:xfrm>
            <a:off x="11148533" y="1929147"/>
            <a:ext cx="6591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(1)</a:t>
            </a:r>
            <a:endParaRPr lang="en-GE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846B30-445F-BF94-8FDC-3D3E474F6172}"/>
              </a:ext>
            </a:extLst>
          </p:cNvPr>
          <p:cNvSpPr txBox="1"/>
          <p:nvPr/>
        </p:nvSpPr>
        <p:spPr>
          <a:xfrm>
            <a:off x="11148532" y="5297345"/>
            <a:ext cx="6591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(2)</a:t>
            </a:r>
            <a:endParaRPr lang="en-GE" sz="3200" dirty="0"/>
          </a:p>
        </p:txBody>
      </p:sp>
    </p:spTree>
    <p:extLst>
      <p:ext uri="{BB962C8B-B14F-4D97-AF65-F5344CB8AC3E}">
        <p14:creationId xmlns:p14="http://schemas.microsoft.com/office/powerpoint/2010/main" val="21359950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5232A-62C0-B60F-F119-FEFED5147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35745"/>
            <a:ext cx="10515600" cy="1325563"/>
          </a:xfrm>
        </p:spPr>
        <p:txBody>
          <a:bodyPr/>
          <a:lstStyle/>
          <a:p>
            <a:pPr algn="ctr"/>
            <a:r>
              <a:rPr lang="en-GE" b="1" dirty="0"/>
              <a:t>Holographic Dark Energy (HDE)</a:t>
            </a:r>
            <a:r>
              <a:rPr lang="ka-GE" b="1" dirty="0"/>
              <a:t> </a:t>
            </a:r>
            <a:r>
              <a:rPr lang="en-US" b="1" dirty="0"/>
              <a:t>Model</a:t>
            </a:r>
            <a:endParaRPr lang="en-GE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893135"/>
                <a:ext cx="10952747" cy="528382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ka-GE" sz="2400" dirty="0"/>
                  <a:t>მახასიათებელი სიგრძე  </a:t>
                </a:r>
                <a:r>
                  <a:rPr lang="en-US" sz="2400" dirty="0"/>
                  <a:t> -   </a:t>
                </a:r>
                <a:r>
                  <a:rPr lang="ka-GE" sz="2400" dirty="0"/>
                  <a:t>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endParaRPr lang="en-US" sz="2400" b="0" dirty="0"/>
              </a:p>
              <a:p>
                <a:pPr marL="0" indent="0">
                  <a:buNone/>
                </a:pPr>
                <a:r>
                  <a:rPr lang="en-US" sz="2400" b="0" dirty="0"/>
                  <a:t>HP </a:t>
                </a:r>
                <a:r>
                  <a:rPr lang="ka-GE" sz="2400" b="0" dirty="0"/>
                  <a:t>გვეუბნება რომ ენერგიის სიმკვრივე დამოკიდებულია მხოლოდ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ka-GE" sz="2400" dirty="0"/>
                  <a:t> </a:t>
                </a:r>
                <a:r>
                  <a:rPr lang="ka-GE" sz="2400" b="0" dirty="0"/>
                  <a:t>და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ka-GE" sz="2400" b="0" dirty="0"/>
                  <a:t> - ზე.</a:t>
                </a:r>
                <a:endParaRPr lang="en-US" sz="2400" b="0" dirty="0"/>
              </a:p>
              <a:p>
                <a:pPr marL="0" indent="0">
                  <a:buNone/>
                </a:pPr>
                <a:r>
                  <a:rPr lang="en-US" sz="2400" dirty="0"/>
                  <a:t>DE-</a:t>
                </a:r>
                <a:r>
                  <a:rPr lang="ka-GE" sz="2400" dirty="0"/>
                  <a:t>ს ენერგიის სიმკვრივე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i="1" smtClean="0"/>
                        </m:ctrlPr>
                      </m:sSubPr>
                      <m:e>
                        <m:r>
                          <a:rPr lang="ka-GE" sz="2400" i="1" smtClean="0"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𝑑𝑒</m:t>
                        </m:r>
                      </m:sub>
                    </m:sSub>
                  </m:oMath>
                </a14:m>
                <a:r>
                  <a:rPr lang="ka-GE" sz="2400" dirty="0"/>
                  <a:t> (</a:t>
                </a:r>
                <a:r>
                  <a:rPr lang="en-US" sz="2400" dirty="0"/>
                  <a:t>HP+</a:t>
                </a:r>
                <a:r>
                  <a:rPr lang="ka-GE" sz="2400" dirty="0"/>
                  <a:t>განზომილების ანალიზით):</a:t>
                </a:r>
              </a:p>
              <a:p>
                <a:pPr marL="0" indent="0">
                  <a:buNone/>
                </a:pPr>
                <a:endParaRPr lang="ka-GE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ka-GE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𝑑𝑒</m:t>
                          </m:r>
                        </m:sub>
                      </m:sSub>
                      <m:r>
                        <a:rPr lang="ka-GE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ka-GE" sz="3200" b="0" i="1" smtClean="0"/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ka-GE" sz="3200" b="0" i="1" smtClean="0"/>
                            <m:t>1</m:t>
                          </m:r>
                        </m:sub>
                      </m:sSub>
                      <m:sSubSup>
                        <m:sSubSupPr>
                          <m:ctrlPr>
                            <a:rPr lang="ka-GE" sz="3200" b="0" i="1" smtClean="0"/>
                          </m:ctrlPr>
                        </m:sSub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bSup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ka-GE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Sup>
                        <m:sSubSupPr>
                          <m:ctrlPr>
                            <a:rPr lang="ka-GE" sz="32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ka-GE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endParaRPr lang="ka-GE" sz="24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ka-GE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ka-GE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ka-GE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b="0" dirty="0"/>
                  <a:t> - </a:t>
                </a:r>
                <a:r>
                  <a:rPr lang="ka-GE" sz="2400" b="0" dirty="0"/>
                  <a:t>მუდმივები.</a:t>
                </a:r>
              </a:p>
              <a:p>
                <a:pPr marL="0" indent="0">
                  <a:buNone/>
                </a:pPr>
                <a:r>
                  <a:rPr lang="en-US" sz="2400" b="0" dirty="0"/>
                  <a:t>[2]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Λ</m:t>
                        </m:r>
                        <m:r>
                          <m:rPr>
                            <m:nor/>
                          </m:rPr>
                          <a:rPr lang="ka-GE" sz="2400" b="0" dirty="0"/>
                          <m:t> </m:t>
                        </m:r>
                      </m:e>
                      <m:sup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ka-GE" sz="24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𝐿</m:t>
                    </m:r>
                    <m:sSubSup>
                      <m:sSubSupPr>
                        <m:ctrlPr>
                          <a:rPr lang="ka-GE" sz="24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en-US" sz="2400" b="0" dirty="0"/>
                  <a:t>                  </a:t>
                </a:r>
                <a14:m>
                  <m:oMath xmlns:m="http://schemas.openxmlformats.org/officeDocument/2006/math"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</m:t>
                    </m:r>
                    <m:sSub>
                      <m:sSubPr>
                        <m:ctrlPr>
                          <a:rPr lang="ka-GE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𝑑𝑒</m:t>
                        </m:r>
                      </m:sub>
                    </m:sSub>
                    <m:r>
                      <a:rPr lang="ka-GE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Λ</m:t>
                        </m:r>
                        <m:r>
                          <m:rPr>
                            <m:nor/>
                          </m:rPr>
                          <a:rPr lang="ka-GE" sz="2400" b="0" dirty="0"/>
                          <m:t> </m:t>
                        </m:r>
                      </m:e>
                      <m:sup>
                        <m:r>
                          <a:rPr lang="ka-GE" sz="2400" b="0" i="1" dirty="0" smtClean="0"/>
                          <m:t>4</m:t>
                        </m:r>
                      </m:sup>
                    </m:sSup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sSubSup>
                      <m:sSubSupPr>
                        <m:ctrlPr>
                          <a:rPr lang="ka-GE" sz="24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en-US" sz="2400" b="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ka-GE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ka-GE" sz="2400" b="0" dirty="0"/>
                  <a:t>-ის წევრი </a:t>
                </a:r>
                <a:r>
                  <a:rPr lang="en-US" sz="2400" b="0" dirty="0"/>
                  <a:t>HP </a:t>
                </a:r>
                <a:r>
                  <a:rPr lang="ka-GE" sz="2400" b="0" dirty="0"/>
                  <a:t>თეორია</a:t>
                </a:r>
                <a:r>
                  <a:rPr lang="ka-GE" sz="2400" dirty="0"/>
                  <a:t>ში არ გვაქვს</a:t>
                </a:r>
                <a:r>
                  <a:rPr lang="ka-GE" sz="2400" b="0" dirty="0"/>
                  <a:t>, ასევე მესამე და შემდგომ წევრებს უგულებელვყოფთ მეორესთან შედარებით.</a:t>
                </a:r>
              </a:p>
              <a:p>
                <a:pPr marL="0" indent="0">
                  <a:buNone/>
                </a:pPr>
                <a:endParaRPr lang="ka-GE" sz="2400" b="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893135"/>
                <a:ext cx="10952747" cy="5283828"/>
              </a:xfrm>
              <a:blipFill>
                <a:blip r:embed="rId2"/>
                <a:stretch>
                  <a:fillRect l="-810" t="-1679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38231AD-FDC4-13CC-E0F2-1099FE6805AF}"/>
                  </a:ext>
                </a:extLst>
              </p:cNvPr>
              <p:cNvSpPr txBox="1"/>
              <p:nvPr/>
            </p:nvSpPr>
            <p:spPr>
              <a:xfrm>
                <a:off x="4126775" y="5380090"/>
                <a:ext cx="3609474" cy="632674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ka-GE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𝑑𝑒</m:t>
                          </m:r>
                        </m:sub>
                      </m:sSub>
                      <m:r>
                        <a:rPr lang="ka-GE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3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bSup>
                        <m:sSubSupPr>
                          <m:ctrlPr>
                            <a:rPr lang="ka-GE" sz="32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en-GE" sz="3200" dirty="0"/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38231AD-FDC4-13CC-E0F2-1099FE6805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6775" y="5380090"/>
                <a:ext cx="3609474" cy="632674"/>
              </a:xfrm>
              <a:prstGeom prst="rect">
                <a:avLst/>
              </a:prstGeom>
              <a:blipFill>
                <a:blip r:embed="rId3"/>
                <a:stretch>
                  <a:fillRect b="-9804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6C8D62E5-248D-626A-1AE6-D942DFBFA026}"/>
              </a:ext>
            </a:extLst>
          </p:cNvPr>
          <p:cNvSpPr txBox="1"/>
          <p:nvPr/>
        </p:nvSpPr>
        <p:spPr>
          <a:xfrm>
            <a:off x="9791337" y="5380090"/>
            <a:ext cx="6591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(3)</a:t>
            </a:r>
            <a:endParaRPr lang="en-GE" sz="3200" dirty="0"/>
          </a:p>
        </p:txBody>
      </p:sp>
    </p:spTree>
    <p:extLst>
      <p:ext uri="{BB962C8B-B14F-4D97-AF65-F5344CB8AC3E}">
        <p14:creationId xmlns:p14="http://schemas.microsoft.com/office/powerpoint/2010/main" val="937993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5232A-62C0-B60F-F119-FEFED5147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35745"/>
            <a:ext cx="10515600" cy="1325563"/>
          </a:xfrm>
        </p:spPr>
        <p:txBody>
          <a:bodyPr/>
          <a:lstStyle/>
          <a:p>
            <a:pPr algn="ctr"/>
            <a:r>
              <a:rPr lang="en-GE" b="1" dirty="0"/>
              <a:t>Holographic Dark Energy (HDE)</a:t>
            </a:r>
            <a:r>
              <a:rPr lang="ka-GE" b="1" dirty="0"/>
              <a:t> </a:t>
            </a:r>
            <a:r>
              <a:rPr lang="en-US" b="1" dirty="0"/>
              <a:t>Model</a:t>
            </a:r>
            <a:endParaRPr lang="en-GE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893134"/>
                <a:ext cx="10952747" cy="619854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000" dirty="0"/>
                  <a:t>HDE </a:t>
                </a:r>
                <a:r>
                  <a:rPr lang="ka-GE" sz="2000" dirty="0"/>
                  <a:t>სამყაროს ვიხილავთ,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000" b="0" i="1" dirty="0"/>
                  <a:t> </a:t>
                </a:r>
                <a14:m>
                  <m:oMath xmlns:m="http://schemas.openxmlformats.org/officeDocument/2006/math">
                    <m:r>
                      <a:rPr lang="ka-GE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</m:t>
                    </m:r>
                    <m:r>
                      <a:rPr lang="en-GE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ka-GE" sz="2000" dirty="0"/>
                  <a:t> </a:t>
                </a:r>
                <a:r>
                  <a:rPr lang="en-US" sz="2000" dirty="0"/>
                  <a:t>  </a:t>
                </a:r>
                <a:r>
                  <a:rPr lang="ka-GE" sz="2000" u="sng" dirty="0"/>
                  <a:t>ფრიდმანის განტოლება</a:t>
                </a:r>
                <a:r>
                  <a:rPr lang="ka-GE" sz="2000" dirty="0"/>
                  <a:t>:</a:t>
                </a:r>
              </a:p>
              <a:p>
                <a:pPr marL="0" indent="0">
                  <a:buNone/>
                </a:pPr>
                <a:endParaRPr lang="en-US" sz="2000" dirty="0"/>
              </a:p>
              <a:p>
                <a:pPr marL="0" indent="0">
                  <a:buNone/>
                </a:pPr>
                <a:endParaRPr lang="en-US" sz="2000" dirty="0"/>
              </a:p>
              <a:p>
                <a:pPr marL="0" indent="0">
                  <a:buNone/>
                </a:pPr>
                <a:endParaRPr lang="ka-GE" sz="2000" dirty="0"/>
              </a:p>
              <a:p>
                <a:pPr marL="0" indent="0">
                  <a:buNone/>
                </a:pPr>
                <a:endParaRPr lang="ka-GE" sz="2000" dirty="0"/>
              </a:p>
              <a:p>
                <a:pPr marL="0" indent="0">
                  <a:buNone/>
                </a:pPr>
                <a:endParaRPr lang="en-US" sz="2000" dirty="0"/>
              </a:p>
              <a:p>
                <a:pPr marL="0" indent="0">
                  <a:buNone/>
                </a:pPr>
                <a:endParaRPr lang="en-US" sz="2000" dirty="0"/>
              </a:p>
              <a:p>
                <a:pPr marL="0" indent="0">
                  <a:buNone/>
                </a:pPr>
                <a:endParaRPr lang="en-US" sz="2000" dirty="0"/>
              </a:p>
              <a:p>
                <a:pPr marL="0" indent="0">
                  <a:buNone/>
                </a:pPr>
                <a:r>
                  <a:rPr lang="ka-GE" sz="2000" dirty="0"/>
                  <a:t>სადაც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𝑑𝑒</m:t>
                        </m:r>
                      </m:sub>
                    </m:sSub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𝑑𝑒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p>
                              <m:sSup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000" dirty="0"/>
                  <a:t>    </a:t>
                </a:r>
              </a:p>
              <a:p>
                <a:pPr marL="0" indent="0">
                  <a:buNone/>
                </a:pPr>
                <a:endParaRPr lang="ka-GE" sz="2000" b="0" i="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</m:t>
                    </m:r>
                    <m:sSubSup>
                      <m:sSubSupPr>
                        <m:ctrlPr>
                          <a:rPr lang="ka-GE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000" dirty="0"/>
                  <a:t> (</a:t>
                </a:r>
                <a:r>
                  <a:rPr lang="ka-GE" sz="2000" dirty="0"/>
                  <a:t>სამყაროს კრიტიკული სიმკვრივე)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893134"/>
                <a:ext cx="10952747" cy="6198545"/>
              </a:xfrm>
              <a:blipFill>
                <a:blip r:embed="rId3"/>
                <a:stretch>
                  <a:fillRect l="-579" t="-613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C086F5A0-6B08-16BA-DCBC-1285D32DA273}"/>
              </a:ext>
            </a:extLst>
          </p:cNvPr>
          <p:cNvSpPr txBox="1"/>
          <p:nvPr/>
        </p:nvSpPr>
        <p:spPr>
          <a:xfrm>
            <a:off x="8553422" y="1733380"/>
            <a:ext cx="6591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(4)</a:t>
            </a:r>
            <a:endParaRPr lang="en-GE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8FF91C-002F-E367-EE40-4DC8FDC4020D}"/>
              </a:ext>
            </a:extLst>
          </p:cNvPr>
          <p:cNvSpPr txBox="1"/>
          <p:nvPr/>
        </p:nvSpPr>
        <p:spPr>
          <a:xfrm>
            <a:off x="9753779" y="3213586"/>
            <a:ext cx="6591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(5)</a:t>
            </a:r>
            <a:endParaRPr lang="en-GE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78AEF9-4C39-D757-C684-A7E10ACBAC0A}"/>
              </a:ext>
            </a:extLst>
          </p:cNvPr>
          <p:cNvSpPr txBox="1"/>
          <p:nvPr/>
        </p:nvSpPr>
        <p:spPr>
          <a:xfrm>
            <a:off x="5655417" y="4240989"/>
            <a:ext cx="6591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(6)</a:t>
            </a:r>
            <a:endParaRPr lang="en-GE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48A7AE2-BA1C-326E-3B6C-C8EF7C4CC3E6}"/>
                  </a:ext>
                </a:extLst>
              </p:cNvPr>
              <p:cNvSpPr txBox="1"/>
              <p:nvPr/>
            </p:nvSpPr>
            <p:spPr>
              <a:xfrm>
                <a:off x="3862494" y="1824331"/>
                <a:ext cx="3518379" cy="565091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2800" b="0" i="1" smtClean="0">
                          <a:latin typeface="Cambria Math" panose="02040503050406030204" pitchFamily="18" charset="0"/>
                        </a:rPr>
                        <m:t>3</m:t>
                      </m:r>
                      <m:sSubSup>
                        <m:sSubSupPr>
                          <m:ctrlPr>
                            <a:rPr lang="ka-GE" sz="28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ka-GE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𝑑𝑒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ka-GE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48A7AE2-BA1C-326E-3B6C-C8EF7C4CC3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494" y="1824331"/>
                <a:ext cx="3518379" cy="565091"/>
              </a:xfrm>
              <a:prstGeom prst="rect">
                <a:avLst/>
              </a:prstGeom>
              <a:blipFill>
                <a:blip r:embed="rId4"/>
                <a:stretch>
                  <a:fillRect b="-6522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D56918E-42D5-716F-4426-7721BE8873ED}"/>
                  </a:ext>
                </a:extLst>
              </p:cNvPr>
              <p:cNvSpPr txBox="1"/>
              <p:nvPr/>
            </p:nvSpPr>
            <p:spPr>
              <a:xfrm>
                <a:off x="2867597" y="2855145"/>
                <a:ext cx="5508171" cy="1171603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en-US" sz="28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f>
                        <m:f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  <m:d>
                            <m:dPr>
                              <m:ctrlPr>
                                <a:rPr lang="en-US" sz="28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𝑧</m:t>
                              </m:r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en-US" sz="28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sz="28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sz="28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8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8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l-GR" sz="28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Ω</m:t>
                                      </m:r>
                                    </m:e>
                                    <m:sub>
                                      <m:r>
                                        <a:rPr lang="en-US" sz="28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𝑚</m:t>
                                      </m:r>
                                      <m:r>
                                        <a:rPr lang="en-US" sz="28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  <m:sSup>
                                    <m:sSupPr>
                                      <m:ctrlPr>
                                        <a:rPr lang="en-US" sz="28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US" sz="2800" b="0" i="1" dirty="0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800" b="0" i="1" dirty="0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1+</m:t>
                                          </m:r>
                                          <m:r>
                                            <a:rPr lang="en-US" sz="2800" b="0" i="1" dirty="0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𝑧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US" sz="28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sz="28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1−</m:t>
                                  </m:r>
                                  <m:sSub>
                                    <m:sSubPr>
                                      <m:ctrlPr>
                                        <a:rPr lang="en-US" sz="28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l-GR" sz="28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Ω</m:t>
                                      </m:r>
                                    </m:e>
                                    <m:sub>
                                      <m:r>
                                        <a:rPr lang="en-US" sz="28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𝑑𝑒</m:t>
                                      </m:r>
                                    </m:sub>
                                  </m:sSub>
                                  <m:r>
                                    <a:rPr lang="en-US" sz="28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8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𝑧</m:t>
                                  </m:r>
                                  <m:r>
                                    <a:rPr lang="en-US" sz="28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1/2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D56918E-42D5-716F-4426-7721BE8873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7597" y="2855145"/>
                <a:ext cx="5508171" cy="1171603"/>
              </a:xfrm>
              <a:prstGeom prst="rect">
                <a:avLst/>
              </a:prstGeom>
              <a:blipFill>
                <a:blip r:embed="rId5"/>
                <a:stretch>
                  <a:fillRect b="-5319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25695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5232A-62C0-B60F-F119-FEFED5147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35745"/>
            <a:ext cx="10515600" cy="1325563"/>
          </a:xfrm>
        </p:spPr>
        <p:txBody>
          <a:bodyPr/>
          <a:lstStyle/>
          <a:p>
            <a:pPr algn="ctr"/>
            <a:r>
              <a:rPr lang="en-GE" b="1" dirty="0"/>
              <a:t>Holographic Dark Energy (HDE)</a:t>
            </a:r>
            <a:r>
              <a:rPr lang="ka-GE" b="1" dirty="0"/>
              <a:t> </a:t>
            </a:r>
            <a:r>
              <a:rPr lang="en-US" b="1" dirty="0"/>
              <a:t>Model</a:t>
            </a:r>
            <a:endParaRPr lang="en-GE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893135"/>
                <a:ext cx="10952747" cy="5283828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ka-GE" sz="2400" i="1" dirty="0">
                    <a:latin typeface="Cambria Math" panose="02040503050406030204" pitchFamily="18" charset="0"/>
                  </a:rPr>
                  <a:t>აჩქარებული სამყაროსთვის საჭიროა რომ </a:t>
                </a:r>
                <a:r>
                  <a:rPr lang="en-US" sz="2400" i="1" dirty="0">
                    <a:latin typeface="Cambria Math" panose="02040503050406030204" pitchFamily="18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&lt;−</m:t>
                    </m:r>
                    <m:f>
                      <m:fPr>
                        <m:ctrlPr>
                          <a:rPr lang="ka-GE" sz="2400" b="0" i="1" smtClean="0"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ka-GE" sz="2400" b="0" i="1" dirty="0"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𝑳</m:t>
                    </m:r>
                  </m:oMath>
                </a14:m>
                <a:r>
                  <a:rPr lang="ka-GE" sz="2400" b="1" dirty="0"/>
                  <a:t>-</a:t>
                </a:r>
                <a:r>
                  <a:rPr lang="en-US" sz="2400" b="1" dirty="0" err="1"/>
                  <a:t>ი</a:t>
                </a:r>
                <a:r>
                  <a:rPr lang="ka-GE" sz="2400" b="1" dirty="0"/>
                  <a:t>ს შერჩევა </a:t>
                </a:r>
                <a:r>
                  <a:rPr lang="en-US" sz="2400" b="1" dirty="0"/>
                  <a:t>[3]</a:t>
                </a:r>
                <a:r>
                  <a:rPr lang="ka-GE" sz="2400" b="1" dirty="0"/>
                  <a:t>:</a:t>
                </a:r>
              </a:p>
              <a:p>
                <a:pPr marL="457200" indent="-457200">
                  <a:buAutoNum type="arabicPeriod"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𝐿</m:t>
                    </m:r>
                    <m:r>
                      <a:rPr lang="ka-GE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ka-GE" sz="2400" b="0" i="1" smtClean="0">
                            <a:solidFill>
                              <a:srgbClr val="0070C0"/>
                            </a:solidFill>
                          </a:rPr>
                        </m:ctrlPr>
                      </m:fPr>
                      <m:num>
                        <m:r>
                          <a:rPr lang="ka-GE" sz="24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den>
                    </m:f>
                  </m:oMath>
                </a14:m>
                <a:r>
                  <a:rPr lang="ka-GE" sz="2400" b="0" dirty="0"/>
                  <a:t>, </a:t>
                </a:r>
                <a:r>
                  <a:rPr lang="ka-GE" sz="2400" dirty="0"/>
                  <a:t>მაშინ (4)</a:t>
                </a:r>
                <a:r>
                  <a:rPr lang="en-US" sz="2400" dirty="0"/>
                  <a:t>-</a:t>
                </a:r>
                <a:r>
                  <a:rPr lang="ka-GE" sz="2400" dirty="0"/>
                  <a:t>დან გამოდის, რომ </a:t>
                </a:r>
                <a14:m>
                  <m:oMath xmlns:m="http://schemas.openxmlformats.org/officeDocument/2006/math">
                    <m:r>
                      <a:rPr lang="en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ka-GE" sz="2400" b="0" dirty="0"/>
              </a:p>
              <a:p>
                <a:pPr marL="457200" indent="-457200">
                  <a:buAutoNum type="arabicPeriod"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𝐿</m:t>
                    </m:r>
                    <m:r>
                      <a:rPr lang="ka-GE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ka-GE" sz="2400" b="0" i="1" smtClean="0">
                            <a:solidFill>
                              <a:srgbClr val="0070C0"/>
                            </a:solidFill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b="0" dirty="0">
                    <a:solidFill>
                      <a:srgbClr val="0070C0"/>
                    </a:solidFill>
                  </a:rPr>
                  <a:t>(</a:t>
                </a:r>
                <a:r>
                  <a:rPr lang="ka-GE" sz="2400" b="0" dirty="0">
                    <a:solidFill>
                      <a:srgbClr val="0070C0"/>
                    </a:solidFill>
                  </a:rPr>
                  <a:t>ნაწილაკების ჰორიზონტი)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ka-GE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r>
                      <a:rPr lang="ka-GE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400" b="0" dirty="0"/>
                  <a:t>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𝑎</m:t>
                    </m:r>
                    <m:nary>
                      <m:nary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p>
                      <m:e>
                        <m:f>
                          <m:f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ka-GE" sz="2400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den>
                        </m:f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nary>
                          <m:nary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p>
                          <m:e>
                            <m:f>
                              <m:f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ka-GE" sz="2400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num>
                              <m:den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  <m:sSup>
                                  <m:sSupPr>
                                    <m:ctrlP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</m:e>
                        </m:nary>
                      </m:e>
                    </m:nary>
                  </m:oMath>
                </a14:m>
                <a:r>
                  <a:rPr lang="en-US" sz="2400" b="0" dirty="0"/>
                  <a:t>           [4]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H</m:t>
                    </m:r>
                    <m:sSub>
                      <m:sSubPr>
                        <m:ctrlPr>
                          <a:rPr lang="ka-GE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                ⇒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𝑐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𝑑𝑎</m:t>
                        </m:r>
                      </m:den>
                    </m:f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𝐻𝑎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400" b="0" dirty="0">
                    <a:ea typeface="Cambria Math" panose="02040503050406030204" pitchFamily="18" charset="0"/>
                  </a:rPr>
                  <a:t>                  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  <m:d>
                          <m:d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1+</m:t>
                            </m:r>
                            <m:f>
                              <m:f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den>
                            </m:f>
                          </m:e>
                        </m:d>
                      </m:sup>
                    </m:sSup>
                  </m:oMath>
                </a14:m>
                <a:endParaRPr lang="en-US" sz="2400" b="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      </m:t>
                    </m:r>
                    <m:sSub>
                      <m:sSubPr>
                        <m:ctrlPr>
                          <a:rPr lang="ka-GE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𝑑𝑒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=3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Sup>
                      <m:sSubSupPr>
                        <m:ctrlPr>
                          <a:rPr lang="ka-GE" sz="24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  <m:d>
                          <m:d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1+</m:t>
                            </m:r>
                            <m:f>
                              <m:f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den>
                            </m:f>
                          </m:e>
                        </m:d>
                      </m:sup>
                    </m:sSup>
                  </m:oMath>
                </a14:m>
                <a:r>
                  <a:rPr lang="en-US" sz="2400" b="0" dirty="0"/>
                  <a:t>                  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</m:oMath>
                </a14:m>
                <a:r>
                  <a:rPr lang="en-GE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</m:t>
                    </m:r>
                    <m:r>
                      <a:rPr lang="en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&gt;−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US" sz="2400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sz="2400" i="1" dirty="0">
                    <a:solidFill>
                      <a:srgbClr val="0070C0"/>
                    </a:solidFill>
                  </a:rPr>
                  <a:t>3.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𝐿</m:t>
                    </m:r>
                    <m:r>
                      <a:rPr lang="ka-GE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ka-GE" sz="24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</m:oMath>
                </a14:m>
                <a:r>
                  <a:rPr lang="en-US" sz="2400" b="0" i="1" dirty="0">
                    <a:solidFill>
                      <a:srgbClr val="0070C0"/>
                    </a:solidFill>
                  </a:rPr>
                  <a:t> </a:t>
                </a:r>
                <a:r>
                  <a:rPr lang="en-US" sz="2400" b="0" dirty="0">
                    <a:solidFill>
                      <a:srgbClr val="0070C0"/>
                    </a:solidFill>
                  </a:rPr>
                  <a:t>(</a:t>
                </a:r>
                <a:r>
                  <a:rPr lang="ka-GE" sz="2400" b="0" dirty="0">
                    <a:solidFill>
                      <a:srgbClr val="0070C0"/>
                    </a:solidFill>
                  </a:rPr>
                  <a:t>მოვლენათა ჰორიზონტი)</a:t>
                </a:r>
                <a:endParaRPr lang="ka-GE" sz="2400" b="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893135"/>
                <a:ext cx="10952747" cy="5283828"/>
              </a:xfrm>
              <a:blipFill>
                <a:blip r:embed="rId2"/>
                <a:stretch>
                  <a:fillRect l="-810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E8A2CD4-FB57-6268-9BB6-325E441C49B3}"/>
                  </a:ext>
                </a:extLst>
              </p:cNvPr>
              <p:cNvSpPr txBox="1"/>
              <p:nvPr/>
            </p:nvSpPr>
            <p:spPr>
              <a:xfrm>
                <a:off x="838198" y="5377416"/>
                <a:ext cx="3372590" cy="9451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ka-GE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𝑎</m:t>
                    </m:r>
                    <m:nary>
                      <m:nary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𝑑𝑡</m:t>
                                </m:r>
                              </m:e>
                              <m:sup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den>
                        </m:f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nary>
                  </m:oMath>
                </a14:m>
                <a:r>
                  <a:rPr lang="en-US" sz="2400" b="0" dirty="0"/>
                  <a:t> 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𝑑𝑎</m:t>
                                </m:r>
                              </m:e>
                              <m:sup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  <m:sSup>
                              <m:sSup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′2</m:t>
                                </m:r>
                              </m:sup>
                            </m:sSup>
                          </m:den>
                        </m:f>
                      </m:e>
                    </m:nary>
                  </m:oMath>
                </a14:m>
                <a:endParaRPr lang="en-GE" sz="2400" dirty="0"/>
              </a:p>
              <a:p>
                <a:endParaRPr lang="en-GE" dirty="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E8A2CD4-FB57-6268-9BB6-325E441C49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198" y="5377416"/>
                <a:ext cx="3372590" cy="945131"/>
              </a:xfrm>
              <a:prstGeom prst="rect">
                <a:avLst/>
              </a:prstGeom>
              <a:blipFill>
                <a:blip r:embed="rId3"/>
                <a:stretch>
                  <a:fillRect l="-375" t="-65333" b="-80000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1296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5232A-62C0-B60F-F119-FEFED5147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35745"/>
            <a:ext cx="10515600" cy="1325563"/>
          </a:xfrm>
        </p:spPr>
        <p:txBody>
          <a:bodyPr/>
          <a:lstStyle/>
          <a:p>
            <a:pPr algn="ctr"/>
            <a:r>
              <a:rPr lang="en-GE" b="1" dirty="0"/>
              <a:t>Holographic Dark Energy (HDE)</a:t>
            </a:r>
            <a:r>
              <a:rPr lang="ka-GE" b="1" dirty="0"/>
              <a:t> </a:t>
            </a:r>
            <a:r>
              <a:rPr lang="en-US" b="1" dirty="0"/>
              <a:t>Model</a:t>
            </a:r>
            <a:endParaRPr lang="en-GE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457139"/>
                <a:ext cx="10952747" cy="451996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0" dirty="0"/>
                  <a:t>(6) –</a:t>
                </a:r>
                <a:r>
                  <a:rPr lang="ka-GE" sz="2400" b="0" dirty="0"/>
                  <a:t>ს წარმოებული</a:t>
                </a:r>
                <a:r>
                  <a:rPr lang="en-US" sz="2400" b="0" dirty="0"/>
                  <a:t> </a:t>
                </a:r>
                <a14:m>
                  <m:oMath xmlns:m="http://schemas.openxmlformats.org/officeDocument/2006/math">
                    <m:r>
                      <a:rPr lang="ka-GE" sz="2400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𝑛𝑎</m:t>
                    </m:r>
                  </m:oMath>
                </a14:m>
                <a:r>
                  <a:rPr lang="ka-GE" sz="2400" dirty="0"/>
                  <a:t>-თი</a:t>
                </a:r>
                <a:r>
                  <a:rPr lang="en-US" sz="2400" dirty="0"/>
                  <a:t> </a:t>
                </a:r>
                <a:r>
                  <a:rPr lang="en-US" sz="2400" dirty="0" err="1"/>
                  <a:t>დ</a:t>
                </a:r>
                <a:r>
                  <a:rPr lang="ka-GE" sz="2400" dirty="0"/>
                  <a:t>ა (7) გვაძლევს: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ka-GE" sz="240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l-GR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  <m:sub>
                          <m:r>
                            <a:rPr lang="ka-GE" sz="2400" b="0" i="1" dirty="0" smtClean="0">
                              <a:latin typeface="Cambria Math" panose="02040503050406030204" pitchFamily="18" charset="0"/>
                            </a:rPr>
                            <m:t>𝑑𝑒</m:t>
                          </m:r>
                        </m:sub>
                        <m:sup>
                          <m:r>
                            <a:rPr lang="ka-GE" sz="2400" b="0" i="1" dirty="0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sz="2400" b="0" i="1" dirty="0" smtClean="0">
                          <a:latin typeface="Cambria Math" panose="02040503050406030204" pitchFamily="18" charset="0"/>
                        </a:rPr>
                        <m:t>=2</m:t>
                      </m:r>
                      <m:sSub>
                        <m:sSubPr>
                          <m:ctrlP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  <m:sub>
                          <m: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𝑑𝑒</m:t>
                          </m:r>
                        </m:sub>
                      </m:sSub>
                      <m:d>
                        <m:dPr>
                          <m:ctrlP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24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𝐻</m:t>
                                  </m:r>
                                </m:e>
                                <m:sup>
                                  <m:r>
                                    <a:rPr lang="en-US" sz="24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den>
                          </m:f>
                          <m:r>
                            <a:rPr lang="en-US" sz="24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−1+</m:t>
                          </m:r>
                          <m:f>
                            <m:fPr>
                              <m:ctrlPr>
                                <a:rPr lang="en-US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en-US" sz="24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sSub>
                                    <m:sSubPr>
                                      <m:ctrlPr>
                                        <a:rPr lang="en-US" sz="24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l-GR" sz="24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Ω</m:t>
                                      </m:r>
                                    </m:e>
                                    <m:sub>
                                      <m:r>
                                        <a:rPr lang="en-US" sz="2400" b="0" i="1" dirty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𝑑𝑒</m:t>
                                      </m:r>
                                    </m:sub>
                                  </m:sSub>
                                </m:e>
                              </m:rad>
                            </m:num>
                            <m:den>
                              <m:r>
                                <a:rPr lang="en-US" sz="2400" b="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ka-GE" sz="2400" dirty="0"/>
              </a:p>
              <a:p>
                <a:pPr marL="0" indent="0">
                  <a:buNone/>
                </a:pPr>
                <a:r>
                  <a:rPr lang="ka-GE" sz="2400" dirty="0">
                    <a:ea typeface="Cambria Math" panose="02040503050406030204" pitchFamily="18" charset="0"/>
                  </a:rPr>
                  <a:t>(4) განტოლება გვაძლევს: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ka-GE" sz="2400" b="0" i="0" dirty="0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ka-GE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ka-GE" sz="2400" i="1" dirty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p>
                            <m:r>
                              <a:rPr lang="ka-GE" sz="2400" b="0" i="1" dirty="0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num>
                      <m:den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𝐻</m:t>
                        </m:r>
                      </m:den>
                    </m:f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4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𝑑𝑒</m:t>
                            </m:r>
                          </m:sub>
                        </m:sSub>
                      </m:num>
                      <m:den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4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l-GR" sz="24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</a:rPr>
                              <m:t>𝑑𝑒</m:t>
                            </m:r>
                          </m:sub>
                          <m:sup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</a:rPr>
                              <m:t>3/2</m:t>
                            </m:r>
                          </m:sup>
                        </m:sSubSup>
                      </m:num>
                      <m:den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𝐶</m:t>
                        </m:r>
                      </m:den>
                    </m:f>
                  </m:oMath>
                </a14:m>
                <a:endParaRPr lang="ka-GE" sz="2400" dirty="0"/>
              </a:p>
              <a:p>
                <a:pPr marL="0" indent="0">
                  <a:buNone/>
                </a:pPr>
                <a:r>
                  <a:rPr lang="ka-GE" sz="2400" dirty="0"/>
                  <a:t>(8), (9) გვაძლევს </a:t>
                </a:r>
                <a:r>
                  <a:rPr lang="en-US" sz="2400" dirty="0"/>
                  <a:t>HDE </a:t>
                </a:r>
                <a:r>
                  <a:rPr lang="ka-GE" sz="2400" dirty="0"/>
                  <a:t>მოდელის დინამიკურ განტოლებას:</a:t>
                </a:r>
              </a:p>
              <a:p>
                <a:pPr marL="0" indent="0">
                  <a:buNone/>
                </a:pPr>
                <a:endParaRPr lang="ka-GE" sz="2400" dirty="0"/>
              </a:p>
              <a:p>
                <a:pPr marL="0" indent="0">
                  <a:buNone/>
                </a:pPr>
                <a:endParaRPr lang="ka-GE" sz="2400" dirty="0"/>
              </a:p>
              <a:p>
                <a:pPr marL="0" indent="0" algn="ctr">
                  <a:buNone/>
                </a:pPr>
                <a:r>
                  <a:rPr lang="ka-GE" sz="2400" b="0" dirty="0"/>
                  <a:t> 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457139"/>
                <a:ext cx="10952747" cy="4519967"/>
              </a:xfrm>
              <a:blipFill>
                <a:blip r:embed="rId3"/>
                <a:stretch>
                  <a:fillRect l="-810" t="-1681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00B46B3-1F64-F251-243E-9CA4A9380162}"/>
                  </a:ext>
                </a:extLst>
              </p:cNvPr>
              <p:cNvSpPr txBox="1"/>
              <p:nvPr/>
            </p:nvSpPr>
            <p:spPr>
              <a:xfrm>
                <a:off x="3729789" y="672128"/>
                <a:ext cx="4732421" cy="763863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ka-GE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𝑎</m:t>
                    </m:r>
                    <m:nary>
                      <m:nary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𝑑𝑡</m:t>
                                </m:r>
                              </m:e>
                              <m:sup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den>
                        </m:f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nary>
                  </m:oMath>
                </a14:m>
                <a:r>
                  <a:rPr lang="en-US" sz="2800" b="0" dirty="0"/>
                  <a:t> 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𝑑𝑎</m:t>
                                </m:r>
                              </m:e>
                              <m:sup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  <m:sSup>
                              <m:sSup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′2</m:t>
                                </m:r>
                              </m:sup>
                            </m:sSup>
                          </m:den>
                        </m:f>
                      </m:e>
                    </m:nary>
                  </m:oMath>
                </a14:m>
                <a:endParaRPr lang="en-GE" sz="2800" dirty="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00B46B3-1F64-F251-243E-9CA4A93801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9789" y="672128"/>
                <a:ext cx="4732421" cy="763863"/>
              </a:xfrm>
              <a:prstGeom prst="rect">
                <a:avLst/>
              </a:prstGeom>
              <a:blipFill>
                <a:blip r:embed="rId4"/>
                <a:stretch>
                  <a:fillRect l="-535" t="-91935" b="-150000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10ABF17F-226C-334F-6891-317FFA945E36}"/>
              </a:ext>
            </a:extLst>
          </p:cNvPr>
          <p:cNvSpPr txBox="1"/>
          <p:nvPr/>
        </p:nvSpPr>
        <p:spPr>
          <a:xfrm>
            <a:off x="8909080" y="682407"/>
            <a:ext cx="6623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</a:t>
            </a:r>
            <a:r>
              <a:rPr lang="en-US" sz="3200" dirty="0"/>
              <a:t>7</a:t>
            </a:r>
            <a:r>
              <a:rPr lang="ka-GE" sz="3200" dirty="0"/>
              <a:t>)</a:t>
            </a:r>
            <a:endParaRPr lang="en-GE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612006-331A-EE23-3469-0E3141CF7FF9}"/>
              </a:ext>
            </a:extLst>
          </p:cNvPr>
          <p:cNvSpPr txBox="1"/>
          <p:nvPr/>
        </p:nvSpPr>
        <p:spPr>
          <a:xfrm>
            <a:off x="8912287" y="2015853"/>
            <a:ext cx="6591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(8)</a:t>
            </a:r>
            <a:endParaRPr lang="en-GE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C51F89-3CDC-F51D-DF3E-F854AE760A61}"/>
              </a:ext>
            </a:extLst>
          </p:cNvPr>
          <p:cNvSpPr txBox="1"/>
          <p:nvPr/>
        </p:nvSpPr>
        <p:spPr>
          <a:xfrm>
            <a:off x="8912286" y="3332203"/>
            <a:ext cx="6591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(9)</a:t>
            </a:r>
            <a:endParaRPr lang="en-GE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A90629D-73A6-0A14-352B-5DC6EF4F2D32}"/>
                  </a:ext>
                </a:extLst>
              </p:cNvPr>
              <p:cNvSpPr txBox="1"/>
              <p:nvPr/>
            </p:nvSpPr>
            <p:spPr>
              <a:xfrm>
                <a:off x="3445528" y="4289360"/>
                <a:ext cx="5738087" cy="989245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  <m:r>
                              <m:rPr>
                                <m:sty m:val="p"/>
                              </m:rPr>
                              <a:rPr lang="el-GR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𝑑𝑒</m:t>
                            </m:r>
                          </m:sub>
                        </m:sSub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𝑑𝑧</m:t>
                        </m:r>
                      </m:den>
                    </m:f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=−</m:t>
                    </m:r>
                  </m:oMath>
                </a14:m>
                <a:r>
                  <a:rPr lang="en-US" sz="32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𝑑𝑒</m:t>
                            </m:r>
                          </m:sub>
                        </m:sSub>
                        <m:r>
                          <a:rPr lang="en-US" sz="3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(1−</m:t>
                        </m:r>
                        <m:sSub>
                          <m:sSubPr>
                            <m:ctrlP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𝑑𝑒</m:t>
                            </m:r>
                          </m:sub>
                        </m:sSub>
                        <m:r>
                          <a:rPr lang="en-US" sz="3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sz="3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den>
                    </m:f>
                    <m:d>
                      <m:dPr>
                        <m:ctrlPr>
                          <a:rPr lang="en-US" sz="3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1+</m:t>
                        </m:r>
                        <m:f>
                          <m:f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ad>
                              <m:radPr>
                                <m:degHide m:val="on"/>
                                <m:ctrlPr>
                                  <a:rPr lang="en-US" sz="3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sSub>
                                  <m:sSubPr>
                                    <m:ctrlPr>
                                      <a:rPr lang="en-US" sz="3200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l-GR" sz="3200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Ω</m:t>
                                    </m:r>
                                  </m:e>
                                  <m:sub>
                                    <m:r>
                                      <a:rPr lang="en-US" sz="3200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𝑑𝑒</m:t>
                                    </m:r>
                                  </m:sub>
                                </m:sSub>
                              </m:e>
                            </m:rad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den>
                        </m:f>
                      </m:e>
                    </m:d>
                  </m:oMath>
                </a14:m>
                <a:endParaRPr lang="en-GE" sz="3200" dirty="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A90629D-73A6-0A14-352B-5DC6EF4F2D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5528" y="4289360"/>
                <a:ext cx="5738087" cy="98924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6A659936-8BC6-9ADF-0DEC-E227C676E229}"/>
              </a:ext>
            </a:extLst>
          </p:cNvPr>
          <p:cNvSpPr txBox="1"/>
          <p:nvPr/>
        </p:nvSpPr>
        <p:spPr>
          <a:xfrm>
            <a:off x="9818448" y="4491594"/>
            <a:ext cx="8643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(10)</a:t>
            </a:r>
            <a:endParaRPr lang="en-GE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16E3F7A-5588-011D-A043-CA05A7FB2CB0}"/>
                  </a:ext>
                </a:extLst>
              </p:cNvPr>
              <p:cNvSpPr txBox="1"/>
              <p:nvPr/>
            </p:nvSpPr>
            <p:spPr>
              <a:xfrm>
                <a:off x="952413" y="5400861"/>
                <a:ext cx="1706365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2400" b="0" i="1" smtClean="0">
                          <a:latin typeface="Cambria Math" panose="02040503050406030204" pitchFamily="18" charset="0"/>
                        </a:rPr>
                        <m:t>0&lt;</m:t>
                      </m:r>
                      <m:sSub>
                        <m:sSubPr>
                          <m:ctrlPr>
                            <a:rPr lang="en-US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</m:e>
                        <m:sub>
                          <m:r>
                            <a:rPr lang="en-US" sz="2400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𝑑𝑒</m:t>
                          </m:r>
                        </m:sub>
                      </m:sSub>
                      <m:r>
                        <a:rPr lang="ka-GE" sz="2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&lt;1</m:t>
                      </m:r>
                    </m:oMath>
                  </m:oMathPara>
                </a14:m>
                <a:endParaRPr lang="en-GE" sz="2400" dirty="0"/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16E3F7A-5588-011D-A043-CA05A7FB2C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413" y="5400861"/>
                <a:ext cx="1706365" cy="369332"/>
              </a:xfrm>
              <a:prstGeom prst="rect">
                <a:avLst/>
              </a:prstGeom>
              <a:blipFill>
                <a:blip r:embed="rId6"/>
                <a:stretch>
                  <a:fillRect l="-2941" r="-3676" b="-16667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4B78890-BC20-5B8E-35D9-C4EB117E9B08}"/>
                  </a:ext>
                </a:extLst>
              </p:cNvPr>
              <p:cNvSpPr txBox="1"/>
              <p:nvPr/>
            </p:nvSpPr>
            <p:spPr>
              <a:xfrm>
                <a:off x="3008385" y="5272268"/>
                <a:ext cx="2614434" cy="6265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  <m:r>
                              <m:rPr>
                                <m:sty m:val="p"/>
                              </m:rPr>
                              <a:rPr lang="el-GR" sz="24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Ω</m:t>
                            </m:r>
                          </m:e>
                          <m:sub>
                            <m:r>
                              <a:rPr lang="en-US" sz="24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𝑑𝑒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𝑑𝑧</m:t>
                        </m:r>
                      </m:den>
                    </m:f>
                    <m:r>
                      <a:rPr lang="ka-GE" sz="2400" b="0" i="1" smtClean="0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ka-GE" sz="2400" dirty="0"/>
                  <a:t> </a:t>
                </a:r>
                <a:endParaRPr lang="en-GE" sz="2400" dirty="0"/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4B78890-BC20-5B8E-35D9-C4EB117E9B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8385" y="5272268"/>
                <a:ext cx="2614434" cy="626518"/>
              </a:xfrm>
              <a:prstGeom prst="rect">
                <a:avLst/>
              </a:prstGeom>
              <a:blipFill>
                <a:blip r:embed="rId7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5C32349-8EA9-B7F3-C351-FB847147F897}"/>
                  </a:ext>
                </a:extLst>
              </p:cNvPr>
              <p:cNvSpPr txBox="1"/>
              <p:nvPr/>
            </p:nvSpPr>
            <p:spPr>
              <a:xfrm>
                <a:off x="838199" y="5806840"/>
                <a:ext cx="10628871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/>
                  <a:t>HDE-</a:t>
                </a:r>
                <a:r>
                  <a:rPr lang="ka-GE" sz="2400" dirty="0"/>
                  <a:t>ს ფარდობითი სიმკვრივე იზრდება წითელ წანაცვლებასთან ერთად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⟶−1</m:t>
                    </m:r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</m:t>
                    </m:r>
                    <m:r>
                      <a:rPr lang="en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 </m:t>
                    </m:r>
                  </m:oMath>
                </a14:m>
                <a:r>
                  <a:rPr lang="ka-GE" sz="2400" dirty="0"/>
                  <a:t>     სამყარო მუდამ გაფართოვდება </a:t>
                </a:r>
                <a:endParaRPr lang="en-US" sz="2400" dirty="0"/>
              </a:p>
              <a:p>
                <a:endParaRPr lang="en-GE" sz="2400" dirty="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5C32349-8EA9-B7F3-C351-FB847147F8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199" y="5806840"/>
                <a:ext cx="10628871" cy="1200329"/>
              </a:xfrm>
              <a:prstGeom prst="rect">
                <a:avLst/>
              </a:prstGeom>
              <a:blipFill>
                <a:blip r:embed="rId8"/>
                <a:stretch>
                  <a:fillRect l="-835" t="-4211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4710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5232A-62C0-B60F-F119-FEFED5147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35745"/>
            <a:ext cx="10515600" cy="1325563"/>
          </a:xfrm>
        </p:spPr>
        <p:txBody>
          <a:bodyPr/>
          <a:lstStyle/>
          <a:p>
            <a:pPr algn="ctr"/>
            <a:r>
              <a:rPr lang="en-GE" b="1" dirty="0"/>
              <a:t>Holographic Dark Energy (HDE)</a:t>
            </a:r>
            <a:r>
              <a:rPr lang="ka-GE" b="1" dirty="0"/>
              <a:t> </a:t>
            </a:r>
            <a:r>
              <a:rPr lang="en-US" b="1" dirty="0"/>
              <a:t>Model</a:t>
            </a:r>
            <a:endParaRPr lang="en-GE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839755"/>
                <a:ext cx="10952747" cy="5137351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ka-GE" sz="2400" b="0" dirty="0"/>
                  <a:t>მდგომარეობის განტოლება:</a:t>
                </a:r>
              </a:p>
              <a:p>
                <a:pPr marL="0" indent="0">
                  <a:buNone/>
                </a:pPr>
                <a:r>
                  <a:rPr lang="ka-GE" sz="2400" dirty="0"/>
                  <a:t>ენერგიის შენახვის კანონიდან: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ka-GE" sz="2400" b="0" i="1" smtClean="0"/>
                        </m:ctrlPr>
                      </m:sSubSupPr>
                      <m:e>
                        <m:r>
                          <a:rPr lang="ka-GE" sz="2400" b="0" i="1" smtClean="0"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𝑑𝑒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+3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en-GE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</m:d>
                  </m:oMath>
                </a14:m>
                <a:r>
                  <a:rPr lang="ka-GE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𝑑𝑒</m:t>
                        </m:r>
                      </m:sub>
                    </m:sSub>
                  </m:oMath>
                </a14:m>
                <a:endParaRPr lang="en-US" sz="2400" b="0" dirty="0"/>
              </a:p>
              <a:p>
                <a:pPr marL="0" indent="0">
                  <a:buNone/>
                </a:pPr>
                <a:r>
                  <a:rPr lang="en-US" sz="2400" b="0" dirty="0"/>
                  <a:t>(</a:t>
                </a:r>
                <a:r>
                  <a:rPr lang="ka-GE" sz="2400" dirty="0"/>
                  <a:t>3</a:t>
                </a:r>
                <a:r>
                  <a:rPr lang="en-US" sz="2400" b="0" dirty="0"/>
                  <a:t>)-</a:t>
                </a:r>
                <a:r>
                  <a:rPr lang="ka-GE" sz="2400" b="0" dirty="0"/>
                  <a:t>ის წარმოებული </a:t>
                </a:r>
                <a14:m>
                  <m:oMath xmlns:m="http://schemas.openxmlformats.org/officeDocument/2006/math">
                    <m:r>
                      <a:rPr lang="ka-GE" sz="2400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𝑛𝑎</m:t>
                    </m:r>
                  </m:oMath>
                </a14:m>
                <a:r>
                  <a:rPr lang="ka-GE" sz="2400" dirty="0"/>
                  <a:t>-თი</a:t>
                </a:r>
                <a:r>
                  <a:rPr lang="en-US" sz="2400" dirty="0"/>
                  <a:t> </a:t>
                </a:r>
                <a:r>
                  <a:rPr lang="ka-GE" sz="2400" dirty="0"/>
                  <a:t>და (11) გვაძლევს მდგომარეობის განტოლებას:</a:t>
                </a:r>
              </a:p>
              <a:p>
                <a:pPr marL="0" indent="0">
                  <a:buNone/>
                </a:pPr>
                <a:endParaRPr lang="ka-GE" sz="2400" b="0" dirty="0"/>
              </a:p>
              <a:p>
                <a:pPr marL="0" indent="0">
                  <a:buNone/>
                </a:pPr>
                <a:endParaRPr lang="ka-GE" sz="2400" dirty="0"/>
              </a:p>
              <a:p>
                <a:pPr marL="0" indent="0">
                  <a:buNone/>
                </a:pPr>
                <a:r>
                  <a:rPr lang="ka-GE" sz="2400" dirty="0"/>
                  <a:t>თუ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𝑑𝑒</m:t>
                        </m:r>
                      </m:sub>
                    </m:sSub>
                    <m:r>
                      <a:rPr lang="ka-GE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≪1</m:t>
                    </m:r>
                  </m:oMath>
                </a14:m>
                <a:r>
                  <a:rPr lang="ka-GE" sz="2400" b="0" dirty="0"/>
                  <a:t>  (მაგ. ადრეულ სამყაროში):        </a:t>
                </a:r>
                <a14:m>
                  <m:oMath xmlns:m="http://schemas.openxmlformats.org/officeDocument/2006/math">
                    <m:r>
                      <a:rPr lang="en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ka-GE" sz="2400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ka-GE" sz="2400" dirty="0"/>
                  <a:t>თუ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Ω</m:t>
                        </m:r>
                      </m:e>
                      <m:sub>
                        <m:r>
                          <a:rPr lang="en-US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𝑑𝑒</m:t>
                        </m:r>
                      </m:sub>
                    </m:sSub>
                    <m:r>
                      <a:rPr lang="ka-GE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ka-GE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ka-GE" sz="2400" b="0" dirty="0"/>
                  <a:t>  (ბნელი ენერგია დომინირებს):   </a:t>
                </a:r>
                <a14:m>
                  <m:oMath xmlns:m="http://schemas.openxmlformats.org/officeDocument/2006/math">
                    <m:r>
                      <a:rPr lang="en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ka-GE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</m:oMath>
                </a14:m>
                <a:endParaRPr lang="en-US" sz="2400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sz="2400" dirty="0">
                    <a:ea typeface="Cambria Math" panose="02040503050406030204" pitchFamily="18" charset="0"/>
                  </a:rPr>
                  <a:t> </a:t>
                </a:r>
                <a:r>
                  <a:rPr lang="ka-GE" sz="2400" dirty="0">
                    <a:ea typeface="Cambria Math" panose="02040503050406030204" pitchFamily="18" charset="0"/>
                  </a:rPr>
                  <a:t>მუდმივა განსაზღვრავს </a:t>
                </a:r>
                <a:r>
                  <a:rPr lang="en-US" sz="2400" dirty="0">
                    <a:ea typeface="Cambria Math" panose="02040503050406030204" pitchFamily="18" charset="0"/>
                  </a:rPr>
                  <a:t>HDE </a:t>
                </a:r>
                <a:r>
                  <a:rPr lang="ka-GE" sz="2400" dirty="0">
                    <a:ea typeface="Cambria Math" panose="02040503050406030204" pitchFamily="18" charset="0"/>
                  </a:rPr>
                  <a:t>თვისებებს: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&gt;0 </m:t>
                    </m:r>
                  </m:oMath>
                </a14:m>
                <a:r>
                  <a:rPr lang="en-US" sz="2400" b="0" dirty="0">
                    <a:ea typeface="Cambria Math" panose="02040503050406030204" pitchFamily="18" charset="0"/>
                  </a:rPr>
                  <a:t> </a:t>
                </a:r>
                <a:r>
                  <a:rPr lang="ka-GE" sz="2400" b="0" dirty="0">
                    <a:ea typeface="Cambria Math" panose="02040503050406030204" pitchFamily="18" charset="0"/>
                  </a:rPr>
                  <a:t>სამყარო აჩქარებულია,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  <m:r>
                      <a:rPr lang="ka-GE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, </m:t>
                    </m:r>
                  </m:oMath>
                </a14:m>
                <a:r>
                  <a:rPr lang="ka-GE" sz="2400" b="0" dirty="0">
                    <a:ea typeface="Cambria Math" panose="02040503050406030204" pitchFamily="18" charset="0"/>
                  </a:rPr>
                  <a:t>ე.ი. </a:t>
                </a:r>
                <a14:m>
                  <m:oMath xmlns:m="http://schemas.openxmlformats.org/officeDocument/2006/math">
                    <m:r>
                      <a:rPr lang="en-GE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ka-GE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=−1 </m:t>
                    </m:r>
                  </m:oMath>
                </a14:m>
                <a:r>
                  <a:rPr lang="ka-GE" sz="2400" b="0" dirty="0">
                    <a:ea typeface="Cambria Math" panose="02040503050406030204" pitchFamily="18" charset="0"/>
                  </a:rPr>
                  <a:t>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Λ</m:t>
                    </m:r>
                    <m:r>
                      <a:rPr lang="ka-GE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𝐷𝑀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ka-GE" sz="2400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ka-GE" sz="2400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ka-GE" sz="2400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ka-GE" sz="2400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US" sz="2400" b="0" dirty="0"/>
              </a:p>
              <a:p>
                <a:pPr marL="0" indent="0">
                  <a:buNone/>
                </a:pPr>
                <a:endParaRPr lang="en-US" sz="2400" b="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6B3CB1-1543-0EF8-D203-EAA4E7FC9AB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839755"/>
                <a:ext cx="10952747" cy="5137351"/>
              </a:xfrm>
              <a:blipFill>
                <a:blip r:embed="rId3"/>
                <a:stretch>
                  <a:fillRect l="-810" t="-1481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FCB958D-D45F-5572-0684-5B6A8A90A781}"/>
                  </a:ext>
                </a:extLst>
              </p:cNvPr>
              <p:cNvSpPr txBox="1"/>
              <p:nvPr/>
            </p:nvSpPr>
            <p:spPr>
              <a:xfrm>
                <a:off x="4819218" y="2648476"/>
                <a:ext cx="2553563" cy="884986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E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ad>
                            <m:radPr>
                              <m:degHide m:val="on"/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sz="24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l-GR" sz="24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Ω</m:t>
                                  </m:r>
                                </m:e>
                                <m:sub>
                                  <m:r>
                                    <a:rPr lang="en-US" sz="2400" b="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𝑑𝑒</m:t>
                                  </m:r>
                                </m:sub>
                              </m:sSub>
                            </m:e>
                          </m:rad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</m:oMath>
                  </m:oMathPara>
                </a14:m>
                <a:endParaRPr lang="en-GE" sz="2400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FCB958D-D45F-5572-0684-5B6A8A90A7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9218" y="2648476"/>
                <a:ext cx="2553563" cy="884986"/>
              </a:xfrm>
              <a:prstGeom prst="rect">
                <a:avLst/>
              </a:prstGeom>
              <a:blipFill>
                <a:blip r:embed="rId4"/>
                <a:stretch>
                  <a:fillRect b="-5556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A7136CC5-9F2C-4303-BB33-1AD42828C438}"/>
              </a:ext>
            </a:extLst>
          </p:cNvPr>
          <p:cNvSpPr txBox="1"/>
          <p:nvPr/>
        </p:nvSpPr>
        <p:spPr>
          <a:xfrm>
            <a:off x="8344211" y="1580543"/>
            <a:ext cx="8707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</a:t>
            </a:r>
            <a:r>
              <a:rPr lang="en-US" sz="3200" dirty="0"/>
              <a:t>11</a:t>
            </a:r>
            <a:r>
              <a:rPr lang="ka-GE" sz="3200" dirty="0"/>
              <a:t>)</a:t>
            </a:r>
            <a:endParaRPr lang="en-US" sz="32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7332F94-908D-34BF-928C-4B0BE5858BA0}"/>
              </a:ext>
            </a:extLst>
          </p:cNvPr>
          <p:cNvSpPr txBox="1"/>
          <p:nvPr/>
        </p:nvSpPr>
        <p:spPr>
          <a:xfrm>
            <a:off x="8389832" y="2844225"/>
            <a:ext cx="8675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200" dirty="0"/>
              <a:t>(</a:t>
            </a:r>
            <a:r>
              <a:rPr lang="en-US" sz="3200" dirty="0"/>
              <a:t>1</a:t>
            </a:r>
            <a:r>
              <a:rPr lang="ka-GE" sz="3200" dirty="0"/>
              <a:t>2)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66621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5232A-62C0-B60F-F119-FEFED5147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35745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Redshift Evolution of Hubble Parameter</a:t>
            </a:r>
            <a:endParaRPr lang="en-GE" b="1" dirty="0"/>
          </a:p>
        </p:txBody>
      </p:sp>
      <p:pic>
        <p:nvPicPr>
          <p:cNvPr id="10" name="Content Placeholder 9" descr="A screenshot of a computer&#10;&#10;Description automatically generated">
            <a:extLst>
              <a:ext uri="{FF2B5EF4-FFF2-40B4-BE49-F238E27FC236}">
                <a16:creationId xmlns:a16="http://schemas.microsoft.com/office/drawing/2014/main" id="{865F0D48-43A1-A785-1A49-DAB9570D58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1639" t="20889" r="33374" b="40216"/>
          <a:stretch/>
        </p:blipFill>
        <p:spPr>
          <a:xfrm>
            <a:off x="2033213" y="1382388"/>
            <a:ext cx="8125574" cy="5645727"/>
          </a:xfr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F0483AD-88C7-2334-8332-0BD595780FFC}"/>
                  </a:ext>
                </a:extLst>
              </p:cNvPr>
              <p:cNvSpPr txBox="1"/>
              <p:nvPr/>
            </p:nvSpPr>
            <p:spPr>
              <a:xfrm>
                <a:off x="969817" y="859168"/>
                <a:ext cx="934794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a-GE" sz="1800" dirty="0"/>
                  <a:t>(10) განტოლების ამოხსნის და (</a:t>
                </a:r>
                <a:r>
                  <a:rPr lang="en-US" sz="1800" dirty="0"/>
                  <a:t>5</a:t>
                </a:r>
                <a:r>
                  <a:rPr lang="ka-GE" sz="1800" dirty="0"/>
                  <a:t>)-ში ჩასმის შედეგად ვიღებთ ჰაბლის პარამეტრს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𝐻</m:t>
                    </m:r>
                    <m:d>
                      <m:d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</m:e>
                    </m:d>
                  </m:oMath>
                </a14:m>
                <a:endParaRPr lang="en-GE" dirty="0"/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F0483AD-88C7-2334-8332-0BD595780F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817" y="859168"/>
                <a:ext cx="9347944" cy="523220"/>
              </a:xfrm>
              <a:prstGeom prst="rect">
                <a:avLst/>
              </a:prstGeom>
              <a:blipFill>
                <a:blip r:embed="rId4"/>
                <a:stretch>
                  <a:fillRect l="-543" b="-14286"/>
                </a:stretch>
              </a:blipFill>
            </p:spPr>
            <p:txBody>
              <a:bodyPr/>
              <a:lstStyle/>
              <a:p>
                <a:r>
                  <a:rPr lang="en-G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0176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2330C-9125-D1C9-6384-8FDA3D7A1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ka-GE" sz="2800" b="1" dirty="0"/>
              <a:t>გამოყენებული ლიტერატურა:</a:t>
            </a:r>
            <a:endParaRPr lang="en-GE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AFBF8-3D35-E4A0-ED8C-6AA7F6FE20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a-GE" dirty="0"/>
              <a:t>[1] </a:t>
            </a:r>
            <a:r>
              <a:rPr lang="en-GE" dirty="0"/>
              <a:t>S. Wang, Y. Wang, M. Li, </a:t>
            </a:r>
            <a:r>
              <a:rPr lang="en-GE" i="1" dirty="0"/>
              <a:t>“Holographic Dark Energy” </a:t>
            </a:r>
            <a:r>
              <a:rPr lang="en-GE" dirty="0"/>
              <a:t>(2017)</a:t>
            </a:r>
          </a:p>
          <a:p>
            <a:pPr marL="0" indent="0">
              <a:buNone/>
            </a:pPr>
            <a:endParaRPr lang="ka-GE" dirty="0"/>
          </a:p>
          <a:p>
            <a:pPr marL="0" indent="0">
              <a:buNone/>
            </a:pPr>
            <a:r>
              <a:rPr lang="ka-GE" dirty="0"/>
              <a:t>[2] </a:t>
            </a:r>
            <a:r>
              <a:rPr lang="en-US" dirty="0"/>
              <a:t>A. G. Cohen, D. B. Kaplan, A. E. Nelson, </a:t>
            </a:r>
            <a:r>
              <a:rPr lang="en-US" i="1" dirty="0"/>
              <a:t>“Effective Field Theory, Black Holes, and the Cosmological Constant” </a:t>
            </a:r>
            <a:r>
              <a:rPr lang="en-US" dirty="0"/>
              <a:t>(1999)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[3] M. Li, </a:t>
            </a:r>
            <a:r>
              <a:rPr lang="en-US" i="1" dirty="0"/>
              <a:t>”A Model of Holographic Dark Energy” </a:t>
            </a:r>
            <a:r>
              <a:rPr lang="en-US" dirty="0"/>
              <a:t>(2004)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[4]</a:t>
            </a:r>
            <a:r>
              <a:rPr lang="ka-GE" dirty="0"/>
              <a:t> </a:t>
            </a:r>
            <a:r>
              <a:rPr lang="en-US" dirty="0"/>
              <a:t>W. </a:t>
            </a:r>
            <a:r>
              <a:rPr lang="en-US" dirty="0" err="1"/>
              <a:t>Fischler</a:t>
            </a:r>
            <a:r>
              <a:rPr lang="en-US" dirty="0"/>
              <a:t>, L. Susskind, </a:t>
            </a:r>
            <a:r>
              <a:rPr lang="en-US" i="1" dirty="0"/>
              <a:t>“Holography and Cosmology” </a:t>
            </a:r>
            <a:r>
              <a:rPr lang="en-US" dirty="0"/>
              <a:t>(1998)</a:t>
            </a:r>
            <a:endParaRPr lang="en-GE" dirty="0"/>
          </a:p>
        </p:txBody>
      </p:sp>
    </p:spTree>
    <p:extLst>
      <p:ext uri="{BB962C8B-B14F-4D97-AF65-F5344CB8AC3E}">
        <p14:creationId xmlns:p14="http://schemas.microsoft.com/office/powerpoint/2010/main" val="21233681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6C7BB-AA2C-63F8-F05C-9BF59184E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32464"/>
            <a:ext cx="10515600" cy="1325563"/>
          </a:xfrm>
        </p:spPr>
        <p:txBody>
          <a:bodyPr/>
          <a:lstStyle/>
          <a:p>
            <a:pPr algn="ctr"/>
            <a:r>
              <a:rPr lang="ka-GE" b="1" dirty="0"/>
              <a:t>მადლობა ყურადღებისთვის!</a:t>
            </a:r>
            <a:endParaRPr lang="en-GE" b="1" dirty="0"/>
          </a:p>
        </p:txBody>
      </p:sp>
    </p:spTree>
    <p:extLst>
      <p:ext uri="{BB962C8B-B14F-4D97-AF65-F5344CB8AC3E}">
        <p14:creationId xmlns:p14="http://schemas.microsoft.com/office/powerpoint/2010/main" val="27560645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1025</TotalTime>
  <Words>836</Words>
  <Application>Microsoft Macintosh PowerPoint</Application>
  <PresentationFormat>Widescreen</PresentationFormat>
  <Paragraphs>131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Sylfaen</vt:lpstr>
      <vt:lpstr>Office Theme</vt:lpstr>
      <vt:lpstr>Holographic Dark Energy</vt:lpstr>
      <vt:lpstr>Holographic Principle (HP)</vt:lpstr>
      <vt:lpstr>FLRW Cosmology</vt:lpstr>
      <vt:lpstr>Dark Energy (DE)</vt:lpstr>
      <vt:lpstr>Holographic Dark Energy (HDE) Model</vt:lpstr>
      <vt:lpstr>Holographic Dark Energy (HDE) Model</vt:lpstr>
      <vt:lpstr>Holographic Dark Energy (HDE) Model</vt:lpstr>
      <vt:lpstr>Holographic Dark Energy (HDE) Model</vt:lpstr>
      <vt:lpstr>Holographic Dark Energy (HDE) Model</vt:lpstr>
      <vt:lpstr>Redshift Evolution of Hubble Parameter</vt:lpstr>
      <vt:lpstr>გამოყენებული ლიტერატურა:</vt:lpstr>
      <vt:lpstr>მადლობა ყურადღებისთვის!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Holographic Dark Energy</dc:title>
  <dc:creator>elene.katsadze@yahoo.com</dc:creator>
  <cp:lastModifiedBy>elene.katsadze@yahoo.com</cp:lastModifiedBy>
  <cp:revision>16</cp:revision>
  <dcterms:created xsi:type="dcterms:W3CDTF">2024-01-14T14:05:52Z</dcterms:created>
  <dcterms:modified xsi:type="dcterms:W3CDTF">2024-01-15T07:10:58Z</dcterms:modified>
</cp:coreProperties>
</file>