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2" r:id="rId8"/>
    <p:sldId id="264" r:id="rId9"/>
    <p:sldId id="265" r:id="rId10"/>
    <p:sldId id="263"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3000" r="-3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5000" r="-25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381001"/>
            <a:ext cx="7772400" cy="914400"/>
          </a:xfrm>
        </p:spPr>
        <p:txBody>
          <a:bodyPr/>
          <a:lstStyle/>
          <a:p>
            <a:r>
              <a:rPr lang="ka-GE" dirty="0" smtClean="0">
                <a:solidFill>
                  <a:schemeClr val="bg1"/>
                </a:solidFill>
              </a:rPr>
              <a:t>ეგზოტიკური მატერია</a:t>
            </a:r>
            <a:endParaRPr lang="en-US" dirty="0">
              <a:solidFill>
                <a:schemeClr val="bg1"/>
              </a:solidFill>
            </a:endParaRPr>
          </a:p>
        </p:txBody>
      </p:sp>
      <p:sp>
        <p:nvSpPr>
          <p:cNvPr id="3" name="Subtitle 2"/>
          <p:cNvSpPr>
            <a:spLocks noGrp="1"/>
          </p:cNvSpPr>
          <p:nvPr>
            <p:ph type="subTitle" idx="1"/>
          </p:nvPr>
        </p:nvSpPr>
        <p:spPr>
          <a:xfrm>
            <a:off x="5562600" y="5105400"/>
            <a:ext cx="3124200" cy="838200"/>
          </a:xfrm>
        </p:spPr>
        <p:txBody>
          <a:bodyPr/>
          <a:lstStyle/>
          <a:p>
            <a:r>
              <a:rPr lang="ka-GE" dirty="0" smtClean="0"/>
              <a:t>ვაჟა ლოლაძე</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05800" cy="639762"/>
          </a:xfrm>
        </p:spPr>
        <p:txBody>
          <a:bodyPr>
            <a:normAutofit fontScale="90000"/>
          </a:bodyPr>
          <a:lstStyle/>
          <a:p>
            <a:r>
              <a:rPr lang="ka-GE" dirty="0" smtClean="0">
                <a:solidFill>
                  <a:schemeClr val="bg1"/>
                </a:solidFill>
              </a:rPr>
              <a:t>რას </a:t>
            </a:r>
            <a:r>
              <a:rPr lang="ka-GE" smtClean="0">
                <a:solidFill>
                  <a:schemeClr val="bg1"/>
                </a:solidFill>
              </a:rPr>
              <a:t>არის ეგზოტიკური მატერია?</a:t>
            </a:r>
            <a:endParaRPr lang="en-US" dirty="0"/>
          </a:p>
        </p:txBody>
      </p:sp>
      <p:sp>
        <p:nvSpPr>
          <p:cNvPr id="3" name="Content Placeholder 2"/>
          <p:cNvSpPr>
            <a:spLocks noGrp="1"/>
          </p:cNvSpPr>
          <p:nvPr>
            <p:ph idx="1"/>
          </p:nvPr>
        </p:nvSpPr>
        <p:spPr>
          <a:xfrm>
            <a:off x="457200" y="1600201"/>
            <a:ext cx="7924800" cy="1905000"/>
          </a:xfrm>
        </p:spPr>
        <p:txBody>
          <a:bodyPr/>
          <a:lstStyle/>
          <a:p>
            <a:r>
              <a:rPr lang="ka-GE" sz="2400" dirty="0" smtClean="0">
                <a:solidFill>
                  <a:schemeClr val="bg1"/>
                </a:solidFill>
              </a:rPr>
              <a:t>არაბარიონული შედგენილობის მატერია რომელსაც გააჩნია ჩვენთვის ცნობილი მატერიისაგან განსხვავებული უცნაური თვისებებეი. მაგალითად უარყოფითი ან კომპლექსური მასა</a:t>
            </a:r>
          </a:p>
          <a:p>
            <a:endParaRPr lang="en-US"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ka-GE" sz="1800" dirty="0" smtClean="0"/>
              <a:t>იმისათვის, რომ დაკვირვებად სამყაროში ჩამოყალიბებულიყო ქიმიურ ელემენტთა ის თანაფარდობა რასაც ჩვენ ვხედავთ  საწყის სამყაროში არსებული მატერიის მხოლოდ ათი პროცენტი უნდა ყოფილიყო ბარიონული. დღეს კი ვხედავთ ომ არსებული მატერიის უდიდეს ნაწილს შეადგენს ბნელი მატერია შესაბამისად ჩნდება ეჭვი რომ იგი არაბარონულია დაწარმოადგენს რაიმე სახის ეგზოტიკურ მატერიას</a:t>
            </a:r>
            <a:endParaRPr lang="en-US" sz="1800" dirty="0"/>
          </a:p>
        </p:txBody>
      </p:sp>
      <p:pic>
        <p:nvPicPr>
          <p:cNvPr id="3074" name="Picture 2" descr="C:\Users\user\Desktop\exotic matter\121236_NewPieCharts720.png"/>
          <p:cNvPicPr>
            <a:picLocks noChangeAspect="1" noChangeArrowheads="1"/>
          </p:cNvPicPr>
          <p:nvPr/>
        </p:nvPicPr>
        <p:blipFill>
          <a:blip r:embed="rId2"/>
          <a:srcRect/>
          <a:stretch>
            <a:fillRect/>
          </a:stretch>
        </p:blipFill>
        <p:spPr bwMode="auto">
          <a:xfrm>
            <a:off x="0" y="1752600"/>
            <a:ext cx="9144000" cy="55626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chemeClr val="bg1"/>
                </a:solidFill>
              </a:rPr>
              <a:t>უარყოფითი მასა</a:t>
            </a:r>
            <a:endParaRPr lang="en-US" dirty="0">
              <a:solidFill>
                <a:schemeClr val="bg1"/>
              </a:solidFill>
            </a:endParaRPr>
          </a:p>
        </p:txBody>
      </p:sp>
      <p:sp>
        <p:nvSpPr>
          <p:cNvPr id="3" name="Content Placeholder 2"/>
          <p:cNvSpPr>
            <a:spLocks noGrp="1"/>
          </p:cNvSpPr>
          <p:nvPr>
            <p:ph idx="1"/>
          </p:nvPr>
        </p:nvSpPr>
        <p:spPr/>
        <p:txBody>
          <a:bodyPr>
            <a:normAutofit/>
          </a:bodyPr>
          <a:lstStyle/>
          <a:p>
            <a:r>
              <a:rPr lang="ka-GE" sz="2000" dirty="0" smtClean="0">
                <a:solidFill>
                  <a:schemeClr val="bg1"/>
                </a:solidFill>
              </a:rPr>
              <a:t>მიუხედავად იმისა, რომ უარყოფითი მასა თანამედროვე ფიზიკაში “მიუღბელია” იგი არ არღვევს არცერთ ფიზიკურ პრინციპს (მაგალითად ენერგია იმპულსის შენახვა) და ფარდოითობის ზოგადი თეორიის მათემატიკური აპარატი გამოდგება უარყოფითი მასის მატერიის გრავიტაციის აღსაწერადც.</a:t>
            </a:r>
          </a:p>
          <a:p>
            <a:r>
              <a:rPr lang="ka-GE" sz="2000" dirty="0" smtClean="0">
                <a:solidFill>
                  <a:schemeClr val="bg1"/>
                </a:solidFill>
              </a:rPr>
              <a:t>როგორც დადებითი ისე უარყოფითი მასის შემთხვევაში სამი სახის მასა მასა: ინერციული, აქტიური და პასიური გრავიტაციული მასები ექვივალენტურია.</a:t>
            </a:r>
            <a:endParaRPr lang="ka-GE" sz="2000" dirty="0" smtClean="0">
              <a:solidFill>
                <a:srgbClr val="FF0000"/>
              </a:solidFill>
            </a:endParaRPr>
          </a:p>
          <a:p>
            <a:r>
              <a:rPr lang="ka-GE" sz="2000" dirty="0" smtClean="0">
                <a:solidFill>
                  <a:schemeClr val="bg1"/>
                </a:solidFill>
              </a:rPr>
              <a:t> ფარდობითობის ზოგადი თეორია გვაძლევს:</a:t>
            </a:r>
          </a:p>
          <a:p>
            <a:pPr marL="457200" indent="-457200">
              <a:buAutoNum type="arabicParenR"/>
            </a:pPr>
            <a:r>
              <a:rPr lang="ka-GE" sz="2000" dirty="0" smtClean="0">
                <a:solidFill>
                  <a:schemeClr val="bg1"/>
                </a:solidFill>
              </a:rPr>
              <a:t>დადებითი მასა იზიდავს ორივეს როგრც უარყოფით ისე დადებით მასას.</a:t>
            </a:r>
          </a:p>
          <a:p>
            <a:pPr marL="457200" indent="-457200">
              <a:buAutoNum type="arabicParenR"/>
            </a:pPr>
            <a:r>
              <a:rPr lang="ka-GE" sz="2000" dirty="0" smtClean="0">
                <a:solidFill>
                  <a:schemeClr val="bg1"/>
                </a:solidFill>
              </a:rPr>
              <a:t>უარყოფითი მასა განიზიდავს დადებითი და უარყოფითი მასის სხეულებს.</a:t>
            </a:r>
          </a:p>
          <a:p>
            <a:pPr marL="457200" indent="-457200">
              <a:buAutoNum type="arabicParenR"/>
            </a:pPr>
            <a:endParaRPr lang="en-US" sz="2000"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C:\Users\user\Desktop\exotic matter\Runaway_motion.svg.pn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ka-GE" sz="2400" dirty="0" smtClean="0"/>
              <a:t>თუ უარყოფითი მასა მართლაც არსრბობს ჩვენ შევძლებს სინათლეზე სწრაფად მოვხვდეთ სამყაროს ამა თუ იმ ნაწილში</a:t>
            </a:r>
            <a:endParaRPr lang="en-US" sz="2400" dirty="0"/>
          </a:p>
        </p:txBody>
      </p:sp>
      <p:pic>
        <p:nvPicPr>
          <p:cNvPr id="4098" name="Picture 2" descr="C:\Users\user\Desktop\exotic matter\Lorentzian_Wormhole.svg.png"/>
          <p:cNvPicPr>
            <a:picLocks noChangeAspect="1" noChangeArrowheads="1"/>
          </p:cNvPicPr>
          <p:nvPr/>
        </p:nvPicPr>
        <p:blipFill>
          <a:blip r:embed="rId2"/>
          <a:srcRect/>
          <a:stretch>
            <a:fillRect/>
          </a:stretch>
        </p:blipFill>
        <p:spPr bwMode="auto">
          <a:xfrm>
            <a:off x="0" y="2359742"/>
            <a:ext cx="4648200" cy="4498258"/>
          </a:xfrm>
          <a:prstGeom prst="rect">
            <a:avLst/>
          </a:prstGeom>
          <a:noFill/>
        </p:spPr>
      </p:pic>
      <p:pic>
        <p:nvPicPr>
          <p:cNvPr id="4099" name="Picture 3" descr="C:\Users\user\Desktop\exotic matter\Alcubierre.png"/>
          <p:cNvPicPr>
            <a:picLocks noChangeAspect="1" noChangeArrowheads="1"/>
          </p:cNvPicPr>
          <p:nvPr/>
        </p:nvPicPr>
        <p:blipFill>
          <a:blip r:embed="rId3"/>
          <a:srcRect/>
          <a:stretch>
            <a:fillRect/>
          </a:stretch>
        </p:blipFill>
        <p:spPr bwMode="auto">
          <a:xfrm>
            <a:off x="4808041" y="3505200"/>
            <a:ext cx="4335959" cy="2008188"/>
          </a:xfrm>
          <a:prstGeom prst="rect">
            <a:avLst/>
          </a:prstGeom>
          <a:noFill/>
        </p:spPr>
      </p:pic>
      <p:sp>
        <p:nvSpPr>
          <p:cNvPr id="6" name="TextBox 5"/>
          <p:cNvSpPr txBox="1"/>
          <p:nvPr/>
        </p:nvSpPr>
        <p:spPr>
          <a:xfrm>
            <a:off x="990600" y="1828800"/>
            <a:ext cx="2590800" cy="369332"/>
          </a:xfrm>
          <a:prstGeom prst="rect">
            <a:avLst/>
          </a:prstGeom>
          <a:noFill/>
        </p:spPr>
        <p:txBody>
          <a:bodyPr wrap="square" rtlCol="0">
            <a:spAutoFit/>
          </a:bodyPr>
          <a:lstStyle/>
          <a:p>
            <a:r>
              <a:rPr lang="ka-GE" dirty="0" smtClean="0"/>
              <a:t>ჭია ხვრელი</a:t>
            </a:r>
            <a:endParaRPr lang="en-US" dirty="0"/>
          </a:p>
        </p:txBody>
      </p:sp>
      <p:sp>
        <p:nvSpPr>
          <p:cNvPr id="7" name="TextBox 6"/>
          <p:cNvSpPr txBox="1"/>
          <p:nvPr/>
        </p:nvSpPr>
        <p:spPr>
          <a:xfrm>
            <a:off x="6019800" y="1905000"/>
            <a:ext cx="1981200" cy="646331"/>
          </a:xfrm>
          <a:prstGeom prst="rect">
            <a:avLst/>
          </a:prstGeom>
          <a:noFill/>
        </p:spPr>
        <p:txBody>
          <a:bodyPr wrap="square" rtlCol="0">
            <a:spAutoFit/>
          </a:bodyPr>
          <a:lstStyle/>
          <a:p>
            <a:r>
              <a:rPr lang="ka-GE" dirty="0" smtClean="0"/>
              <a:t>ალკუბიერის ძრავი</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B050"/>
                </a:solidFill>
              </a:rPr>
              <a:t>კომპლექსური მასა</a:t>
            </a:r>
            <a:endParaRPr lang="en-US" dirty="0">
              <a:solidFill>
                <a:srgbClr val="00B050"/>
              </a:solidFill>
            </a:endParaRPr>
          </a:p>
        </p:txBody>
      </p:sp>
      <p:sp>
        <p:nvSpPr>
          <p:cNvPr id="3" name="Content Placeholder 2"/>
          <p:cNvSpPr>
            <a:spLocks noGrp="1"/>
          </p:cNvSpPr>
          <p:nvPr>
            <p:ph idx="1"/>
          </p:nvPr>
        </p:nvSpPr>
        <p:spPr/>
        <p:txBody>
          <a:bodyPr>
            <a:normAutofit/>
          </a:bodyPr>
          <a:lstStyle/>
          <a:p>
            <a:r>
              <a:rPr lang="ka-GE" sz="2000" dirty="0" smtClean="0"/>
              <a:t>თეორიულ ნაწილაკს ტახიონს აქვს კომპლექსური მასა და იგი ყოველთვის მოძრაობს სინათლეზე სწრაფად</a:t>
            </a:r>
            <a:r>
              <a:rPr lang="ka-GE" sz="2000" dirty="0" smtClean="0">
                <a:solidFill>
                  <a:schemeClr val="bg1"/>
                </a:solidFill>
              </a:rPr>
              <a:t>.</a:t>
            </a:r>
            <a:endParaRPr lang="en-US" sz="2000" dirty="0" smtClean="0">
              <a:solidFill>
                <a:schemeClr val="bg1"/>
              </a:solidFill>
            </a:endParaRPr>
          </a:p>
          <a:p>
            <a:endParaRPr lang="ka-GE" dirty="0" smtClean="0"/>
          </a:p>
          <a:p>
            <a:r>
              <a:rPr lang="en-US" dirty="0" smtClean="0"/>
              <a:t>E=</a:t>
            </a:r>
          </a:p>
        </p:txBody>
      </p:sp>
      <p:graphicFrame>
        <p:nvGraphicFramePr>
          <p:cNvPr id="4" name="Object 3"/>
          <p:cNvGraphicFramePr>
            <a:graphicFrameLocks noChangeAspect="1"/>
          </p:cNvGraphicFramePr>
          <p:nvPr/>
        </p:nvGraphicFramePr>
        <p:xfrm>
          <a:off x="4394200" y="1943100"/>
          <a:ext cx="914400" cy="198438"/>
        </p:xfrm>
        <a:graphic>
          <a:graphicData uri="http://schemas.openxmlformats.org/presentationml/2006/ole">
            <p:oleObj spid="_x0000_s5122" name="Equation" r:id="rId3" imgW="914400" imgH="198720" progId="Equation.DSMT4">
              <p:embed/>
            </p:oleObj>
          </a:graphicData>
        </a:graphic>
      </p:graphicFrame>
      <p:graphicFrame>
        <p:nvGraphicFramePr>
          <p:cNvPr id="5123" name="Object 3"/>
          <p:cNvGraphicFramePr>
            <a:graphicFrameLocks noChangeAspect="1"/>
          </p:cNvGraphicFramePr>
          <p:nvPr/>
        </p:nvGraphicFramePr>
        <p:xfrm>
          <a:off x="1295400" y="2667000"/>
          <a:ext cx="1143000" cy="1477537"/>
        </p:xfrm>
        <a:graphic>
          <a:graphicData uri="http://schemas.openxmlformats.org/presentationml/2006/ole">
            <p:oleObj spid="_x0000_s5123" name="Equation" r:id="rId4" imgW="520560" imgH="672840" progId="Equation.DSMT4">
              <p:embed/>
            </p:oleObj>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ka-GE" sz="1800" dirty="0" smtClean="0"/>
              <a:t>იმის გამო რომ ტახიონი მოძრაობს სინათლეზე სწრაფად ჩვენ ვერ დავინახავთ მას იმ მომენტში როდესაც იგი ჩაგვივლის ჩავლიდან გარკვეული დროის შემდეგ კი ჩვენ დავინახავთ ორ საპირისპიროდ მოძრავს სურათს </a:t>
            </a:r>
            <a:r>
              <a:rPr lang="en-US" sz="1800" dirty="0" smtClean="0"/>
              <a:t> </a:t>
            </a:r>
            <a:r>
              <a:rPr lang="ka-GE" sz="1800" dirty="0" smtClean="0"/>
              <a:t>ერთი აქედან თავად ტახიონია მეორე კი </a:t>
            </a:r>
            <a:r>
              <a:rPr lang="ka-GE" sz="1800" dirty="0" smtClean="0"/>
              <a:t> </a:t>
            </a:r>
            <a:r>
              <a:rPr lang="ka-GE" sz="1800" dirty="0" smtClean="0"/>
              <a:t>ჩერენკოვის გამოსხივებას (რადგან ტახიონის სიჩქარე მეტია სინათლისაზე)</a:t>
            </a:r>
            <a:endParaRPr lang="en-US" sz="1800" dirty="0"/>
          </a:p>
        </p:txBody>
      </p:sp>
      <p:pic>
        <p:nvPicPr>
          <p:cNvPr id="24578" name="Picture 2" descr="C:\Users\user\Desktop\exotic matter\Tachyon04s.gif"/>
          <p:cNvPicPr>
            <a:picLocks noChangeAspect="1" noChangeArrowheads="1" noCrop="1"/>
          </p:cNvPicPr>
          <p:nvPr/>
        </p:nvPicPr>
        <p:blipFill>
          <a:blip r:embed="rId2"/>
          <a:srcRect/>
          <a:stretch>
            <a:fillRect/>
          </a:stretch>
        </p:blipFill>
        <p:spPr bwMode="auto">
          <a:xfrm>
            <a:off x="0" y="3276600"/>
            <a:ext cx="9144000" cy="254622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ka-GE" sz="2000" dirty="0" smtClean="0"/>
              <a:t>ტახიონების არსებობას მივყავართ თანამედროვე ფიზიკის თვალსაზრისით კიდევ ერთ აფსურდულ შედეგამდე: იმფორმაციის გადაცემა წარსულში. </a:t>
            </a:r>
            <a:br>
              <a:rPr lang="ka-GE" sz="2000" dirty="0" smtClean="0"/>
            </a:br>
            <a:endParaRPr lang="en-US" sz="2000" dirty="0"/>
          </a:p>
        </p:txBody>
      </p:sp>
      <p:pic>
        <p:nvPicPr>
          <p:cNvPr id="25602" name="Picture 2" descr="C:\Users\user\Desktop\exotic matter\tachyon_paradox.gif"/>
          <p:cNvPicPr>
            <a:picLocks noChangeAspect="1" noChangeArrowheads="1"/>
          </p:cNvPicPr>
          <p:nvPr/>
        </p:nvPicPr>
        <p:blipFill>
          <a:blip r:embed="rId2"/>
          <a:srcRect/>
          <a:stretch>
            <a:fillRect/>
          </a:stretch>
        </p:blipFill>
        <p:spPr bwMode="auto">
          <a:xfrm>
            <a:off x="762000" y="1295400"/>
            <a:ext cx="7153275" cy="52387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5000" r="-25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1371600"/>
            <a:ext cx="8229600" cy="1143000"/>
          </a:xfrm>
        </p:spPr>
        <p:txBody>
          <a:bodyPr/>
          <a:lstStyle/>
          <a:p>
            <a:r>
              <a:rPr lang="ka-GE" dirty="0" smtClean="0">
                <a:solidFill>
                  <a:schemeClr val="bg1"/>
                </a:solidFill>
              </a:rPr>
              <a:t>მადლობა ყურადღებისათვის</a:t>
            </a:r>
            <a:endParaRPr lang="en-US"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674</TotalTime>
  <Words>250</Words>
  <Application>Microsoft Office PowerPoint</Application>
  <PresentationFormat>On-screen Show (4:3)</PresentationFormat>
  <Paragraphs>21</Paragraphs>
  <Slides>10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2" baseType="lpstr">
      <vt:lpstr>Office Theme</vt:lpstr>
      <vt:lpstr>Equation</vt:lpstr>
      <vt:lpstr>ეგზოტიკური მატერია</vt:lpstr>
      <vt:lpstr>რას არის ეგზოტიკური მატერია?</vt:lpstr>
      <vt:lpstr>იმისათვის, რომ დაკვირვებად სამყაროში ჩამოყალიბებულიყო ქიმიურ ელემენტთა ის თანაფარდობა რასაც ჩვენ ვხედავთ  საწყის სამყაროში არსებული მატერიის მხოლოდ ათი პროცენტი უნდა ყოფილიყო ბარიონული. დღეს კი ვხედავთ ომ არსებული მატერიის უდიდეს ნაწილს შეადგენს ბნელი მატერია შესაბამისად ჩნდება ეჭვი რომ იგი არაბარონულია დაწარმოადგენს რაიმე სახის ეგზოტიკურ მატერიას</vt:lpstr>
      <vt:lpstr>უარყოფითი მასა</vt:lpstr>
      <vt:lpstr>Slide 5</vt:lpstr>
      <vt:lpstr>თუ უარყოფითი მასა მართლაც არსრბობს ჩვენ შევძლებს სინათლეზე სწრაფად მოვხვდეთ სამყაროს ამა თუ იმ ნაწილში</vt:lpstr>
      <vt:lpstr>კომპლექსური მასა</vt:lpstr>
      <vt:lpstr>იმის გამო რომ ტახიონი მოძრაობს სინათლეზე სწრაფად ჩვენ ვერ დავინახავთ მას იმ მომენტში როდესაც იგი ჩაგვივლის ჩავლიდან გარკვეული დროის შემდეგ კი ჩვენ დავინახავთ ორ საპირისპიროდ მოძრავს სურათს  ერთი აქედან თავად ტახიონია მეორე კი  ჩერენკოვის გამოსხივებას (რადგან ტახიონის სიჩქარე მეტია სინათლისაზე)</vt:lpstr>
      <vt:lpstr>ტახიონების არსებობას მივყავართ თანამედროვე ფიზიკის თვალსაზრისით კიდევ ერთ აფსურდულ შედეგამდე: იმფორმაციის გადაცემა წარსულში.  </vt:lpstr>
      <vt:lpstr>მადლობა ყურადღებისათვის</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ეგზოტიკური მატერია</dc:title>
  <dc:creator>user</dc:creator>
  <cp:lastModifiedBy>user</cp:lastModifiedBy>
  <cp:revision>48</cp:revision>
  <dcterms:created xsi:type="dcterms:W3CDTF">2006-08-16T00:00:00Z</dcterms:created>
  <dcterms:modified xsi:type="dcterms:W3CDTF">2016-06-05T15:36:12Z</dcterms:modified>
</cp:coreProperties>
</file>