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60" r:id="rId5"/>
    <p:sldId id="261" r:id="rId6"/>
    <p:sldId id="262" r:id="rId7"/>
    <p:sldId id="259" r:id="rId8"/>
  </p:sldIdLst>
  <p:sldSz cx="9144000" cy="5143500" type="screen16x9"/>
  <p:notesSz cx="51435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Roboto" panose="020B0604020202020204" charset="0"/>
      <p:regular r:id="rId14"/>
    </p:embeddedFont>
    <p:embeddedFont>
      <p:font typeface="Roboto Medium" panose="020B0604020202020204" charset="0"/>
      <p:regular r:id="rId15"/>
    </p:embeddedFont>
    <p:embeddedFont>
      <p:font typeface="Sylfaen" panose="010A0502050306030303" pitchFamily="18" charset="0"/>
      <p:regular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116" d="100"/>
          <a:sy n="116" d="100"/>
        </p:scale>
        <p:origin x="49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477725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0018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29180" y="4844491"/>
            <a:ext cx="1071843" cy="25603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0018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29180" y="4844491"/>
            <a:ext cx="1071843" cy="25603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0018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29180" y="4844491"/>
            <a:ext cx="1071843" cy="25603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0018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29180" y="4844491"/>
            <a:ext cx="1071843" cy="25603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0018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29180" y="4844491"/>
            <a:ext cx="1071843" cy="25603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0018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29180" y="4844491"/>
            <a:ext cx="1071843" cy="25603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0018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29180" y="4844491"/>
            <a:ext cx="1071843" cy="256032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2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7B804AE-E690-41AF-A93C-DB88A73D3775}"/>
              </a:ext>
            </a:extLst>
          </p:cNvPr>
          <p:cNvSpPr/>
          <p:nvPr/>
        </p:nvSpPr>
        <p:spPr>
          <a:xfrm>
            <a:off x="8174235" y="3874688"/>
            <a:ext cx="947292" cy="1250292"/>
          </a:xfrm>
          <a:prstGeom prst="rect">
            <a:avLst/>
          </a:prstGeom>
          <a:solidFill>
            <a:srgbClr val="000017"/>
          </a:solidFill>
          <a:ln>
            <a:solidFill>
              <a:srgbClr val="0000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CC4DFC4-BA75-49F9-B7DD-338E12D83C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064" y="18520"/>
            <a:ext cx="8101871" cy="512498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3365692" y="0"/>
            <a:ext cx="4100810" cy="4429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ka-GE" sz="275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ვაშლი ყუთში</a:t>
            </a:r>
            <a:endParaRPr lang="en-US" sz="275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496119" y="479524"/>
            <a:ext cx="4351362" cy="4429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ka-GE" sz="2750" dirty="0">
                <a:solidFill>
                  <a:srgbClr val="FFFFFF"/>
                </a:solidFill>
                <a:ea typeface="Roboto Medium" pitchFamily="34" charset="-122"/>
              </a:rPr>
              <a:t>ექსპერიმენტი</a:t>
            </a: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77069" y="1135112"/>
            <a:ext cx="4741813" cy="1081757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14077" y="1295921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ka-GE" sz="1350" dirty="0">
                <a:solidFill>
                  <a:srgbClr val="CFD0D8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1.</a:t>
            </a:r>
            <a:endParaRPr lang="en-US" sz="1350" dirty="0"/>
          </a:p>
        </p:txBody>
      </p:sp>
      <p:sp>
        <p:nvSpPr>
          <p:cNvPr id="6" name="Text 2"/>
          <p:cNvSpPr/>
          <p:nvPr/>
        </p:nvSpPr>
        <p:spPr>
          <a:xfrm>
            <a:off x="714077" y="1602432"/>
            <a:ext cx="4343995" cy="4536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>
              <a:lnSpc>
                <a:spcPct val="133000"/>
              </a:lnSpc>
            </a:pPr>
            <a:r>
              <a:rPr lang="ka-GE" sz="110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ჩავდოთ ვაშლი იდეალურად დალუქულ, იზოლირებულ ყუთში — მასში არც ენერგია და არც მატერია არ შედის და არ გამოდის.</a:t>
            </a:r>
            <a:endParaRPr lang="en-US" sz="110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77069" y="2358628"/>
            <a:ext cx="4741813" cy="1081757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714077" y="2519437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CFD0D8"/>
                </a:solidFill>
                <a:latin typeface="Roboto Medium" pitchFamily="34" charset="0"/>
                <a:ea typeface="Roboto Medium" pitchFamily="34" charset="-122"/>
              </a:rPr>
              <a:t>2.</a:t>
            </a:r>
            <a:endParaRPr lang="en-US" sz="1350" dirty="0"/>
          </a:p>
        </p:txBody>
      </p:sp>
      <p:sp>
        <p:nvSpPr>
          <p:cNvPr id="9" name="Text 4"/>
          <p:cNvSpPr/>
          <p:nvPr/>
        </p:nvSpPr>
        <p:spPr>
          <a:xfrm>
            <a:off x="714077" y="2825948"/>
            <a:ext cx="4343995" cy="4536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>
              <a:lnSpc>
                <a:spcPct val="133000"/>
              </a:lnSpc>
            </a:pPr>
            <a:r>
              <a:rPr lang="ka-GE" sz="110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დაველოდოთ სამუდამოდ. ვაშლი იშლება, ატომები იფანტება, ენტროპია იზრდება.</a:t>
            </a:r>
            <a:endParaRPr lang="en-US" sz="110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77069" y="3582144"/>
            <a:ext cx="4741813" cy="1081757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714077" y="3742953"/>
            <a:ext cx="1781919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ka-GE" sz="1350" dirty="0">
                <a:solidFill>
                  <a:srgbClr val="CFD0D8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3.</a:t>
            </a:r>
            <a:endParaRPr lang="en-US" sz="1350" dirty="0"/>
          </a:p>
        </p:txBody>
      </p:sp>
      <p:sp>
        <p:nvSpPr>
          <p:cNvPr id="12" name="Text 6"/>
          <p:cNvSpPr/>
          <p:nvPr/>
        </p:nvSpPr>
        <p:spPr>
          <a:xfrm>
            <a:off x="714077" y="4049464"/>
            <a:ext cx="4343995" cy="4536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>
              <a:lnSpc>
                <a:spcPct val="133000"/>
              </a:lnSpc>
            </a:pPr>
            <a:r>
              <a:rPr lang="ka-GE" sz="1100" dirty="0">
                <a:solidFill>
                  <a:srgbClr val="CFD0D8"/>
                </a:solidFill>
                <a:ea typeface="Roboto" pitchFamily="34" charset="-122"/>
              </a:rPr>
              <a:t>გავხსნათ ყუთი</a:t>
            </a:r>
            <a:endParaRPr lang="en-US" sz="1100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B0DD3D9C-833F-40EE-A62C-1E19063F777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6794" t="731" r="15054" b="2055"/>
          <a:stretch/>
        </p:blipFill>
        <p:spPr>
          <a:xfrm>
            <a:off x="5295080" y="0"/>
            <a:ext cx="3848919" cy="5143499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74489" y="346770"/>
            <a:ext cx="6455494" cy="3529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ka-GE" sz="2200" dirty="0">
                <a:solidFill>
                  <a:srgbClr val="FFFFFF"/>
                </a:solidFill>
                <a:ea typeface="Roboto Medium" pitchFamily="34" charset="-122"/>
              </a:rPr>
              <a:t>პუანკარეს განმეორება</a:t>
            </a:r>
            <a:endParaRPr lang="en-US" sz="22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4489" y="935906"/>
            <a:ext cx="3759622" cy="3759622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714503" y="2070646"/>
            <a:ext cx="2500833" cy="1765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ka-GE" sz="1100" dirty="0">
                <a:solidFill>
                  <a:srgbClr val="FFFFFF"/>
                </a:solidFill>
                <a:ea typeface="Roboto Medium" pitchFamily="34" charset="-122"/>
              </a:rPr>
              <a:t>თეორემა: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4714503" y="2337122"/>
            <a:ext cx="3759622" cy="73044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>
              <a:lnSpc>
                <a:spcPct val="120000"/>
              </a:lnSpc>
            </a:pPr>
            <a:r>
              <a:rPr lang="ka-GE" sz="105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ნებისმიერ დახურულ მექანიკურ სისტემაში, რომელსაც აქვს სასრული მოცულობა და სასრული ენერგია, სისტემა - საკმარისი დროის გათვალისწინებით - დაუბრუნდება თვითნებურად საწყის მდგომარეობას.</a:t>
            </a:r>
          </a:p>
          <a:p>
            <a:pPr>
              <a:lnSpc>
                <a:spcPct val="120000"/>
              </a:lnSpc>
            </a:pPr>
            <a:endParaRPr lang="ka-GE" sz="1050" dirty="0">
              <a:solidFill>
                <a:srgbClr val="CFD0D8"/>
              </a:solidFill>
              <a:latin typeface="Roboto" pitchFamily="34" charset="0"/>
              <a:ea typeface="Roboto" pitchFamily="34" charset="-122"/>
              <a:cs typeface="Roboto" pitchFamily="34" charset="-120"/>
            </a:endParaRPr>
          </a:p>
          <a:p>
            <a:pPr>
              <a:lnSpc>
                <a:spcPct val="120000"/>
              </a:lnSpc>
            </a:pPr>
            <a:r>
              <a:rPr lang="ka-GE" sz="105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ეს არის კლასიკური მექანიკის ზუსტი შედეგი, რომელიც დაამტკიცა ანრი პუანკარემ მე-19 საუკუნის ბოლოს.</a:t>
            </a:r>
            <a:endParaRPr lang="en-US" sz="1050" dirty="0"/>
          </a:p>
        </p:txBody>
      </p:sp>
      <p:sp>
        <p:nvSpPr>
          <p:cNvPr id="6" name="Shape 3"/>
          <p:cNvSpPr/>
          <p:nvPr/>
        </p:nvSpPr>
        <p:spPr>
          <a:xfrm>
            <a:off x="4714502" y="3991077"/>
            <a:ext cx="4429497" cy="380702"/>
          </a:xfrm>
          <a:prstGeom prst="roundRect">
            <a:avLst>
              <a:gd name="adj" fmla="val 12463"/>
            </a:avLst>
          </a:prstGeom>
          <a:solidFill>
            <a:srgbClr val="0F163E"/>
          </a:solidFill>
          <a:ln/>
        </p:spPr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27464" y="4124946"/>
            <a:ext cx="141163" cy="112961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4968627" y="4100242"/>
            <a:ext cx="3736777" cy="16237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ct val="120000"/>
              </a:lnSpc>
            </a:pPr>
            <a:r>
              <a:rPr lang="ka-GE" sz="8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თეორემა გარანტიას იძლევა თითქმის განმეორებადობისა და არა ზუსტ იდენტურობისა.</a:t>
            </a:r>
            <a:endParaRPr lang="en-US" sz="8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80686D6-D1FB-443B-92A8-7B5F7A46897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54187" y="4855890"/>
            <a:ext cx="1389812" cy="28761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825624"/>
            <a:ext cx="8287569" cy="4429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ct val="104000"/>
              </a:lnSpc>
            </a:pPr>
            <a:r>
              <a:rPr lang="ka-GE" sz="2750" dirty="0">
                <a:solidFill>
                  <a:srgbClr val="FFFFFF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პირობები უნდა დაკმაყოფილდეს </a:t>
            </a:r>
            <a:endParaRPr lang="en-US" sz="2750" dirty="0"/>
          </a:p>
        </p:txBody>
      </p:sp>
      <p:sp>
        <p:nvSpPr>
          <p:cNvPr id="3" name="Text 1"/>
          <p:cNvSpPr/>
          <p:nvPr/>
        </p:nvSpPr>
        <p:spPr>
          <a:xfrm>
            <a:off x="496119" y="1622971"/>
            <a:ext cx="2655243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ka-GE" sz="1350" dirty="0">
                <a:solidFill>
                  <a:srgbClr val="FFFFFF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რა ჭირდება თეორემას</a:t>
            </a:r>
            <a:endParaRPr lang="en-US" sz="1350" dirty="0"/>
          </a:p>
        </p:txBody>
      </p:sp>
      <p:sp>
        <p:nvSpPr>
          <p:cNvPr id="4" name="Text 2"/>
          <p:cNvSpPr/>
          <p:nvPr/>
        </p:nvSpPr>
        <p:spPr>
          <a:xfrm>
            <a:off x="496119" y="1986186"/>
            <a:ext cx="3902943" cy="100637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92500"/>
          </a:bodyPr>
          <a:lstStyle/>
          <a:p>
            <a:pPr marL="342900" indent="-342900">
              <a:lnSpc>
                <a:spcPct val="133000"/>
              </a:lnSpc>
              <a:buSzPct val="100000"/>
              <a:buChar char="•"/>
            </a:pPr>
            <a:r>
              <a:rPr lang="ka-GE" sz="110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სისტემა ნამდვილად იზოლირებული უნდა იყოს — არც ერთი ენერგია ან ნაწილაკი არ უნდა კვეთდეს საზღვრებს.</a:t>
            </a:r>
          </a:p>
          <a:p>
            <a:pPr marL="342900" indent="-342900">
              <a:lnSpc>
                <a:spcPct val="133000"/>
              </a:lnSpc>
              <a:buSzPct val="100000"/>
              <a:buChar char="•"/>
            </a:pPr>
            <a:r>
              <a:rPr lang="ka-GE" sz="110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სრული ენერგია უნდა იყოს სასრული და შენახული</a:t>
            </a:r>
          </a:p>
          <a:p>
            <a:pPr marL="342900" indent="-342900">
              <a:lnSpc>
                <a:spcPct val="133000"/>
              </a:lnSpc>
              <a:buSzPct val="100000"/>
              <a:buChar char="•"/>
            </a:pPr>
            <a:r>
              <a:rPr lang="ka-GE" sz="110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სისტემას უნდა ჰქონდეს სასრული ფაზის სივრცე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4749701" y="1622971"/>
            <a:ext cx="22292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ka-GE" sz="1350" dirty="0">
                <a:solidFill>
                  <a:srgbClr val="FFFFFF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რეალობა</a:t>
            </a:r>
            <a:endParaRPr lang="en-US" sz="1350" dirty="0"/>
          </a:p>
        </p:txBody>
      </p:sp>
      <p:sp>
        <p:nvSpPr>
          <p:cNvPr id="6" name="Text 4"/>
          <p:cNvSpPr/>
          <p:nvPr/>
        </p:nvSpPr>
        <p:spPr>
          <a:xfrm>
            <a:off x="4749701" y="1986186"/>
            <a:ext cx="3902943" cy="123319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342900" indent="-342900">
              <a:lnSpc>
                <a:spcPct val="133000"/>
              </a:lnSpc>
              <a:buSzPct val="100000"/>
              <a:buChar char="•"/>
            </a:pPr>
            <a:r>
              <a:rPr lang="ka-GE" sz="110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ენერგიის გაჟონვა ჰოკინგის რადიაციის ან კვანტური გვირაბის მეშვეობით</a:t>
            </a:r>
          </a:p>
          <a:p>
            <a:pPr marL="342900" indent="-342900">
              <a:lnSpc>
                <a:spcPct val="133000"/>
              </a:lnSpc>
              <a:buSzPct val="100000"/>
              <a:buChar char="•"/>
            </a:pPr>
            <a:r>
              <a:rPr lang="ka-GE" sz="110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თუ ენერგია გამოიყოფა, სისტემა თერმული წონასწორობისკენ მიისწრაფვის და არა რეკომბინაციისკენ.</a:t>
            </a:r>
            <a:endParaRPr lang="en-US" sz="1100" dirty="0"/>
          </a:p>
        </p:txBody>
      </p:sp>
      <p:sp>
        <p:nvSpPr>
          <p:cNvPr id="7" name="Shape 5"/>
          <p:cNvSpPr/>
          <p:nvPr/>
        </p:nvSpPr>
        <p:spPr>
          <a:xfrm>
            <a:off x="4749701" y="3378845"/>
            <a:ext cx="3902943" cy="779562"/>
          </a:xfrm>
          <a:prstGeom prst="roundRect">
            <a:avLst>
              <a:gd name="adj" fmla="val 7638"/>
            </a:avLst>
          </a:prstGeom>
          <a:solidFill>
            <a:srgbClr val="4B3F02"/>
          </a:solidFill>
          <a:ln/>
        </p:spPr>
      </p:sp>
      <p:pic>
        <p:nvPicPr>
          <p:cNvPr id="8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91460" y="3593902"/>
            <a:ext cx="177180" cy="141759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5210398" y="3541812"/>
            <a:ext cx="3300487" cy="4536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>
              <a:lnSpc>
                <a:spcPct val="133000"/>
              </a:lnSpc>
            </a:pPr>
            <a:r>
              <a:rPr lang="ka-GE" sz="11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გაჟონილი ყუთი ნიშნავს, რომ რეციდივი არ ხდება — მხოლოდ გაგრილება და დაშლა.</a:t>
            </a:r>
            <a:endParaRPr lang="en-US" sz="11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0" y="0"/>
            <a:ext cx="3429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496119" y="560859"/>
            <a:ext cx="4722763" cy="88597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ka-GE" sz="2750" dirty="0">
                <a:solidFill>
                  <a:srgbClr val="FFFFFF"/>
                </a:solidFill>
                <a:ea typeface="Roboto Medium" pitchFamily="34" charset="-122"/>
              </a:rPr>
              <a:t>სწორი და არასწორი</a:t>
            </a:r>
            <a:endParaRPr lang="en-US" sz="2750" dirty="0"/>
          </a:p>
        </p:txBody>
      </p:sp>
      <p:sp>
        <p:nvSpPr>
          <p:cNvPr id="4" name="Shape 1"/>
          <p:cNvSpPr/>
          <p:nvPr/>
        </p:nvSpPr>
        <p:spPr>
          <a:xfrm>
            <a:off x="496119" y="1659434"/>
            <a:ext cx="2290465" cy="1728267"/>
          </a:xfrm>
          <a:prstGeom prst="roundRect">
            <a:avLst>
              <a:gd name="adj" fmla="val 3445"/>
            </a:avLst>
          </a:prstGeom>
          <a:solidFill>
            <a:srgbClr val="182567"/>
          </a:solidFill>
          <a:ln w="4763">
            <a:solidFill>
              <a:srgbClr val="313E80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642640" y="1805955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ka-GE" sz="1350" dirty="0">
                <a:solidFill>
                  <a:srgbClr val="CFD0D8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პოპულარული აზრი:</a:t>
            </a:r>
            <a:endParaRPr lang="en-US" sz="1350" dirty="0"/>
          </a:p>
        </p:txBody>
      </p:sp>
      <p:sp>
        <p:nvSpPr>
          <p:cNvPr id="6" name="Text 3"/>
          <p:cNvSpPr/>
          <p:nvPr/>
        </p:nvSpPr>
        <p:spPr>
          <a:xfrm>
            <a:off x="642640" y="2341295"/>
            <a:ext cx="1997422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>
              <a:lnSpc>
                <a:spcPct val="133000"/>
              </a:lnSpc>
            </a:pPr>
            <a:r>
              <a:rPr lang="ka-GE" sz="110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უსასრულო დრო ვაშლს პირვანდელ ფორმას უბრუნებს </a:t>
            </a:r>
            <a:endParaRPr lang="en-US" sz="1100" dirty="0"/>
          </a:p>
        </p:txBody>
      </p:sp>
      <p:sp>
        <p:nvSpPr>
          <p:cNvPr id="7" name="Shape 4"/>
          <p:cNvSpPr/>
          <p:nvPr/>
        </p:nvSpPr>
        <p:spPr>
          <a:xfrm>
            <a:off x="2928342" y="1659434"/>
            <a:ext cx="2290539" cy="1728267"/>
          </a:xfrm>
          <a:prstGeom prst="roundRect">
            <a:avLst>
              <a:gd name="adj" fmla="val 3445"/>
            </a:avLst>
          </a:prstGeom>
          <a:solidFill>
            <a:srgbClr val="182567"/>
          </a:solidFill>
          <a:ln w="4763">
            <a:solidFill>
              <a:srgbClr val="313E80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3074863" y="1805955"/>
            <a:ext cx="1997497" cy="44291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>
              <a:lnSpc>
                <a:spcPct val="104000"/>
              </a:lnSpc>
            </a:pPr>
            <a:r>
              <a:rPr lang="ka-GE" sz="1350" dirty="0">
                <a:solidFill>
                  <a:srgbClr val="CFD0D8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მათემატიკური რეალობა</a:t>
            </a:r>
            <a:endParaRPr lang="en-US" sz="1350" dirty="0"/>
          </a:p>
        </p:txBody>
      </p:sp>
      <p:sp>
        <p:nvSpPr>
          <p:cNvPr id="9" name="Text 6"/>
          <p:cNvSpPr/>
          <p:nvPr/>
        </p:nvSpPr>
        <p:spPr>
          <a:xfrm>
            <a:off x="3074863" y="2333923"/>
            <a:ext cx="1997497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92500" lnSpcReduction="20000"/>
          </a:bodyPr>
          <a:lstStyle/>
          <a:p>
            <a:pPr>
              <a:lnSpc>
                <a:spcPct val="133000"/>
              </a:lnSpc>
            </a:pPr>
            <a:r>
              <a:rPr lang="ka-GE" sz="110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სისტემა თვითნებურად ბრუნდება საწყის მდგომარეობასთან ახლოს — არა აუცილებლად იგივე ვაშლი, იგივე განლაგებით, იგივე ფორმით.</a:t>
            </a:r>
            <a:endParaRPr lang="en-US" sz="11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575667"/>
            <a:ext cx="6985025" cy="4429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ct val="104000"/>
              </a:lnSpc>
            </a:pPr>
            <a:r>
              <a:rPr lang="ka-GE" sz="2750" dirty="0">
                <a:solidFill>
                  <a:srgbClr val="FFFFFF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დასკვნა: თითქმის დაბრუნება, არა აღდგენა</a:t>
            </a:r>
            <a:endParaRPr lang="en-US" sz="2750" dirty="0"/>
          </a:p>
        </p:txBody>
      </p:sp>
      <p:sp>
        <p:nvSpPr>
          <p:cNvPr id="4" name="Text 2"/>
          <p:cNvSpPr/>
          <p:nvPr/>
        </p:nvSpPr>
        <p:spPr>
          <a:xfrm>
            <a:off x="496119" y="2148148"/>
            <a:ext cx="3902943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>
              <a:lnSpc>
                <a:spcPct val="133000"/>
              </a:lnSpc>
            </a:pPr>
            <a:r>
              <a:rPr lang="ka-GE" sz="110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„ვაშლი ყუთში“ გვეძლევა, როგორც რეკურენტობის პრინციპი მკაცრი იდეალური დაშვებების გათვალისწინებით — ფანჯარა დროისა და დეტერმინიზმის ღრმა სტრუქტურაში და არა პირობა კოსმიური აღდგენის.</a:t>
            </a:r>
            <a:endParaRPr lang="en-US" sz="1100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802832" y="1395115"/>
            <a:ext cx="212601" cy="212601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5210398" y="1361945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ka-GE" sz="1600" dirty="0">
                <a:solidFill>
                  <a:srgbClr val="CFD0D8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უსასრულობა</a:t>
            </a:r>
            <a:r>
              <a:rPr lang="en-US" sz="1600" dirty="0">
                <a:solidFill>
                  <a:srgbClr val="CFD0D8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 ≠ </a:t>
            </a:r>
            <a:r>
              <a:rPr lang="ka-GE" sz="1600" dirty="0">
                <a:solidFill>
                  <a:srgbClr val="CFD0D8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გარანტია</a:t>
            </a:r>
            <a:endParaRPr lang="en-US" sz="1600" dirty="0"/>
          </a:p>
        </p:txBody>
      </p:sp>
      <p:sp>
        <p:nvSpPr>
          <p:cNvPr id="7" name="Text 4"/>
          <p:cNvSpPr/>
          <p:nvPr/>
        </p:nvSpPr>
        <p:spPr>
          <a:xfrm>
            <a:off x="5210398" y="1668884"/>
            <a:ext cx="3442246" cy="4536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>
              <a:lnSpc>
                <a:spcPct val="133000"/>
              </a:lnSpc>
            </a:pPr>
            <a:r>
              <a:rPr lang="ka-GE" sz="110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უსასრულო დრო მიუთითებს ახლო დაბრუნების შესაძლებლობაზე და არა ზუსტი აღდგენის დარწმუნებულობაზე.</a:t>
            </a:r>
            <a:endParaRPr lang="en-US" sz="1100" dirty="0"/>
          </a:p>
        </p:txBody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802832" y="2495476"/>
            <a:ext cx="212601" cy="212601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5210398" y="2491085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ct val="104000"/>
              </a:lnSpc>
            </a:pPr>
            <a:r>
              <a:rPr lang="ka-GE" sz="1350" dirty="0">
                <a:solidFill>
                  <a:srgbClr val="CFD0D8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იდეალური ≠ რეალური</a:t>
            </a:r>
            <a:endParaRPr lang="en-US" sz="1350" dirty="0"/>
          </a:p>
        </p:txBody>
      </p:sp>
      <p:sp>
        <p:nvSpPr>
          <p:cNvPr id="10" name="Text 6"/>
          <p:cNvSpPr/>
          <p:nvPr/>
        </p:nvSpPr>
        <p:spPr>
          <a:xfrm>
            <a:off x="5210398" y="2854300"/>
            <a:ext cx="3442246" cy="4536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>
              <a:lnSpc>
                <a:spcPct val="133000"/>
              </a:lnSpc>
            </a:pPr>
            <a:r>
              <a:rPr lang="ka-GE" sz="110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მათემატიკური მოდელები სრულყოფილ იზოლაციას ითხოვენ - რეალური სამყარო ამას არ ითვალისწინებს.</a:t>
            </a:r>
            <a:endParaRPr lang="en-US" sz="1100" dirty="0"/>
          </a:p>
        </p:txBody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802832" y="3595836"/>
            <a:ext cx="212601" cy="212601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5210398" y="3591446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ct val="104000"/>
              </a:lnSpc>
            </a:pPr>
            <a:r>
              <a:rPr lang="ka-GE" sz="1350" dirty="0">
                <a:solidFill>
                  <a:srgbClr val="CFD0D8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მიახლოვებული ≠ იგივე</a:t>
            </a:r>
            <a:endParaRPr lang="en-US" sz="1350" dirty="0"/>
          </a:p>
        </p:txBody>
      </p:sp>
      <p:sp>
        <p:nvSpPr>
          <p:cNvPr id="13" name="Text 8"/>
          <p:cNvSpPr/>
          <p:nvPr/>
        </p:nvSpPr>
        <p:spPr>
          <a:xfrm>
            <a:off x="5210398" y="3954661"/>
            <a:ext cx="3442246" cy="4536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>
              <a:lnSpc>
                <a:spcPct val="133000"/>
              </a:lnSpc>
            </a:pPr>
            <a:r>
              <a:rPr lang="ka-GE" sz="110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„თვითნებურად ახლოს“ თეორემის ზუსტი ენაა — და ამას დიდი მნიშვნელობა აქვს</a:t>
            </a:r>
            <a:r>
              <a:rPr lang="en-US" sz="1100" dirty="0">
                <a:solidFill>
                  <a:srgbClr val="CFD0D8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11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09150AF7-1B49-4E64-AE87-CA09D6A13A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008853">
            <a:off x="8008811" y="3999606"/>
            <a:ext cx="957155" cy="126198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3ADD75E-4959-4212-991C-758DCA0E42BD}"/>
              </a:ext>
            </a:extLst>
          </p:cNvPr>
          <p:cNvSpPr txBox="1"/>
          <p:nvPr/>
        </p:nvSpPr>
        <p:spPr>
          <a:xfrm>
            <a:off x="2953709" y="2248584"/>
            <a:ext cx="30194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a-GE">
                <a:solidFill>
                  <a:schemeClr val="bg1"/>
                </a:solidFill>
              </a:rPr>
              <a:t>გმადლობთ </a:t>
            </a:r>
            <a:r>
              <a:rPr lang="ka-GE" dirty="0">
                <a:solidFill>
                  <a:schemeClr val="bg1"/>
                </a:solidFill>
              </a:rPr>
              <a:t>ყურადღებისთვის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287</Words>
  <Application>Microsoft Office PowerPoint</Application>
  <PresentationFormat>On-screen Show (16:9)</PresentationFormat>
  <Paragraphs>44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Roboto</vt:lpstr>
      <vt:lpstr>Calibri</vt:lpstr>
      <vt:lpstr>Roboto Medium</vt:lpstr>
      <vt:lpstr>Sylfaen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/>
  <cp:lastModifiedBy>Happy Idiot</cp:lastModifiedBy>
  <cp:revision>4</cp:revision>
  <dcterms:created xsi:type="dcterms:W3CDTF">2026-06-08T08:02:07Z</dcterms:created>
  <dcterms:modified xsi:type="dcterms:W3CDTF">2026-06-08T09:21:36Z</dcterms:modified>
</cp:coreProperties>
</file>