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08F01-B543-45DB-A9FD-03F17499B0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F7E55B-A246-4B90-B6CA-ABD2955254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A3B514-829A-408A-B2AF-222A82BCE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2044BC-4AA2-4C7F-969E-E89E3366C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118D7D-3C15-4B5D-AA8F-8830B0B5A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019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5390A-17A7-42B9-AC9A-A77B6576B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DE89CB-DD13-441F-8A5B-38D5B5D709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2F59AD-659F-4D0B-8162-09E499FA3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2594D-71DC-49EB-8F2C-6354E4D86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EC427D-6AB5-4168-86DF-096D9837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642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51FFC-8A28-4211-B544-D9CE022DE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D2A141-62F0-4CFB-8278-FBB1D8121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19B25E-E268-426B-B97F-D263ACE55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73A337-E040-4001-83C6-4434B969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3DD10F-A2C8-4C17-A5C5-DCC488C50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964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C5073-4DCE-4931-A4D8-B14F5D78A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00C4E2-25E6-483B-A35E-9EEDEC9A08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C4DF9A-4F89-4F49-A263-80D99C2E66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6EF0C-D005-4C73-B1DC-5AC42F0CA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073FA7-0EC1-4422-8A8A-7B0C9E8FC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C57233-9166-460E-A603-64F1B6B11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94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6BC36-8EAA-4E82-B1E3-D0707CFDB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1B6D62-DAFD-454E-BD7B-F5C03647F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E94778-5CB7-4755-8322-DEEEC25C7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53DE5F-803A-4C3A-9915-3C674630AA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1AA25D-B96E-4A70-BB93-0D035E5F7C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FA54CA-F581-4C03-98B5-BC67956D7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7E926D-3EAB-4755-B1D3-6DCB594F0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4DB2EB-5432-4D3F-8D95-7977E80AC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382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4E564-FFE4-4929-8049-FAF22CE95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6B9E19-E546-47F7-A043-B1C0B75DF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7BDD52-5280-4228-BB66-5351518DD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F048DF-C872-4671-92F9-EDBFE3AF2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519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2F68C4-1922-4A7F-9F2C-D8C806D38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3F901C-4502-45D3-9C03-351FECECC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972219-71EA-4C6B-9ACF-8140705EF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594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21D6E-D487-43B4-BA3B-002DC67F2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6F620-68F3-4BEB-A41F-B216C2FC50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F0DF10-2FD4-41C8-B875-1112E81A1A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F355E2-8B5E-4491-A909-0AA905D0F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C9A14C-6752-4057-AB59-ABA25A9F4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51CF6D-8E84-4127-84A9-B7DA5D5BA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00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4E4B9-47AD-4BF2-9CE1-651E20C3E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30368B-84EA-4AAF-9151-8A856E3937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2C5ACC-0A5E-4137-A0D4-62DBAB00F1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B3C095-3143-4359-A008-27D7BC91D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725F06-C67A-4DF6-8DD6-9A09A5035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21546-4190-4C84-B243-50077B371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601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6E4DD1-459C-4130-8C8B-B23DDB4B2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DF15DF-D0A3-4962-B186-DDCFCA11B2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231799-E8BA-4E90-8E77-F555DB6B3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DD06CD-1B68-48C4-AA81-2690F8F38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7E898-2D82-4B46-8AD0-95C6DC095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589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4383E3-6253-420E-87A5-FE62FDE99F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A3ECDC-A6B7-42F6-9496-A2B888F188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DF9942-F4F4-4BB6-A171-89938FC45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CAE8E6-6354-4A15-833C-A2C8EFEA4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69EDD1-A4C2-4F8F-B99A-CB7341D27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113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ABD253-1C44-451E-BC6A-BF051EE75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18808B-6DBA-4CF6-B939-798F9887F8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D026CD-B6CC-4E03-80E3-966AF02793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4357C-0A92-47FB-9C84-D869F47AF7E4}" type="datetimeFigureOut">
              <a:rPr lang="en-US" smtClean="0"/>
              <a:t>1/4/2020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448B7-D93E-406A-837C-578C6DFD43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E6751-C678-4EBB-B671-6B94C91468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C9F8C-1F64-4F35-98CF-3A62C29A0A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758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FFF3B-A92C-4C02-B935-7BF182F5B9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/>
          <a:lstStyle/>
          <a:p>
            <a:pPr algn="ctr"/>
            <a:r>
              <a:rPr lang="ka-GE"/>
              <a:t>ნეიტრინო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D8ECEB-4CB7-41AA-B5E1-C52D5A35B8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89815"/>
            <a:ext cx="9144000" cy="1655762"/>
          </a:xfrm>
        </p:spPr>
        <p:txBody>
          <a:bodyPr>
            <a:normAutofit lnSpcReduction="10000"/>
          </a:bodyPr>
          <a:lstStyle/>
          <a:p>
            <a:pPr algn="ctr"/>
            <a:br>
              <a:rPr lang="ka-GE"/>
            </a:br>
            <a:br>
              <a:rPr lang="ka-GE"/>
            </a:br>
            <a:br>
              <a:rPr lang="ka-GE"/>
            </a:br>
            <a:r>
              <a:rPr lang="ka-GE"/>
              <a:t>გიორგი ქისტაური</a:t>
            </a:r>
            <a:br>
              <a:rPr lang="ka-GE"/>
            </a:br>
            <a:r>
              <a:rPr lang="ka-GE"/>
              <a:t>თსუ 2020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330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82678-8DB9-46EE-BCB8-572700C85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/>
              <a:t>შინაარსი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57862-BEDF-4439-8AAD-7D4D8E72B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a-GE"/>
              <a:t>რა არის ნეიტრინო?</a:t>
            </a:r>
          </a:p>
          <a:p>
            <a:r>
              <a:rPr lang="ka-GE"/>
              <a:t>კლასიფიკაცია</a:t>
            </a:r>
          </a:p>
          <a:p>
            <a:r>
              <a:rPr lang="ka-GE"/>
              <a:t>აღმოჩენა</a:t>
            </a:r>
          </a:p>
          <a:p>
            <a:r>
              <a:rPr lang="ka-GE"/>
              <a:t>მზის ნეიტრინოების პრობლემა</a:t>
            </a:r>
          </a:p>
          <a:p>
            <a:r>
              <a:rPr lang="ka-GE"/>
              <a:t>ოსცილაციები</a:t>
            </a:r>
          </a:p>
          <a:p>
            <a:r>
              <a:rPr lang="ka-GE"/>
              <a:t>ორი ნეიტრინო</a:t>
            </a:r>
          </a:p>
          <a:p>
            <a:r>
              <a:rPr lang="ka-GE"/>
              <a:t>სამი ნეიტრინო</a:t>
            </a:r>
          </a:p>
        </p:txBody>
      </p:sp>
    </p:spTree>
    <p:extLst>
      <p:ext uri="{BB962C8B-B14F-4D97-AF65-F5344CB8AC3E}">
        <p14:creationId xmlns:p14="http://schemas.microsoft.com/office/powerpoint/2010/main" val="2135481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BC1B-45EF-4345-840D-7B0FBD2E1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/>
              <a:t>რა არის ნეიტრინო</a:t>
            </a:r>
            <a:endParaRPr lang="en-US"/>
          </a:p>
        </p:txBody>
      </p:sp>
      <p:sp>
        <p:nvSpPr>
          <p:cNvPr id="4" name="object 5">
            <a:extLst>
              <a:ext uri="{FF2B5EF4-FFF2-40B4-BE49-F238E27FC236}">
                <a16:creationId xmlns:a16="http://schemas.microsoft.com/office/drawing/2014/main" id="{82B7D669-3424-4A86-954A-7C01DA8895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17" y="1901040"/>
            <a:ext cx="5892538" cy="43513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indent="0">
              <a:buNone/>
            </a:pP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7D3D1E-FE51-492B-B43D-A02C0CE2A19B}"/>
              </a:ext>
            </a:extLst>
          </p:cNvPr>
          <p:cNvSpPr txBox="1"/>
          <p:nvPr/>
        </p:nvSpPr>
        <p:spPr>
          <a:xfrm>
            <a:off x="838200" y="2019758"/>
            <a:ext cx="449658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/>
              <a:t>ნეიტრინო </a:t>
            </a:r>
            <a:r>
              <a:rPr lang="en-US"/>
              <a:t>(ν) </a:t>
            </a:r>
            <a:r>
              <a:rPr lang="ka-GE" err="1"/>
              <a:t>ფერმიონია</a:t>
            </a:r>
            <a:r>
              <a:rPr lang="ka-GE"/>
              <a:t>, რომელიც მხოლოდ სუსტი და გრავიტაციულ ურთიერთქმედებაში მონაწილეობს</a:t>
            </a:r>
            <a:r>
              <a:rPr lang="en-US"/>
              <a:t>.</a:t>
            </a:r>
            <a:br>
              <a:rPr lang="ka-GE"/>
            </a:br>
            <a:endParaRPr lang="ka-GE"/>
          </a:p>
          <a:p>
            <a:r>
              <a:rPr lang="ka-GE"/>
              <a:t>სახელი დაერქვა ფერმის მიერ ელექტრულად </a:t>
            </a:r>
            <a:r>
              <a:rPr lang="ka-GE" err="1"/>
              <a:t>ნეიტრალურობისა</a:t>
            </a:r>
            <a:r>
              <a:rPr lang="ka-GE"/>
              <a:t> და ძალიან მცირე მასის გამო</a:t>
            </a:r>
            <a:r>
              <a:rPr lang="en-US"/>
              <a:t>.</a:t>
            </a:r>
            <a:r>
              <a:rPr lang="ka-GE"/>
              <a:t> სუსტი ძალების ქმედების რადიუსი მცირეა, გრავიტაციული ურთიერთქმედებაც სუსტია, ამიტომ ნეიტრინოები უპრობლემოდ, შეუმჩნევლად  ვრცელდებიან ნებისმიერ გარემოში, ნებისმიერ მანძილზე.</a:t>
            </a:r>
            <a:r>
              <a:rPr lang="en-US"/>
              <a:t> </a:t>
            </a:r>
          </a:p>
        </p:txBody>
      </p:sp>
      <p:sp>
        <p:nvSpPr>
          <p:cNvPr id="6" name="object 9">
            <a:extLst>
              <a:ext uri="{FF2B5EF4-FFF2-40B4-BE49-F238E27FC236}">
                <a16:creationId xmlns:a16="http://schemas.microsoft.com/office/drawing/2014/main" id="{25AB9E97-B712-41C0-B849-ED67E7D46F5B}"/>
              </a:ext>
            </a:extLst>
          </p:cNvPr>
          <p:cNvSpPr/>
          <p:nvPr/>
        </p:nvSpPr>
        <p:spPr>
          <a:xfrm>
            <a:off x="5995447" y="4089250"/>
            <a:ext cx="4402319" cy="2163128"/>
          </a:xfrm>
          <a:custGeom>
            <a:avLst/>
            <a:gdLst/>
            <a:ahLst/>
            <a:cxnLst/>
            <a:rect l="l" t="t" r="r" b="b"/>
            <a:pathLst>
              <a:path w="6833870" h="3411220">
                <a:moveTo>
                  <a:pt x="5384800" y="0"/>
                </a:moveTo>
                <a:lnTo>
                  <a:pt x="5329020" y="237"/>
                </a:lnTo>
                <a:lnTo>
                  <a:pt x="5284640" y="1824"/>
                </a:lnTo>
                <a:lnTo>
                  <a:pt x="5230511" y="9600"/>
                </a:lnTo>
                <a:lnTo>
                  <a:pt x="5178923" y="31481"/>
                </a:lnTo>
                <a:lnTo>
                  <a:pt x="5149011" y="55517"/>
                </a:lnTo>
                <a:lnTo>
                  <a:pt x="5124976" y="85429"/>
                </a:lnTo>
                <a:lnTo>
                  <a:pt x="5107781" y="120253"/>
                </a:lnTo>
                <a:lnTo>
                  <a:pt x="5096989" y="172150"/>
                </a:lnTo>
                <a:lnTo>
                  <a:pt x="5094251" y="212367"/>
                </a:lnTo>
                <a:lnTo>
                  <a:pt x="5093522" y="261832"/>
                </a:lnTo>
                <a:lnTo>
                  <a:pt x="5093493" y="291306"/>
                </a:lnTo>
                <a:lnTo>
                  <a:pt x="5093493" y="1552575"/>
                </a:lnTo>
                <a:lnTo>
                  <a:pt x="5092928" y="1554760"/>
                </a:lnTo>
                <a:lnTo>
                  <a:pt x="5092795" y="1557207"/>
                </a:lnTo>
                <a:lnTo>
                  <a:pt x="5092399" y="1559518"/>
                </a:lnTo>
                <a:lnTo>
                  <a:pt x="5092001" y="1561839"/>
                </a:lnTo>
                <a:lnTo>
                  <a:pt x="5073917" y="1601289"/>
                </a:lnTo>
                <a:lnTo>
                  <a:pt x="5049881" y="1631200"/>
                </a:lnTo>
                <a:lnTo>
                  <a:pt x="5019969" y="1655236"/>
                </a:lnTo>
                <a:lnTo>
                  <a:pt x="4985146" y="1672431"/>
                </a:lnTo>
                <a:lnTo>
                  <a:pt x="4945896" y="1681152"/>
                </a:lnTo>
                <a:lnTo>
                  <a:pt x="4920456" y="1683941"/>
                </a:lnTo>
                <a:lnTo>
                  <a:pt x="292496" y="1683941"/>
                </a:lnTo>
                <a:lnTo>
                  <a:pt x="290909" y="1683941"/>
                </a:lnTo>
                <a:lnTo>
                  <a:pt x="235316" y="1684182"/>
                </a:lnTo>
                <a:lnTo>
                  <a:pt x="191037" y="1685775"/>
                </a:lnTo>
                <a:lnTo>
                  <a:pt x="136989" y="1693549"/>
                </a:lnTo>
                <a:lnTo>
                  <a:pt x="85429" y="1715422"/>
                </a:lnTo>
                <a:lnTo>
                  <a:pt x="55517" y="1739458"/>
                </a:lnTo>
                <a:lnTo>
                  <a:pt x="31481" y="1769370"/>
                </a:lnTo>
                <a:lnTo>
                  <a:pt x="14287" y="1804193"/>
                </a:lnTo>
                <a:lnTo>
                  <a:pt x="3495" y="1856090"/>
                </a:lnTo>
                <a:lnTo>
                  <a:pt x="757" y="1896307"/>
                </a:lnTo>
                <a:lnTo>
                  <a:pt x="28" y="1945773"/>
                </a:lnTo>
                <a:lnTo>
                  <a:pt x="0" y="1975246"/>
                </a:lnTo>
                <a:lnTo>
                  <a:pt x="0" y="3118643"/>
                </a:lnTo>
                <a:lnTo>
                  <a:pt x="225" y="3174993"/>
                </a:lnTo>
                <a:lnTo>
                  <a:pt x="1792" y="3219673"/>
                </a:lnTo>
                <a:lnTo>
                  <a:pt x="9576" y="3274035"/>
                </a:lnTo>
                <a:lnTo>
                  <a:pt x="31481" y="3325710"/>
                </a:lnTo>
                <a:lnTo>
                  <a:pt x="55517" y="3355623"/>
                </a:lnTo>
                <a:lnTo>
                  <a:pt x="85429" y="3379658"/>
                </a:lnTo>
                <a:lnTo>
                  <a:pt x="120253" y="3396853"/>
                </a:lnTo>
                <a:lnTo>
                  <a:pt x="172024" y="3407645"/>
                </a:lnTo>
                <a:lnTo>
                  <a:pt x="212096" y="3410382"/>
                </a:lnTo>
                <a:lnTo>
                  <a:pt x="261452" y="3411112"/>
                </a:lnTo>
                <a:lnTo>
                  <a:pt x="290909" y="3411141"/>
                </a:lnTo>
                <a:lnTo>
                  <a:pt x="5181996" y="3411141"/>
                </a:lnTo>
                <a:lnTo>
                  <a:pt x="5197635" y="3411149"/>
                </a:lnTo>
                <a:lnTo>
                  <a:pt x="5238987" y="3411048"/>
                </a:lnTo>
                <a:lnTo>
                  <a:pt x="5283993" y="3409553"/>
                </a:lnTo>
                <a:lnTo>
                  <a:pt x="5294302" y="3410150"/>
                </a:lnTo>
                <a:lnTo>
                  <a:pt x="5341439" y="3411124"/>
                </a:lnTo>
                <a:lnTo>
                  <a:pt x="5355022" y="3411152"/>
                </a:lnTo>
                <a:lnTo>
                  <a:pt x="5369454" y="3411148"/>
                </a:lnTo>
                <a:lnTo>
                  <a:pt x="5384800" y="3411141"/>
                </a:lnTo>
                <a:lnTo>
                  <a:pt x="6540896" y="3411141"/>
                </a:lnTo>
                <a:lnTo>
                  <a:pt x="6597244" y="3410915"/>
                </a:lnTo>
                <a:lnTo>
                  <a:pt x="6641926" y="3409348"/>
                </a:lnTo>
                <a:lnTo>
                  <a:pt x="6696288" y="3401564"/>
                </a:lnTo>
                <a:lnTo>
                  <a:pt x="6747963" y="3379658"/>
                </a:lnTo>
                <a:lnTo>
                  <a:pt x="6777875" y="3355623"/>
                </a:lnTo>
                <a:lnTo>
                  <a:pt x="6801911" y="3325710"/>
                </a:lnTo>
                <a:lnTo>
                  <a:pt x="6819106" y="3290887"/>
                </a:lnTo>
                <a:lnTo>
                  <a:pt x="6829898" y="3238990"/>
                </a:lnTo>
                <a:lnTo>
                  <a:pt x="6832636" y="3198772"/>
                </a:lnTo>
                <a:lnTo>
                  <a:pt x="6833365" y="3149307"/>
                </a:lnTo>
                <a:lnTo>
                  <a:pt x="6833393" y="3119833"/>
                </a:lnTo>
                <a:lnTo>
                  <a:pt x="6833393" y="292496"/>
                </a:lnTo>
                <a:lnTo>
                  <a:pt x="6833167" y="236147"/>
                </a:lnTo>
                <a:lnTo>
                  <a:pt x="6831600" y="191467"/>
                </a:lnTo>
                <a:lnTo>
                  <a:pt x="6823817" y="137105"/>
                </a:lnTo>
                <a:lnTo>
                  <a:pt x="6801912" y="85429"/>
                </a:lnTo>
                <a:lnTo>
                  <a:pt x="6777876" y="55517"/>
                </a:lnTo>
                <a:lnTo>
                  <a:pt x="6747964" y="31481"/>
                </a:lnTo>
                <a:lnTo>
                  <a:pt x="6713141" y="14287"/>
                </a:lnTo>
                <a:lnTo>
                  <a:pt x="6661243" y="3495"/>
                </a:lnTo>
                <a:lnTo>
                  <a:pt x="6621026" y="757"/>
                </a:lnTo>
                <a:lnTo>
                  <a:pt x="6571561" y="28"/>
                </a:lnTo>
                <a:lnTo>
                  <a:pt x="6542087" y="0"/>
                </a:lnTo>
                <a:lnTo>
                  <a:pt x="5385991" y="0"/>
                </a:lnTo>
                <a:lnTo>
                  <a:pt x="5384800" y="0"/>
                </a:lnTo>
                <a:close/>
              </a:path>
            </a:pathLst>
          </a:custGeom>
          <a:ln w="63500">
            <a:solidFill>
              <a:srgbClr val="2489BF"/>
            </a:solidFill>
          </a:ln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75630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DEA5B-A18F-4315-B14F-7C551DC98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/>
              <a:t>კლასიფიკაცია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829320-E551-4BF1-904C-066DED430F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ka-GE" sz="2400"/>
              <a:t>მახასიათებლები:</a:t>
            </a:r>
            <a:endParaRPr lang="en-US" sz="2400"/>
          </a:p>
          <a:p>
            <a:pPr marL="0" indent="0">
              <a:buNone/>
            </a:pPr>
            <a:r>
              <a:rPr lang="en-US" sz="2400"/>
              <a:t>Flavor</a:t>
            </a:r>
            <a:r>
              <a:rPr lang="ka-GE" sz="2400"/>
              <a:t> - 3 (</a:t>
            </a:r>
            <a:r>
              <a:rPr lang="en-US" sz="2400"/>
              <a:t>electron, muon, tau +</a:t>
            </a:r>
            <a:r>
              <a:rPr lang="ka-GE" sz="2400"/>
              <a:t> ანტინეიტრინოები) </a:t>
            </a:r>
            <a:endParaRPr lang="en-US" sz="2400"/>
          </a:p>
          <a:p>
            <a:pPr marL="0" indent="0">
              <a:buNone/>
            </a:pPr>
            <a:r>
              <a:rPr lang="en-US" sz="2400"/>
              <a:t>Spin</a:t>
            </a:r>
            <a:r>
              <a:rPr lang="ka-GE" sz="2400"/>
              <a:t> - ½    ელექტრული მუხტი -0</a:t>
            </a:r>
          </a:p>
          <a:p>
            <a:pPr marL="0" indent="0">
              <a:buNone/>
            </a:pPr>
            <a:r>
              <a:rPr lang="en-US" sz="2400"/>
              <a:t>Chirality</a:t>
            </a:r>
            <a:r>
              <a:rPr lang="ka-GE" sz="2400"/>
              <a:t> - მარცხენა ნეიტრინოები და მარჯვენა ანტინეიტრიონები</a:t>
            </a:r>
            <a:endParaRPr lang="en-US" sz="2400"/>
          </a:p>
          <a:p>
            <a:pPr marL="0" indent="0">
              <a:buNone/>
            </a:pPr>
            <a:r>
              <a:rPr lang="en-US" sz="2400"/>
              <a:t>Mass &lt;0.120 eV</a:t>
            </a:r>
          </a:p>
          <a:p>
            <a:pPr marL="0" indent="0">
              <a:buNone/>
            </a:pPr>
            <a:r>
              <a:rPr lang="ka-GE" sz="2400"/>
              <a:t>2015 წლის ნობელის პრემია ფიზიკაში გადაეცათ კანადელ არტურ მაკდონალდსა და იაპონელ ტაკააკი კაჯიტას ერთ-ერთი უმნიშვნელოვანესი პრობლემის გადაჭრისათვის - მათ ექსპერიმენტულად დაადასტურეს, რომ სუსტი ურთიერთქმედების გადამტან ნაწილაკს - ნეიტრინოს გაჩნია მასა.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0704E0-39B7-487B-BD6F-C4F946F9F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8531" y="2109454"/>
            <a:ext cx="2355502" cy="645343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B982A4B-931A-431D-A7DD-7FCFFA03DE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9988256"/>
              </p:ext>
            </p:extLst>
          </p:nvPr>
        </p:nvGraphicFramePr>
        <p:xfrm>
          <a:off x="2732987" y="3699736"/>
          <a:ext cx="2206658" cy="400923"/>
        </p:xfrm>
        <a:graphic>
          <a:graphicData uri="http://schemas.openxmlformats.org/drawingml/2006/table">
            <a:tbl>
              <a:tblPr/>
              <a:tblGrid>
                <a:gridCol w="1103329">
                  <a:extLst>
                    <a:ext uri="{9D8B030D-6E8A-4147-A177-3AD203B41FA5}">
                      <a16:colId xmlns:a16="http://schemas.microsoft.com/office/drawing/2014/main" val="2535176527"/>
                    </a:ext>
                  </a:extLst>
                </a:gridCol>
                <a:gridCol w="1103329">
                  <a:extLst>
                    <a:ext uri="{9D8B030D-6E8A-4147-A177-3AD203B41FA5}">
                      <a16:colId xmlns:a16="http://schemas.microsoft.com/office/drawing/2014/main" val="3038068663"/>
                    </a:ext>
                  </a:extLst>
                </a:gridCol>
              </a:tblGrid>
              <a:tr h="40092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92902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5746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80663-CE1B-44AE-BE60-E8D5B9DBA8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905" y="-20899"/>
            <a:ext cx="10515600" cy="1325563"/>
          </a:xfrm>
        </p:spPr>
        <p:txBody>
          <a:bodyPr/>
          <a:lstStyle/>
          <a:p>
            <a:pPr algn="ctr"/>
            <a:r>
              <a:rPr lang="ka-GE"/>
              <a:t>აღმოჩენა</a:t>
            </a:r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755E6453-4ECB-45FF-A9C0-10406D0D65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36758" y="3035287"/>
            <a:ext cx="1609483" cy="6399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290047A-57B1-40FF-ABAC-1340CA5B60A1}"/>
              </a:ext>
            </a:extLst>
          </p:cNvPr>
          <p:cNvSpPr txBox="1"/>
          <p:nvPr/>
        </p:nvSpPr>
        <p:spPr>
          <a:xfrm>
            <a:off x="699905" y="3248243"/>
            <a:ext cx="841813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Paul </a:t>
            </a:r>
            <a:r>
              <a:rPr lang="ka-GE"/>
              <a:t>(1930):</a:t>
            </a:r>
          </a:p>
          <a:p>
            <a:endParaRPr lang="en-US"/>
          </a:p>
          <a:p>
            <a:endParaRPr lang="ka-GE"/>
          </a:p>
          <a:p>
            <a:endParaRPr lang="en-US"/>
          </a:p>
          <a:p>
            <a:r>
              <a:rPr lang="en-US"/>
              <a:t>Cowan – Reines </a:t>
            </a:r>
            <a:r>
              <a:rPr lang="ka-GE"/>
              <a:t>(1956): </a:t>
            </a:r>
          </a:p>
          <a:p>
            <a:endParaRPr lang="ka-GE"/>
          </a:p>
          <a:p>
            <a:endParaRPr lang="ka-GE"/>
          </a:p>
          <a:p>
            <a:endParaRPr lang="de-DE"/>
          </a:p>
          <a:p>
            <a:r>
              <a:rPr lang="de-DE"/>
              <a:t>Lederman, Schwartz</a:t>
            </a:r>
            <a:r>
              <a:rPr lang="ka-GE"/>
              <a:t>, </a:t>
            </a:r>
            <a:r>
              <a:rPr lang="de-DE"/>
              <a:t>Steinberger (1962)</a:t>
            </a:r>
            <a:endParaRPr lang="ka-GE"/>
          </a:p>
          <a:p>
            <a:endParaRPr lang="ka-GE"/>
          </a:p>
          <a:p>
            <a:endParaRPr lang="ka-GE"/>
          </a:p>
          <a:p>
            <a:endParaRPr lang="ka-GE"/>
          </a:p>
          <a:p>
            <a:endParaRPr lang="ka-GE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4E06B3-A762-4B28-BE50-644F3178C4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030" y="4292205"/>
            <a:ext cx="1685925" cy="495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5CE11A-6512-4045-8B22-3F7D896E1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6301" y="1851241"/>
            <a:ext cx="3524250" cy="26750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00F844F-81CE-4F76-B9EA-C18D9A1AB4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7714" y="4414908"/>
            <a:ext cx="3829050" cy="22098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5DD3B8E-F0E2-468E-9113-5BE34364B7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1734" y="4241781"/>
            <a:ext cx="3296880" cy="5961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31761C9-A223-49BE-858E-295A3C073A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3252" y="5331037"/>
            <a:ext cx="1825979" cy="5004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6138517-5A77-4A2B-9BBB-3F8FCA3736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76553" y="1118842"/>
            <a:ext cx="3498183" cy="1792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4D0A29-8636-451A-8657-C636EAFBE59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9359" y="1118842"/>
            <a:ext cx="3958975" cy="179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049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3FF41-4531-4252-8BC6-C276014F3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/>
              <a:t>მზის ნეიტრინოების პრობლემა</a:t>
            </a:r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6C28FD6-B679-4796-B7EC-7A6B0CE3E2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66702" y="2631765"/>
            <a:ext cx="5414865" cy="31657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2530A9-6A8C-45B2-8412-EBCDD3D88386}"/>
              </a:ext>
            </a:extLst>
          </p:cNvPr>
          <p:cNvSpPr txBox="1"/>
          <p:nvPr/>
        </p:nvSpPr>
        <p:spPr>
          <a:xfrm>
            <a:off x="2869306" y="2403834"/>
            <a:ext cx="260965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/>
              <a:t>p-p </a:t>
            </a:r>
            <a:r>
              <a:rPr lang="ka-GE" sz="1400"/>
              <a:t> რექციების ჯაჭვი მზეზე</a:t>
            </a:r>
            <a:endParaRPr lang="en-US" sz="14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B0965B-AEFA-41C7-8B8D-5DA7627861E1}"/>
              </a:ext>
            </a:extLst>
          </p:cNvPr>
          <p:cNvSpPr txBox="1"/>
          <p:nvPr/>
        </p:nvSpPr>
        <p:spPr>
          <a:xfrm>
            <a:off x="7550870" y="2554664"/>
            <a:ext cx="41006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/>
              <a:t>1960-იან წლებში დევისის მიერ მზიდან წამოსული ნეიტრინოების ნაკადის დათვლისას აღოჩნდა რომ ნაკადი იმის 1/3 იყო, რაც სტანდარტული მოდელის მიხედვით უნდა ყოფილიყო.</a:t>
            </a:r>
            <a:br>
              <a:rPr lang="ka-GE"/>
            </a:br>
            <a:r>
              <a:rPr lang="ka-GE"/>
              <a:t>ამის საბოლოოდ ახსნას კი 30 წელზე მეტი დასჭირდა, სანამ საბოლოოდ ჩამოყალიბდა სრულყოფილი თეორია ნეიტრინოების ოსცილაციის შესახებ. </a:t>
            </a:r>
            <a:br>
              <a:rPr lang="ka-GE"/>
            </a:b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57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7872D-BF02-48FB-B767-423E99AAA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algn="ctr"/>
            <a:r>
              <a:rPr lang="ka-GE"/>
              <a:t>ნეიტრინოების ოსცილაცია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84D53-3704-41B4-AD34-FA2663C3A8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a-GE" sz="2000"/>
              <a:t>პონტეკორვო 1957-58:</a:t>
            </a:r>
          </a:p>
          <a:p>
            <a:pPr marL="0" indent="0">
              <a:buNone/>
            </a:pPr>
            <a:endParaRPr lang="ka-GE"/>
          </a:p>
          <a:p>
            <a:pPr marL="0" indent="0">
              <a:buNone/>
            </a:pPr>
            <a:r>
              <a:rPr lang="ka-GE" sz="2000"/>
              <a:t>                მაიორანას ნეიტრინოები </a:t>
            </a:r>
            <a:endParaRPr lang="en-US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3D8D68-CBF3-4C72-94E9-B901C31CA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9360" y="1624960"/>
            <a:ext cx="6029325" cy="76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B8CBEC0-2012-4974-A6C3-09C98689F7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257" y="2715156"/>
            <a:ext cx="680262" cy="3984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06CC04-865C-47A1-A576-FA9D9521D0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9731" y="2641332"/>
            <a:ext cx="534857" cy="4440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21F68E8-5235-42CF-8AD3-86A175217E8B}"/>
              </a:ext>
            </a:extLst>
          </p:cNvPr>
          <p:cNvSpPr txBox="1"/>
          <p:nvPr/>
        </p:nvSpPr>
        <p:spPr>
          <a:xfrm>
            <a:off x="7061490" y="2713395"/>
            <a:ext cx="4364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/>
              <a:t>სტერილური მარჯვენა ნეიტრინო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04885D-8775-4B99-928F-42632527A5CB}"/>
              </a:ext>
            </a:extLst>
          </p:cNvPr>
          <p:cNvSpPr txBox="1"/>
          <p:nvPr/>
        </p:nvSpPr>
        <p:spPr>
          <a:xfrm>
            <a:off x="1242806" y="3987538"/>
            <a:ext cx="4347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/>
              <a:t>მაკი, ნაკაგავა,საკატა 1962: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A788C1B-DB2F-4573-854D-30F619AF17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360" y="3784633"/>
            <a:ext cx="5915025" cy="6381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A4C1432-25E5-4D1C-86D9-214D482AB77C}"/>
              </a:ext>
            </a:extLst>
          </p:cNvPr>
          <p:cNvSpPr txBox="1"/>
          <p:nvPr/>
        </p:nvSpPr>
        <p:spPr>
          <a:xfrm>
            <a:off x="1242806" y="5194169"/>
            <a:ext cx="4997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/>
              <a:t>პონტეკორვო, გრიბოვი 1969: </a:t>
            </a:r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DD51F5-AFD5-4EA6-9D11-F496702D3F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5973" y="5026782"/>
            <a:ext cx="68961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457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2D87A-C2D7-4960-8ECD-CDDD59989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091" y="6309"/>
            <a:ext cx="10515600" cy="1325563"/>
          </a:xfrm>
        </p:spPr>
        <p:txBody>
          <a:bodyPr/>
          <a:lstStyle/>
          <a:p>
            <a:pPr algn="ctr"/>
            <a:r>
              <a:rPr lang="ka-GE"/>
              <a:t>ნეიტრინოების ოსცილაცია</a:t>
            </a:r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D44DB82-033D-466A-9B7B-83859C00C1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64255" y="1164411"/>
            <a:ext cx="2571750" cy="8001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9234CB-F745-4302-8F6A-061CC8B7F9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4297" y="2087059"/>
            <a:ext cx="7032508" cy="350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393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A678C-DB00-42AA-99F7-5B9C120A8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ka-GE"/>
              <a:t>ნეიტრინოების ოსცილაცია</a:t>
            </a:r>
            <a:br>
              <a:rPr lang="ka-GE" sz="3200"/>
            </a:br>
            <a:br>
              <a:rPr lang="ka-GE" sz="3200"/>
            </a:br>
            <a:endParaRPr lang="en-US" sz="320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76319B3-2A23-44E0-B08D-BADE169BD0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316" y="3576134"/>
            <a:ext cx="4680033" cy="9095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79C7E0-282E-45D7-BFD7-4683BFF0F7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9527" y="4258999"/>
            <a:ext cx="2394868" cy="8096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9071D92-A1AD-4383-81F1-0B8B4EE777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5146" y="4954831"/>
            <a:ext cx="2238375" cy="5238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40C8C2-1E2B-4E7A-80B8-ACECDD9BF4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9763" y="5592398"/>
            <a:ext cx="3200400" cy="5905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B377B9D-5DB5-48EF-ACA8-89D72D0CBF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5480" y="3429000"/>
            <a:ext cx="5105203" cy="1029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B2995C-5A9F-479A-9AEB-B4B53127BD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06054" y="4745266"/>
            <a:ext cx="1828285" cy="7334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BC9241-6697-427A-8C1C-3D47E2FA74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91663" y="5592398"/>
            <a:ext cx="2200088" cy="5905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9D5B98A-BA59-4185-BEF6-26D95692CC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77658" y="4860070"/>
            <a:ext cx="1343025" cy="5143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73BDC55-E88D-464D-9B44-E6E3148F4AF1}"/>
              </a:ext>
            </a:extLst>
          </p:cNvPr>
          <p:cNvSpPr txBox="1"/>
          <p:nvPr/>
        </p:nvSpPr>
        <p:spPr>
          <a:xfrm>
            <a:off x="2875635" y="2842539"/>
            <a:ext cx="5618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/>
              <a:t>მაიორანას თუ დირაკის ნაწილაკი?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5FAC783-C4A2-4D77-BCD3-785A4428DD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34102" y="1882108"/>
            <a:ext cx="5901439" cy="81693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1556822-4FD8-48B7-AA98-D757C8ABF88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37234" y="1109172"/>
            <a:ext cx="6895174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928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C55E5-5133-4180-A211-E68E6DEEC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436" y="43129"/>
            <a:ext cx="10515600" cy="1325563"/>
          </a:xfrm>
        </p:spPr>
        <p:txBody>
          <a:bodyPr/>
          <a:lstStyle/>
          <a:p>
            <a:pPr algn="ctr"/>
            <a:r>
              <a:rPr lang="ka-GE"/>
              <a:t>ნეიტრინოების ოსცილაცია</a:t>
            </a:r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89762AE-BCFA-4403-93F4-8CB0E8E7E0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92854" y="1155132"/>
            <a:ext cx="1495425" cy="5048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0E2733-DE37-4458-8B9D-0B9BF744F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6831" y="1707634"/>
            <a:ext cx="1933575" cy="7048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696E68-978C-4224-88B1-A6722D0839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5856" y="1134824"/>
            <a:ext cx="1196762" cy="4345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888CE7-CD74-4D05-9754-BEE8082E34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3399" y="1880726"/>
            <a:ext cx="5686425" cy="533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9FCEBF-10EA-43D7-B796-80A7353A8D5D}"/>
              </a:ext>
            </a:extLst>
          </p:cNvPr>
          <p:cNvSpPr txBox="1"/>
          <p:nvPr/>
        </p:nvSpPr>
        <p:spPr>
          <a:xfrm>
            <a:off x="833436" y="2439883"/>
            <a:ext cx="5184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/>
              <a:t>ოსცილაციები ვაკუუმში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C4E9D4-C071-4CB7-AD19-3E480DB91F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3436" y="3151666"/>
            <a:ext cx="3009900" cy="685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F32B6AF-2B1D-4E2B-BECE-BD29230305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94474" y="3046323"/>
            <a:ext cx="2990850" cy="352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3BEA6E9-552F-4659-B929-ED775FBC778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46874" y="3476453"/>
            <a:ext cx="2838450" cy="3905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61E07B5-DC34-4149-B1A2-7D43AC175F5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95856" y="3036798"/>
            <a:ext cx="1685925" cy="3619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64D07C0-D692-4F96-BADB-72937AD21BE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05381" y="3454747"/>
            <a:ext cx="1676400" cy="3714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08A6898-DC61-4B95-8B10-A891DCAA728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18848" y="3877593"/>
            <a:ext cx="5143500" cy="6572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A3F615A-6C8C-4CE3-920B-BC9E0EC53E2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73541" y="4545433"/>
            <a:ext cx="4238625" cy="6572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0D9A214-3B46-42C0-A45A-64480728E7A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83054" y="5316990"/>
            <a:ext cx="4419600" cy="9239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A79CE62-503E-4DB6-83A3-B4E8303576A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4384" y="1060555"/>
            <a:ext cx="3134862" cy="69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705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92EC0D1-3885-4978-8D01-F5092FC065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56095" y="220437"/>
            <a:ext cx="7257208" cy="311706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4801781-ED67-4879-B8CC-90F9CFB7B0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8446" y="3375989"/>
            <a:ext cx="3533775" cy="676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8516ED-B3C0-4160-83B6-B7D471E677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1304" y="3337499"/>
            <a:ext cx="2508758" cy="6762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270F83-B853-457E-9DEE-7E5B34C576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1270" y="4302739"/>
            <a:ext cx="4048125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B02428-51AE-4377-BFA1-0AB1BFB2FF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7283" y="4052264"/>
            <a:ext cx="4876800" cy="1409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C53857-8A48-4E2F-9823-1914A78BE7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2220" y="5500455"/>
            <a:ext cx="5569055" cy="70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7093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39AAA-6AC0-4208-A114-AB8113427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359" y="18255"/>
            <a:ext cx="10515600" cy="1325563"/>
          </a:xfrm>
        </p:spPr>
        <p:txBody>
          <a:bodyPr/>
          <a:lstStyle/>
          <a:p>
            <a:pPr algn="ctr"/>
            <a:r>
              <a:rPr lang="ka-GE"/>
              <a:t>ორი ნეიტრინოს შემთხვევა</a:t>
            </a:r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B3394EF-2C5E-4C6D-84A3-F86B8045E0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7784" y="1343817"/>
            <a:ext cx="2815093" cy="9468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142B22-9B8F-4546-833A-76243F7C8F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343817"/>
            <a:ext cx="3896833" cy="9468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181AC4-138E-4436-83EF-323A2EA57A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9004" y="2525006"/>
            <a:ext cx="4810125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747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C3E7B-101F-4AB3-B3C7-876EC3AC7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/>
              <a:t>სამი ნეიტრინოს შემთხვევა</a:t>
            </a:r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481B406-9EF8-4E71-B635-8CFFF013EA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0837" y="2030097"/>
            <a:ext cx="8180769" cy="3773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6775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2CF67-CD35-4EFC-9DE4-B9E42B667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468" y="2665265"/>
            <a:ext cx="10515600" cy="1325563"/>
          </a:xfrm>
        </p:spPr>
        <p:txBody>
          <a:bodyPr/>
          <a:lstStyle/>
          <a:p>
            <a:pPr algn="ctr"/>
            <a:r>
              <a:rPr lang="ka-GE"/>
              <a:t>გმადლობთ ყურადღებისთვის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225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</TotalTime>
  <Words>256</Words>
  <Application>Microsoft Office PowerPoint</Application>
  <PresentationFormat>Widescreen</PresentationFormat>
  <Paragraphs>50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Sylfaen</vt:lpstr>
      <vt:lpstr>Office Theme</vt:lpstr>
      <vt:lpstr>ნეიტრინო</vt:lpstr>
      <vt:lpstr>შინაარსი</vt:lpstr>
      <vt:lpstr>რა არის ნეიტრინო</vt:lpstr>
      <vt:lpstr>კლასიფიკაცია</vt:lpstr>
      <vt:lpstr>აღმოჩენა</vt:lpstr>
      <vt:lpstr>მზის ნეიტრინოების პრობლემა</vt:lpstr>
      <vt:lpstr>ნეიტრინოების ოსცილაცია</vt:lpstr>
      <vt:lpstr>ნეიტრინოების ოსცილაცია</vt:lpstr>
      <vt:lpstr>ნეიტრინოების ოსცილაცია  </vt:lpstr>
      <vt:lpstr>ნეიტრინოების ოსცილაცია</vt:lpstr>
      <vt:lpstr>PowerPoint Presentation</vt:lpstr>
      <vt:lpstr>ორი ნეიტრინოს შემთხვევა</vt:lpstr>
      <vt:lpstr>სამი ნეიტრინოს შემთხვევა</vt:lpstr>
      <vt:lpstr>გმადლობთ ყურადღებისთვის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Giorgi Kistauri</dc:creator>
  <cp:lastModifiedBy>Giorgi Kistauri</cp:lastModifiedBy>
  <cp:revision>28</cp:revision>
  <dcterms:created xsi:type="dcterms:W3CDTF">2020-01-04T14:25:18Z</dcterms:created>
  <dcterms:modified xsi:type="dcterms:W3CDTF">2020-01-04T19:18:27Z</dcterms:modified>
</cp:coreProperties>
</file>