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58" r:id="rId4"/>
    <p:sldId id="257" r:id="rId5"/>
    <p:sldId id="259" r:id="rId6"/>
    <p:sldId id="260" r:id="rId7"/>
    <p:sldId id="261" r:id="rId8"/>
    <p:sldId id="262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6/10/2016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5000" r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71600"/>
            <a:ext cx="7772400" cy="1470025"/>
          </a:xfrm>
        </p:spPr>
        <p:txBody>
          <a:bodyPr>
            <a:noAutofit/>
          </a:bodyPr>
          <a:lstStyle/>
          <a:p>
            <a:r>
              <a:rPr lang="ka-GE" sz="6600" dirty="0" smtClean="0">
                <a:solidFill>
                  <a:srgbClr val="FF0000"/>
                </a:solidFill>
              </a:rPr>
              <a:t>ყავისფერი ჯუჯები</a:t>
            </a:r>
            <a:br>
              <a:rPr lang="ka-GE" sz="6600" dirty="0" smtClean="0">
                <a:solidFill>
                  <a:srgbClr val="FF0000"/>
                </a:solidFill>
              </a:rPr>
            </a:br>
            <a:r>
              <a:rPr lang="en-US" sz="6600" dirty="0" smtClean="0">
                <a:solidFill>
                  <a:srgbClr val="FF0000"/>
                </a:solidFill>
              </a:rPr>
              <a:t>White Dwarfs</a:t>
            </a:r>
            <a:endParaRPr lang="en-US" sz="66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239000" y="5791200"/>
            <a:ext cx="1582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>
                <a:solidFill>
                  <a:srgbClr val="FFFF00"/>
                </a:solidFill>
              </a:rPr>
              <a:t>ბაჩანა ბერაძე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295400" y="1371600"/>
            <a:ext cx="4572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600" b="1" dirty="0" smtClean="0">
                <a:solidFill>
                  <a:srgbClr val="FFFF00"/>
                </a:solidFill>
              </a:rPr>
              <a:t>გეგმა</a:t>
            </a:r>
            <a:endParaRPr lang="en-US" sz="36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28600" y="228600"/>
            <a:ext cx="8610600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800" b="1" dirty="0" smtClean="0">
                <a:solidFill>
                  <a:srgbClr val="FFFF00"/>
                </a:solidFill>
              </a:rPr>
              <a:t>ყავისფერი ჯუჯა - პლანეტა თუ ვარსკვლავი?</a:t>
            </a:r>
            <a:endParaRPr lang="en-US" sz="2800" b="1" dirty="0" smtClean="0">
              <a:solidFill>
                <a:srgbClr val="FFFF00"/>
              </a:solidFill>
            </a:endParaRPr>
          </a:p>
          <a:p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28600" y="1371600"/>
            <a:ext cx="8305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dirty="0" smtClean="0">
                <a:solidFill>
                  <a:srgbClr val="FFFF00"/>
                </a:solidFill>
              </a:rPr>
              <a:t>მეტად მძიმე - მინიმუმ 2-3 იუპიტერის მასის - არ არის პლანეტა </a:t>
            </a:r>
          </a:p>
          <a:p>
            <a:endParaRPr lang="ka-GE" sz="2400" dirty="0" smtClean="0">
              <a:solidFill>
                <a:srgbClr val="FFFF00"/>
              </a:solidFill>
            </a:endParaRPr>
          </a:p>
          <a:p>
            <a:r>
              <a:rPr lang="ka-GE" sz="2400" dirty="0" smtClean="0">
                <a:solidFill>
                  <a:srgbClr val="FFFF00"/>
                </a:solidFill>
              </a:rPr>
              <a:t>არასაკმარისად მასიური, რომ აინთოს წყალბადის ბირთული სინთეზი - ნაკლები მზის მასის 8%-ზე - არ არის ვარკვლავი</a:t>
            </a:r>
          </a:p>
          <a:p>
            <a:endParaRPr lang="ka-GE" sz="2400" dirty="0" smtClean="0">
              <a:solidFill>
                <a:srgbClr val="FFFF00"/>
              </a:solidFill>
            </a:endParaRPr>
          </a:p>
          <a:p>
            <a:endParaRPr lang="ka-GE" sz="2400" dirty="0" smtClean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2057400" y="5715000"/>
            <a:ext cx="6858000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2400" b="1" dirty="0" smtClean="0">
                <a:solidFill>
                  <a:srgbClr val="FFFF00"/>
                </a:solidFill>
              </a:rPr>
              <a:t>ყავისფერი ჯუჯა - პლანეტა თუ ვარსკვლავი?</a:t>
            </a:r>
            <a:endParaRPr lang="en-US" sz="2400" b="1" dirty="0" smtClean="0">
              <a:solidFill>
                <a:srgbClr val="FFFF00"/>
              </a:solidFill>
            </a:endParaRPr>
          </a:p>
          <a:p>
            <a:endParaRPr lang="en-US" dirty="0"/>
          </a:p>
        </p:txBody>
      </p:sp>
      <p:pic>
        <p:nvPicPr>
          <p:cNvPr id="1026" name="Picture 2" descr="C:\Users\bacho\Desktop\BrownDwarfCompare-wi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77200" cy="54102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81000" y="304800"/>
            <a:ext cx="73152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a-GE" sz="3200" b="1" dirty="0" smtClean="0">
                <a:solidFill>
                  <a:srgbClr val="FFFF00"/>
                </a:solidFill>
              </a:rPr>
              <a:t>ყავისფერი ჯუჯების დაკვირვება: </a:t>
            </a:r>
          </a:p>
          <a:p>
            <a:endParaRPr lang="ka-GE" sz="3200" b="1" dirty="0" smtClean="0">
              <a:solidFill>
                <a:srgbClr val="FFFF00"/>
              </a:solidFill>
            </a:endParaRPr>
          </a:p>
          <a:p>
            <a:r>
              <a:rPr lang="ka-GE" sz="3200" b="1" dirty="0" smtClean="0">
                <a:solidFill>
                  <a:srgbClr val="FFFF00"/>
                </a:solidFill>
              </a:rPr>
              <a:t>მზესთან შედარებით გაცილებით ცივი ობიექტია, </a:t>
            </a:r>
          </a:p>
          <a:p>
            <a:endParaRPr lang="ka-GE" sz="3200" b="1" dirty="0" smtClean="0">
              <a:solidFill>
                <a:srgbClr val="FFFF00"/>
              </a:solidFill>
            </a:endParaRPr>
          </a:p>
          <a:p>
            <a:r>
              <a:rPr lang="ka-GE" sz="3200" b="1" dirty="0" smtClean="0">
                <a:solidFill>
                  <a:srgbClr val="FFFF00"/>
                </a:solidFill>
              </a:rPr>
              <a:t>ხილულ დიაპაზონში ასხივებს ძალიან მკრთალად</a:t>
            </a:r>
            <a:r>
              <a:rPr lang="en-US" sz="3200" b="1" dirty="0" smtClean="0">
                <a:solidFill>
                  <a:srgbClr val="FFFF00"/>
                </a:solidFill>
              </a:rPr>
              <a:t>,</a:t>
            </a:r>
            <a:endParaRPr lang="ka-GE" sz="3200" b="1" dirty="0" smtClean="0">
              <a:solidFill>
                <a:srgbClr val="FFFF00"/>
              </a:solidFill>
            </a:endParaRPr>
          </a:p>
          <a:p>
            <a:endParaRPr lang="ka-GE" sz="3200" b="1" dirty="0" smtClean="0">
              <a:solidFill>
                <a:srgbClr val="FFFF00"/>
              </a:solidFill>
            </a:endParaRPr>
          </a:p>
          <a:p>
            <a:r>
              <a:rPr lang="ka-GE" sz="3200" b="1" dirty="0" smtClean="0">
                <a:solidFill>
                  <a:srgbClr val="FFFF00"/>
                </a:solidFill>
              </a:rPr>
              <a:t>იმფრაწითელი ტელესკოპები </a:t>
            </a:r>
            <a:endParaRPr lang="en-US" sz="32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029200" y="304800"/>
            <a:ext cx="2759089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4800" dirty="0" smtClean="0">
                <a:solidFill>
                  <a:srgbClr val="FFFF00"/>
                </a:solidFill>
              </a:rPr>
              <a:t>აღმოჩენა</a:t>
            </a:r>
            <a:endParaRPr lang="en-US" sz="4800" dirty="0">
              <a:solidFill>
                <a:srgbClr val="FFFF00"/>
              </a:solidFill>
            </a:endParaRPr>
          </a:p>
        </p:txBody>
      </p:sp>
      <p:pic>
        <p:nvPicPr>
          <p:cNvPr id="2050" name="Picture 2" descr="C:\Users\bacho\Desktop\800px-Two_Brown_Dwarfs_in_Our_Backyar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00600" y="2667000"/>
            <a:ext cx="3886200" cy="389126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4343400" y="5943600"/>
            <a:ext cx="4447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 err="1" smtClean="0">
                <a:solidFill>
                  <a:srgbClr val="FFFF00"/>
                </a:solidFill>
              </a:rPr>
              <a:t>Luhman</a:t>
            </a:r>
            <a:r>
              <a:rPr lang="en-US" b="1" dirty="0" smtClean="0">
                <a:solidFill>
                  <a:srgbClr val="FFFF00"/>
                </a:solidFill>
              </a:rPr>
              <a:t> 16 - </a:t>
            </a:r>
            <a:r>
              <a:rPr lang="ka-GE" b="1" dirty="0" smtClean="0">
                <a:solidFill>
                  <a:srgbClr val="FFFF00"/>
                </a:solidFill>
              </a:rPr>
              <a:t>ყავისფერი ჯუჯების წყვილი</a:t>
            </a:r>
            <a:endParaRPr lang="en-US" b="1" dirty="0">
              <a:solidFill>
                <a:srgbClr val="FFFF00"/>
              </a:solidFill>
            </a:endParaRPr>
          </a:p>
        </p:txBody>
      </p:sp>
      <p:pic>
        <p:nvPicPr>
          <p:cNvPr id="2051" name="Picture 3" descr="C:\Users\bacho\Desktop\Kevin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3429000"/>
            <a:ext cx="1981200" cy="2476500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228600" y="6019800"/>
            <a:ext cx="33522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FFFF00"/>
                </a:solidFill>
              </a:rPr>
              <a:t>Kevin </a:t>
            </a:r>
            <a:r>
              <a:rPr lang="en-US" b="1" dirty="0" err="1" smtClean="0">
                <a:solidFill>
                  <a:srgbClr val="FFFF00"/>
                </a:solidFill>
              </a:rPr>
              <a:t>Luhman</a:t>
            </a:r>
            <a:r>
              <a:rPr lang="ka-GE" b="1" dirty="0" smtClean="0">
                <a:solidFill>
                  <a:srgbClr val="FFFF00"/>
                </a:solidFill>
              </a:rPr>
              <a:t>  </a:t>
            </a:r>
          </a:p>
          <a:p>
            <a:pPr algn="ctr"/>
            <a:r>
              <a:rPr lang="ka-GE" b="1" dirty="0" smtClean="0">
                <a:solidFill>
                  <a:srgbClr val="FFFF00"/>
                </a:solidFill>
              </a:rPr>
              <a:t>პენსილვანიის უნივერსიტეტი</a:t>
            </a:r>
            <a:endParaRPr lang="en-US" b="1" dirty="0">
              <a:solidFill>
                <a:srgbClr val="FFFF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800600" y="1447800"/>
            <a:ext cx="37000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>
                <a:solidFill>
                  <a:srgbClr val="FFFF00"/>
                </a:solidFill>
              </a:rPr>
              <a:t>WISE  </a:t>
            </a:r>
            <a:r>
              <a:rPr lang="ka-GE" dirty="0" smtClean="0">
                <a:solidFill>
                  <a:srgbClr val="FFFF00"/>
                </a:solidFill>
              </a:rPr>
              <a:t>ინფრაწითელი დიაპაზონის</a:t>
            </a:r>
          </a:p>
          <a:p>
            <a:r>
              <a:rPr lang="ka-GE" dirty="0" smtClean="0">
                <a:solidFill>
                  <a:srgbClr val="FFFF00"/>
                </a:solidFill>
              </a:rPr>
              <a:t> ტელეკოპი - 2009წ.</a:t>
            </a:r>
            <a:endParaRPr lang="en-US" dirty="0">
              <a:solidFill>
                <a:srgbClr val="FFFF00"/>
              </a:solidFill>
            </a:endParaRPr>
          </a:p>
        </p:txBody>
      </p:sp>
      <p:pic>
        <p:nvPicPr>
          <p:cNvPr id="2052" name="Picture 4" descr="C:\Users\bacho\Desktop\800px-WISE_artist_concept_(PIA17254,_crop)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4800" y="152400"/>
            <a:ext cx="3810000" cy="3048000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895600" y="3962400"/>
            <a:ext cx="119135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dirty="0" smtClean="0">
                <a:solidFill>
                  <a:srgbClr val="FFFF00"/>
                </a:solidFill>
              </a:rPr>
              <a:t>2010</a:t>
            </a:r>
            <a:r>
              <a:rPr lang="ka-GE" dirty="0" smtClean="0">
                <a:solidFill>
                  <a:srgbClr val="FFFF00"/>
                </a:solidFill>
              </a:rPr>
              <a:t>-2011</a:t>
            </a: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2013</a:t>
            </a:r>
            <a:endParaRPr lang="en-US" dirty="0">
              <a:solidFill>
                <a:srgbClr val="FFFF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590800" y="4724400"/>
            <a:ext cx="222368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dirty="0" smtClean="0">
                <a:solidFill>
                  <a:srgbClr val="FFFF00"/>
                </a:solidFill>
              </a:rPr>
              <a:t>6.5 სინათლის</a:t>
            </a:r>
          </a:p>
          <a:p>
            <a:r>
              <a:rPr lang="ka-GE" dirty="0" smtClean="0">
                <a:solidFill>
                  <a:srgbClr val="FFFF00"/>
                </a:solidFill>
              </a:rPr>
              <a:t> წელიწადი მზიდან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066800" y="533400"/>
            <a:ext cx="313258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a-GE" sz="3600" dirty="0" smtClean="0">
                <a:solidFill>
                  <a:srgbClr val="FFFF00"/>
                </a:solidFill>
              </a:rPr>
              <a:t>მნიშვნელობა:</a:t>
            </a:r>
            <a:endParaRPr lang="en-US" sz="3600" dirty="0">
              <a:solidFill>
                <a:srgbClr val="FFFF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" y="1752600"/>
            <a:ext cx="7675499" cy="286232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a-GE" dirty="0" smtClean="0">
                <a:solidFill>
                  <a:srgbClr val="FFFF00"/>
                </a:solidFill>
              </a:rPr>
              <a:t>ვინაიდან აღმოჩენა საკმაოდ ახალია, (გამომდინარე დეტექტირების </a:t>
            </a: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სირთულიდან) იგი ასტრონომებს მისცემს უკეთეს წარმოდგენას </a:t>
            </a: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ჩვენი სამყაროს შესახებ. </a:t>
            </a:r>
          </a:p>
          <a:p>
            <a:pPr algn="ctr"/>
            <a:endParaRPr lang="ka-GE" dirty="0" smtClean="0">
              <a:solidFill>
                <a:srgbClr val="FFFF00"/>
              </a:solidFill>
            </a:endParaRPr>
          </a:p>
          <a:p>
            <a:pPr algn="ctr"/>
            <a:endParaRPr lang="ka-GE" dirty="0" smtClean="0">
              <a:solidFill>
                <a:srgbClr val="FFFF00"/>
              </a:solidFill>
            </a:endParaRP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ვარსკვლავებისა და გალაქტიკების მოძრაობა გამოწვეულია </a:t>
            </a: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გარკვეული მასის არსებოიბიოთ რომელიც ჟერ დაკვირვებული არ არის</a:t>
            </a:r>
          </a:p>
          <a:p>
            <a:pPr algn="ctr"/>
            <a:endParaRPr lang="ka-GE" dirty="0" smtClean="0">
              <a:solidFill>
                <a:srgbClr val="FFFF00"/>
              </a:solidFill>
            </a:endParaRP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შესაძლებელია გამოითქვას ვარაუდი რომ ეს მასა დაკავშირებულია </a:t>
            </a:r>
          </a:p>
          <a:p>
            <a:pPr algn="ctr"/>
            <a:r>
              <a:rPr lang="ka-GE" dirty="0" smtClean="0">
                <a:solidFill>
                  <a:srgbClr val="FFFF00"/>
                </a:solidFill>
              </a:rPr>
              <a:t>სწორედ ყავისფერ ჯუჯებთან.</a:t>
            </a:r>
            <a:endParaRPr lang="en-U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447800" y="2514600"/>
            <a:ext cx="58464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a-GE" sz="3200" dirty="0" smtClean="0">
                <a:solidFill>
                  <a:srgbClr val="FFFF00"/>
                </a:solidFill>
              </a:rPr>
              <a:t>გმადლობთ ყურადღებისთვის</a:t>
            </a:r>
            <a:endParaRPr lang="en-US" sz="32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141</Words>
  <Application>Microsoft Office PowerPoint</Application>
  <PresentationFormat>On-screen Show (4:3)</PresentationFormat>
  <Paragraphs>37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ყავისფერი ჯუჯები White Dwarfs</vt:lpstr>
      <vt:lpstr>Slide 2</vt:lpstr>
      <vt:lpstr>Slide 3</vt:lpstr>
      <vt:lpstr>Slide 4</vt:lpstr>
      <vt:lpstr>Slide 5</vt:lpstr>
      <vt:lpstr>Slide 6</vt:lpstr>
      <vt:lpstr>Slide 7</vt:lpstr>
      <vt:lpstr>Slide 8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ყავისფერი ჯუჯები White Dwarfs</dc:title>
  <dc:creator>bacho</dc:creator>
  <cp:lastModifiedBy>bacho</cp:lastModifiedBy>
  <cp:revision>15</cp:revision>
  <dcterms:created xsi:type="dcterms:W3CDTF">2006-08-16T00:00:00Z</dcterms:created>
  <dcterms:modified xsi:type="dcterms:W3CDTF">2016-06-10T08:18:48Z</dcterms:modified>
</cp:coreProperties>
</file>