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664E3FB-9804-4F0B-A394-5B5710A4D126}" v="1158" dt="2022-06-12T19:34:32.2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6/12/2022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7322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6/12/2022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7255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6/12/2022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6952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6/12/2022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5046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6/12/2022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283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6/12/2022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338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6/12/2022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038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6/12/2022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7130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6/12/2022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7535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6/12/2022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8313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6/12/2022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138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6/12/2022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9606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0" r:id="rId6"/>
    <p:sldLayoutId id="2147483726" r:id="rId7"/>
    <p:sldLayoutId id="2147483727" r:id="rId8"/>
    <p:sldLayoutId id="2147483728" r:id="rId9"/>
    <p:sldLayoutId id="2147483729" r:id="rId10"/>
    <p:sldLayoutId id="214748373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5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2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2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2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2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2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rbes.com/sites/startswithabang/2019/04/20/ask-ethan-how-can-a-black-holes-singularity-spin/?sh=5ad7449d22d9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n.wikipedia.org/wiki/Kerr_metric#:~:text=A%20black%20hole%20in%20general,itself%20at%20a%20constant%20radius" TargetMode="External"/><Relationship Id="rId4" Type="http://schemas.openxmlformats.org/officeDocument/2006/relationships/hyperlink" Target="https://pages.uoregon.edu/imamura/FPS/week-7/week-7.html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9">
            <a:extLst>
              <a:ext uri="{FF2B5EF4-FFF2-40B4-BE49-F238E27FC236}">
                <a16:creationId xmlns:a16="http://schemas.microsoft.com/office/drawing/2014/main" id="{34461041-8413-4023-ABA7-9E499B0AD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7355" y="4374204"/>
            <a:ext cx="9818390" cy="1029308"/>
          </a:xfrm>
        </p:spPr>
        <p:txBody>
          <a:bodyPr>
            <a:normAutofit/>
          </a:bodyPr>
          <a:lstStyle/>
          <a:p>
            <a:r>
              <a:rPr lang="en-GB" sz="5600" dirty="0" err="1">
                <a:solidFill>
                  <a:schemeClr val="bg1"/>
                </a:solidFill>
                <a:cs typeface="Calibri Light"/>
              </a:rPr>
              <a:t>მბრუნავი</a:t>
            </a:r>
            <a:r>
              <a:rPr lang="en-GB" sz="5600" dirty="0">
                <a:solidFill>
                  <a:schemeClr val="bg1"/>
                </a:solidFill>
                <a:cs typeface="Calibri Light"/>
              </a:rPr>
              <a:t> </a:t>
            </a:r>
            <a:r>
              <a:rPr lang="en-GB" sz="5600" dirty="0" err="1">
                <a:solidFill>
                  <a:schemeClr val="bg1"/>
                </a:solidFill>
                <a:cs typeface="Calibri Light"/>
              </a:rPr>
              <a:t>შავი</a:t>
            </a:r>
            <a:r>
              <a:rPr lang="en-GB" sz="5600" dirty="0">
                <a:solidFill>
                  <a:schemeClr val="bg1"/>
                </a:solidFill>
                <a:cs typeface="Calibri Light"/>
              </a:rPr>
              <a:t> ხვრელი</a:t>
            </a:r>
            <a:endParaRPr lang="en-GB" sz="5600" err="1">
              <a:solidFill>
                <a:schemeClr val="bg1"/>
              </a:solidFill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7355" y="5725244"/>
            <a:ext cx="9872980" cy="43586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dirty="0" err="1">
                <a:solidFill>
                  <a:schemeClr val="bg1"/>
                </a:solidFill>
                <a:cs typeface="Calibri"/>
              </a:rPr>
              <a:t>აკაკი</a:t>
            </a:r>
            <a:r>
              <a:rPr lang="en-GB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chemeClr val="bg1"/>
                </a:solidFill>
                <a:cs typeface="Calibri"/>
              </a:rPr>
              <a:t>გოგინავა</a:t>
            </a:r>
            <a:endParaRPr lang="en-GB" sz="2000" dirty="0" err="1">
              <a:solidFill>
                <a:schemeClr val="bg1"/>
              </a:solidFill>
            </a:endParaRPr>
          </a:p>
        </p:txBody>
      </p:sp>
      <p:pic>
        <p:nvPicPr>
          <p:cNvPr id="5" name="Picture 5" descr="A picture containing blur&#10;&#10;Description automatically generated">
            <a:extLst>
              <a:ext uri="{FF2B5EF4-FFF2-40B4-BE49-F238E27FC236}">
                <a16:creationId xmlns:a16="http://schemas.microsoft.com/office/drawing/2014/main" id="{EFF4C934-531B-DEA2-77ED-DD15331A55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633" y="640080"/>
            <a:ext cx="6215089" cy="3494428"/>
          </a:xfrm>
          <a:prstGeom prst="rect">
            <a:avLst/>
          </a:prstGeom>
        </p:spPr>
      </p:pic>
      <p:cxnSp>
        <p:nvCxnSpPr>
          <p:cNvPr id="31" name="Straight Connector 11">
            <a:extLst>
              <a:ext uri="{FF2B5EF4-FFF2-40B4-BE49-F238E27FC236}">
                <a16:creationId xmlns:a16="http://schemas.microsoft.com/office/drawing/2014/main" id="{F05BCF04-4702-43D0-BE8F-DBF6C2F651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95400" y="5569068"/>
            <a:ext cx="96012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13">
            <a:extLst>
              <a:ext uri="{FF2B5EF4-FFF2-40B4-BE49-F238E27FC236}">
                <a16:creationId xmlns:a16="http://schemas.microsoft.com/office/drawing/2014/main" id="{53B4A494-ED20-47DD-A927-05EA273B0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B968518-BA6E-7453-4FF8-C95488724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8377" y="4901582"/>
            <a:ext cx="8970645" cy="669340"/>
          </a:xfrm>
        </p:spPr>
        <p:txBody>
          <a:bodyPr/>
          <a:lstStyle/>
          <a:p>
            <a:pPr algn="ctr"/>
            <a:r>
              <a:rPr lang="en-GB" dirty="0" err="1"/>
              <a:t>შვარცშილდის</a:t>
            </a:r>
            <a:r>
              <a:rPr lang="en-GB" dirty="0"/>
              <a:t> </a:t>
            </a:r>
            <a:r>
              <a:rPr lang="en-GB" dirty="0" err="1"/>
              <a:t>შავი</a:t>
            </a:r>
            <a:r>
              <a:rPr lang="en-GB" dirty="0"/>
              <a:t> </a:t>
            </a:r>
            <a:r>
              <a:rPr lang="en-GB" dirty="0" err="1"/>
              <a:t>ხვრელის</a:t>
            </a:r>
            <a:r>
              <a:rPr lang="en-GB" dirty="0"/>
              <a:t> </a:t>
            </a:r>
            <a:r>
              <a:rPr lang="en-GB" dirty="0" err="1"/>
              <a:t>მოდელი</a:t>
            </a:r>
            <a:r>
              <a:rPr lang="en-GB" dirty="0"/>
              <a:t> </a:t>
            </a:r>
            <a:r>
              <a:rPr lang="en-GB" dirty="0" err="1"/>
              <a:t>სტატიკური</a:t>
            </a:r>
            <a:r>
              <a:rPr lang="en-GB" dirty="0"/>
              <a:t>, </a:t>
            </a:r>
            <a:r>
              <a:rPr lang="en-GB" dirty="0" err="1"/>
              <a:t>იდეალიზებული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1581E2-CBCD-7981-E024-D7E1DE6CEF2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0" rIns="91440" bIns="0" rtlCol="0" anchor="t">
            <a:noAutofit/>
          </a:bodyPr>
          <a:lstStyle/>
          <a:p>
            <a:pPr algn="ctr"/>
            <a:r>
              <a:rPr lang="en-GB" sz="2400" dirty="0" err="1"/>
              <a:t>გააჩნია</a:t>
            </a:r>
            <a:r>
              <a:rPr lang="en-GB" sz="2400" dirty="0"/>
              <a:t> </a:t>
            </a:r>
            <a:r>
              <a:rPr lang="en-GB" sz="2400" dirty="0" err="1"/>
              <a:t>სინგულარობა</a:t>
            </a:r>
            <a:r>
              <a:rPr lang="en-GB" sz="2400" dirty="0"/>
              <a:t> - </a:t>
            </a:r>
            <a:r>
              <a:rPr lang="en-GB" sz="2400" dirty="0" err="1"/>
              <a:t>უსასრულოდ</a:t>
            </a:r>
            <a:r>
              <a:rPr lang="en-GB" sz="2400" dirty="0"/>
              <a:t> </a:t>
            </a:r>
            <a:r>
              <a:rPr lang="en-GB" sz="2400" dirty="0" err="1"/>
              <a:t>მცირე</a:t>
            </a:r>
            <a:r>
              <a:rPr lang="en-GB" sz="2400" dirty="0"/>
              <a:t> </a:t>
            </a:r>
            <a:r>
              <a:rPr lang="en-GB" sz="2400" dirty="0" err="1"/>
              <a:t>ზომის</a:t>
            </a:r>
            <a:r>
              <a:rPr lang="en-GB" sz="2400" dirty="0"/>
              <a:t> </a:t>
            </a:r>
          </a:p>
          <a:p>
            <a:pPr algn="ctr"/>
            <a:r>
              <a:rPr lang="en-GB" sz="2400" dirty="0" err="1"/>
              <a:t>ერთგანზომილებიანი</a:t>
            </a:r>
            <a:r>
              <a:rPr lang="en-GB" sz="2400" dirty="0"/>
              <a:t> </a:t>
            </a:r>
            <a:r>
              <a:rPr lang="en-GB" sz="2400" dirty="0" err="1"/>
              <a:t>წერტილი</a:t>
            </a:r>
            <a:endParaRPr lang="en-GB" sz="2400" dirty="0"/>
          </a:p>
        </p:txBody>
      </p:sp>
      <p:pic>
        <p:nvPicPr>
          <p:cNvPr id="8" name="Picture 8" descr="A picture containing outdoor object, web&#10;&#10;Description automatically generated">
            <a:extLst>
              <a:ext uri="{FF2B5EF4-FFF2-40B4-BE49-F238E27FC236}">
                <a16:creationId xmlns:a16="http://schemas.microsoft.com/office/drawing/2014/main" id="{3C5C9581-72BD-136C-9A79-9774F6A165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3717" y="3717"/>
            <a:ext cx="4555271" cy="4555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379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AB30834-CC8E-57C0-2902-B5A7A5B13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523" y="5319752"/>
            <a:ext cx="10113645" cy="743682"/>
          </a:xfrm>
        </p:spPr>
        <p:txBody>
          <a:bodyPr/>
          <a:lstStyle/>
          <a:p>
            <a:pPr algn="ctr"/>
            <a:r>
              <a:rPr lang="en-GB" sz="3200" dirty="0" err="1"/>
              <a:t>კერის</a:t>
            </a:r>
            <a:r>
              <a:rPr lang="en-GB" sz="3200" dirty="0"/>
              <a:t> </a:t>
            </a:r>
            <a:r>
              <a:rPr lang="en-GB" sz="3200" dirty="0" err="1">
                <a:ea typeface="+mj-lt"/>
                <a:cs typeface="+mj-lt"/>
              </a:rPr>
              <a:t>უფრო</a:t>
            </a:r>
            <a:r>
              <a:rPr lang="en-GB" sz="3200" dirty="0">
                <a:ea typeface="+mj-lt"/>
                <a:cs typeface="+mj-lt"/>
              </a:rPr>
              <a:t> </a:t>
            </a:r>
            <a:r>
              <a:rPr lang="en-GB" sz="3200" dirty="0" err="1">
                <a:ea typeface="+mj-lt"/>
                <a:cs typeface="+mj-lt"/>
              </a:rPr>
              <a:t>რეალისტური</a:t>
            </a:r>
            <a:r>
              <a:rPr lang="en-GB" sz="3200" dirty="0"/>
              <a:t> </a:t>
            </a:r>
            <a:r>
              <a:rPr lang="en-GB" sz="3200" dirty="0" err="1"/>
              <a:t>შავი</a:t>
            </a:r>
            <a:r>
              <a:rPr lang="en-GB" sz="3200" dirty="0"/>
              <a:t> </a:t>
            </a:r>
            <a:r>
              <a:rPr lang="en-GB" sz="3200" dirty="0" err="1"/>
              <a:t>ხვრელის</a:t>
            </a:r>
            <a:r>
              <a:rPr lang="en-GB" sz="3200" dirty="0"/>
              <a:t> </a:t>
            </a:r>
            <a:r>
              <a:rPr lang="en-GB" sz="3200" dirty="0" err="1"/>
              <a:t>მოდელი</a:t>
            </a:r>
            <a:r>
              <a:rPr lang="en-GB" sz="3200" dirty="0"/>
              <a:t>,</a:t>
            </a:r>
            <a:br>
              <a:rPr lang="en-GB" sz="3200" dirty="0"/>
            </a:br>
            <a:r>
              <a:rPr lang="en-GB" sz="3200" dirty="0" err="1"/>
              <a:t>გააჩნია</a:t>
            </a:r>
            <a:r>
              <a:rPr lang="en-GB" sz="3200" dirty="0"/>
              <a:t> </a:t>
            </a:r>
            <a:r>
              <a:rPr lang="en-GB" sz="3200" dirty="0" err="1"/>
              <a:t>იმპულსის</a:t>
            </a:r>
            <a:r>
              <a:rPr lang="en-GB" sz="3200" dirty="0"/>
              <a:t> </a:t>
            </a:r>
            <a:r>
              <a:rPr lang="en-GB" sz="3200" dirty="0" err="1"/>
              <a:t>მომენტი</a:t>
            </a:r>
            <a:endParaRPr lang="en-US" sz="3200" dirty="0"/>
          </a:p>
        </p:txBody>
      </p:sp>
      <p:pic>
        <p:nvPicPr>
          <p:cNvPr id="5" name="Picture 5" descr="A picture containing outdoor object, web&#10;&#10;Description automatically generated">
            <a:extLst>
              <a:ext uri="{FF2B5EF4-FFF2-40B4-BE49-F238E27FC236}">
                <a16:creationId xmlns:a16="http://schemas.microsoft.com/office/drawing/2014/main" id="{5F03C3C2-5525-0310-E2E9-E9EE75C418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1596" y="3718"/>
            <a:ext cx="4620320" cy="458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361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2A15B5-D5D8-AD68-C840-CB54E5B152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7279" y="4795025"/>
            <a:ext cx="10113264" cy="999891"/>
          </a:xfrm>
        </p:spPr>
        <p:txBody>
          <a:bodyPr vert="horz" lIns="91440" tIns="0" rIns="91440" bIns="0" rtlCol="0" anchor="t">
            <a:noAutofit/>
          </a:bodyPr>
          <a:lstStyle/>
          <a:p>
            <a:pPr algn="ctr"/>
            <a:r>
              <a:rPr lang="en-GB" sz="3200" dirty="0" err="1"/>
              <a:t>რგოლისებრი</a:t>
            </a:r>
            <a:r>
              <a:rPr lang="en-GB" sz="3200" dirty="0"/>
              <a:t> </a:t>
            </a:r>
            <a:r>
              <a:rPr lang="en-GB" sz="3200" dirty="0" err="1"/>
              <a:t>სინგულარობა</a:t>
            </a:r>
            <a:r>
              <a:rPr lang="en-GB" sz="3200" dirty="0"/>
              <a:t> - </a:t>
            </a:r>
            <a:r>
              <a:rPr lang="en-GB" sz="3200" dirty="0" err="1"/>
              <a:t>ერთგანზომილებიანი</a:t>
            </a:r>
            <a:r>
              <a:rPr lang="en-GB" sz="3200" dirty="0"/>
              <a:t> </a:t>
            </a:r>
            <a:r>
              <a:rPr lang="en-GB" sz="3200" dirty="0" err="1"/>
              <a:t>მბრუნავი</a:t>
            </a:r>
            <a:r>
              <a:rPr lang="en-GB" sz="3200" dirty="0"/>
              <a:t> </a:t>
            </a:r>
            <a:r>
              <a:rPr lang="en-GB" sz="3200" dirty="0" err="1"/>
              <a:t>რგოლი</a:t>
            </a:r>
            <a:r>
              <a:rPr lang="en-GB" sz="3200" dirty="0"/>
              <a:t>, </a:t>
            </a:r>
            <a:r>
              <a:rPr lang="en-GB" sz="3200" dirty="0" err="1"/>
              <a:t>რადიუსი</a:t>
            </a:r>
            <a:r>
              <a:rPr lang="en-GB" sz="3200" dirty="0"/>
              <a:t> </a:t>
            </a:r>
            <a:r>
              <a:rPr lang="en-GB" sz="3200" dirty="0" err="1"/>
              <a:t>დამოკიდებულია</a:t>
            </a:r>
            <a:r>
              <a:rPr lang="en-GB" sz="3200" dirty="0"/>
              <a:t> </a:t>
            </a:r>
            <a:r>
              <a:rPr lang="en-GB" sz="3200" dirty="0" err="1"/>
              <a:t>მასასა</a:t>
            </a:r>
            <a:r>
              <a:rPr lang="en-GB" sz="3200" dirty="0"/>
              <a:t> </a:t>
            </a:r>
            <a:r>
              <a:rPr lang="en-GB" sz="3200" dirty="0" err="1"/>
              <a:t>და</a:t>
            </a:r>
            <a:r>
              <a:rPr lang="en-GB" sz="3600" dirty="0"/>
              <a:t> </a:t>
            </a:r>
            <a:r>
              <a:rPr lang="en-GB" sz="3600" dirty="0" err="1"/>
              <a:t>იმპულსის</a:t>
            </a:r>
            <a:r>
              <a:rPr lang="en-GB" sz="3600" dirty="0"/>
              <a:t> </a:t>
            </a:r>
            <a:r>
              <a:rPr lang="en-GB" sz="3600" dirty="0" err="1"/>
              <a:t>მომენტზე</a:t>
            </a:r>
            <a:endParaRPr lang="en-GB" sz="3600" dirty="0"/>
          </a:p>
          <a:p>
            <a:pPr algn="ctr"/>
            <a:endParaRPr lang="en-US" dirty="0"/>
          </a:p>
        </p:txBody>
      </p:sp>
      <p:pic>
        <p:nvPicPr>
          <p:cNvPr id="5" name="Picture 5" descr="A picture containing outdoor object, web&#10;&#10;Description automatically generated">
            <a:extLst>
              <a:ext uri="{FF2B5EF4-FFF2-40B4-BE49-F238E27FC236}">
                <a16:creationId xmlns:a16="http://schemas.microsoft.com/office/drawing/2014/main" id="{5F03C3C2-5525-0310-E2E9-E9EE75C418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1596" y="3718"/>
            <a:ext cx="4620320" cy="458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45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B5BF3-3F8A-22C0-D7E1-1CFCCFF95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910057"/>
            <a:ext cx="8335241" cy="991826"/>
          </a:xfr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</a:t>
            </a:r>
            <a:r>
              <a:rPr lang="en-GB" baseline="-25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</a:t>
            </a:r>
            <a:r>
              <a:rPr lang="en-GB" baseline="30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±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=0.5(R</a:t>
            </a:r>
            <a:r>
              <a:rPr lang="en-GB" baseline="-25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±(R</a:t>
            </a:r>
            <a:r>
              <a:rPr lang="en-GB" baseline="-25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</a:t>
            </a:r>
            <a:r>
              <a:rPr lang="en-GB" baseline="30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-4a</a:t>
            </a:r>
            <a:r>
              <a:rPr lang="en-GB" baseline="30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  <a:r>
              <a:rPr lang="en-GB" baseline="30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½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CF3B0-A60D-83A4-2317-ED4142DA9C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80" y="1904423"/>
            <a:ext cx="8328298" cy="1316257"/>
          </a:xfr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vert="horz" lIns="0" tIns="45720" rIns="0" bIns="45720" rtlCol="0" anchor="t">
            <a:noAutofit/>
          </a:bodyPr>
          <a:lstStyle/>
          <a:p>
            <a:r>
              <a:rPr lang="en-GB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რადიუსის</a:t>
            </a:r>
            <a:r>
              <a:rPr lang="en-GB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ორი</a:t>
            </a:r>
            <a:r>
              <a:rPr lang="en-GB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მნიშვნელობა</a:t>
            </a:r>
            <a:r>
              <a:rPr lang="en-GB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შიდა</a:t>
            </a:r>
            <a:r>
              <a:rPr lang="en-GB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და</a:t>
            </a:r>
            <a:r>
              <a:rPr lang="en-GB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გარე</a:t>
            </a:r>
            <a:r>
              <a:rPr lang="en-GB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მოვლენათა</a:t>
            </a:r>
            <a:r>
              <a:rPr lang="en-GB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ჰორიზონტებისათვის</a:t>
            </a:r>
            <a:r>
              <a:rPr lang="en-GB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5B91400-86AB-A593-7ECE-175C1187B756}"/>
              </a:ext>
            </a:extLst>
          </p:cNvPr>
          <p:cNvSpPr txBox="1">
            <a:spLocks/>
          </p:cNvSpPr>
          <p:nvPr/>
        </p:nvSpPr>
        <p:spPr>
          <a:xfrm>
            <a:off x="1100997" y="3431247"/>
            <a:ext cx="7728471" cy="112551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5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</a:t>
            </a:r>
            <a:r>
              <a:rPr lang="en-GB" sz="4400" baseline="-25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</a:t>
            </a:r>
            <a:r>
              <a:rPr lang="en-GB" sz="4400" baseline="30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±</a:t>
            </a:r>
            <a:r>
              <a:rPr lang="en-GB" sz="4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=0.5(R</a:t>
            </a:r>
            <a:r>
              <a:rPr lang="en-GB" sz="4400" baseline="-25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</a:t>
            </a:r>
            <a:r>
              <a:rPr lang="en-GB" sz="4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±(R</a:t>
            </a:r>
            <a:r>
              <a:rPr lang="en-GB" sz="4400" baseline="-25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</a:t>
            </a:r>
            <a:r>
              <a:rPr lang="en-GB" sz="4400" baseline="30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</a:t>
            </a:r>
            <a:r>
              <a:rPr lang="en-GB" sz="4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-4a</a:t>
            </a:r>
            <a:r>
              <a:rPr lang="en-GB" sz="4400" baseline="30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</a:t>
            </a:r>
            <a:r>
              <a:rPr lang="en-GB" sz="4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cos</a:t>
            </a:r>
            <a:r>
              <a:rPr lang="en-GB" sz="4400" baseline="30000" dirty="0">
                <a:solidFill>
                  <a:schemeClr val="tx1">
                    <a:lumMod val="85000"/>
                    <a:lumOff val="15000"/>
                  </a:schemeClr>
                </a:solidFill>
                <a:ea typeface="+mj-lt"/>
                <a:cs typeface="+mj-lt"/>
              </a:rPr>
              <a:t>2</a:t>
            </a:r>
            <a:r>
              <a:rPr lang="en-GB" sz="4400" dirty="0">
                <a:solidFill>
                  <a:schemeClr val="tx1">
                    <a:lumMod val="85000"/>
                    <a:lumOff val="15000"/>
                  </a:schemeClr>
                </a:solidFill>
                <a:ea typeface="+mj-lt"/>
                <a:cs typeface="+mj-lt"/>
              </a:rPr>
              <a:t>θ)</a:t>
            </a:r>
            <a:r>
              <a:rPr lang="en-GB" sz="4400" baseline="30000" dirty="0">
                <a:solidFill>
                  <a:schemeClr val="tx1">
                    <a:lumMod val="85000"/>
                    <a:lumOff val="15000"/>
                  </a:schemeClr>
                </a:solidFill>
                <a:ea typeface="+mj-lt"/>
                <a:cs typeface="+mj-lt"/>
              </a:rPr>
              <a:t>½</a:t>
            </a:r>
            <a:r>
              <a:rPr lang="en-GB" sz="4400" dirty="0">
                <a:solidFill>
                  <a:schemeClr val="tx1">
                    <a:lumMod val="85000"/>
                    <a:lumOff val="15000"/>
                  </a:schemeClr>
                </a:solidFill>
                <a:ea typeface="+mj-lt"/>
                <a:cs typeface="+mj-lt"/>
              </a:rPr>
              <a:t>)</a:t>
            </a:r>
            <a:endParaRPr lang="en-GB" sz="4400" baseline="30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A3B3A4D-855E-49E9-2647-A20AFE6D6C8F}"/>
              </a:ext>
            </a:extLst>
          </p:cNvPr>
          <p:cNvSpPr txBox="1">
            <a:spLocks/>
          </p:cNvSpPr>
          <p:nvPr/>
        </p:nvSpPr>
        <p:spPr>
          <a:xfrm>
            <a:off x="1100997" y="4559300"/>
            <a:ext cx="7730820" cy="8573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vert="horz" lIns="0" tIns="45720" rIns="0" bIns="45720" rtlCol="0" anchor="t">
            <a:noAutofit/>
          </a:bodyPr>
          <a:lstStyle>
            <a:lvl1pPr marL="91440" indent="-9144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Char char="◦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Char char="◦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Char char="◦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Char char="◦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შიდა</a:t>
            </a:r>
            <a:r>
              <a:rPr lang="en-GB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და</a:t>
            </a:r>
            <a:r>
              <a:rPr lang="en-GB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გარე</a:t>
            </a:r>
            <a:r>
              <a:rPr lang="en-GB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ერგოსფეროს</a:t>
            </a:r>
            <a:r>
              <a:rPr lang="en-GB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r>
              <a:rPr lang="en-GB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რადიუსები</a:t>
            </a:r>
            <a:r>
              <a:rPr lang="en-GB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549395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D70A09D-C088-A17E-0C0B-1AE232278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6571" y="5096728"/>
            <a:ext cx="10113645" cy="1942438"/>
          </a:xfrm>
        </p:spPr>
        <p:txBody>
          <a:bodyPr/>
          <a:lstStyle/>
          <a:p>
            <a:pPr algn="ctr"/>
            <a:r>
              <a:rPr lang="en-GB" sz="5400" dirty="0"/>
              <a:t>a </a:t>
            </a:r>
            <a:r>
              <a:rPr lang="en-GB" dirty="0"/>
              <a:t>= J/Mc - </a:t>
            </a:r>
            <a:r>
              <a:rPr lang="en-GB" dirty="0" err="1"/>
              <a:t>კერის</a:t>
            </a:r>
            <a:r>
              <a:rPr lang="en-GB" dirty="0"/>
              <a:t> </a:t>
            </a:r>
            <a:r>
              <a:rPr lang="en-GB" dirty="0" err="1"/>
              <a:t>პარამეტრი</a:t>
            </a:r>
            <a:br>
              <a:rPr lang="en-GB" dirty="0"/>
            </a:br>
            <a:r>
              <a:rPr lang="en-GB" dirty="0"/>
              <a:t>0 ≤ </a:t>
            </a:r>
            <a:r>
              <a:rPr lang="en-GB" sz="5400" dirty="0"/>
              <a:t>a</a:t>
            </a:r>
            <a:r>
              <a:rPr lang="en-GB" dirty="0"/>
              <a:t> ≤ 1</a:t>
            </a:r>
            <a:br>
              <a:rPr lang="en-GB" dirty="0"/>
            </a:br>
            <a:r>
              <a:rPr lang="en-GB" dirty="0" err="1"/>
              <a:t>როდესაც</a:t>
            </a:r>
            <a:r>
              <a:rPr lang="en-GB" dirty="0"/>
              <a:t> a &gt; 1 </a:t>
            </a:r>
            <a:r>
              <a:rPr lang="en-GB" dirty="0" err="1"/>
              <a:t>ჩნდება</a:t>
            </a:r>
            <a:r>
              <a:rPr lang="en-GB" dirty="0"/>
              <a:t> "</a:t>
            </a:r>
            <a:r>
              <a:rPr lang="en-GB" dirty="0" err="1"/>
              <a:t>შიშველი</a:t>
            </a:r>
            <a:r>
              <a:rPr lang="en-GB" dirty="0"/>
              <a:t>" </a:t>
            </a:r>
            <a:r>
              <a:rPr lang="en-GB" dirty="0" err="1"/>
              <a:t>სინგულარობა</a:t>
            </a:r>
            <a:br>
              <a:rPr lang="en-GB" dirty="0"/>
            </a:br>
            <a:endParaRPr lang="en-GB" dirty="0"/>
          </a:p>
        </p:txBody>
      </p:sp>
      <p:pic>
        <p:nvPicPr>
          <p:cNvPr id="7" name="Picture 7" descr="Chart, bubble chart&#10;&#10;Description automatically generated">
            <a:extLst>
              <a:ext uri="{FF2B5EF4-FFF2-40B4-BE49-F238E27FC236}">
                <a16:creationId xmlns:a16="http://schemas.microsoft.com/office/drawing/2014/main" id="{5CADDDFA-C5EE-D9C8-F6C2-9CDEC3C3C7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4425" y="3718"/>
            <a:ext cx="4573856" cy="4564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9009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059FE68-82C5-D44A-B1C5-002A3527D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4576338"/>
            <a:ext cx="10113645" cy="743682"/>
          </a:xfrm>
        </p:spPr>
        <p:txBody>
          <a:bodyPr/>
          <a:lstStyle/>
          <a:p>
            <a:pPr algn="ctr"/>
            <a:r>
              <a:rPr lang="en-GB" sz="3200" dirty="0" err="1"/>
              <a:t>დრო-სივრცე</a:t>
            </a:r>
            <a:r>
              <a:rPr lang="en-GB" sz="3200" dirty="0"/>
              <a:t> </a:t>
            </a:r>
            <a:r>
              <a:rPr lang="en-GB" sz="3200" dirty="0" err="1"/>
              <a:t>მბრუნავი</a:t>
            </a:r>
            <a:r>
              <a:rPr lang="en-GB" sz="3200" dirty="0"/>
              <a:t> </a:t>
            </a:r>
            <a:r>
              <a:rPr lang="en-GB" sz="3200" dirty="0" err="1"/>
              <a:t>შავი</a:t>
            </a:r>
            <a:r>
              <a:rPr lang="en-GB" sz="3200" dirty="0"/>
              <a:t> </a:t>
            </a:r>
            <a:r>
              <a:rPr lang="en-GB" sz="3200" dirty="0" err="1"/>
              <a:t>ხვრელის</a:t>
            </a:r>
            <a:r>
              <a:rPr lang="en-GB" sz="3200" dirty="0"/>
              <a:t> </a:t>
            </a:r>
            <a:r>
              <a:rPr lang="en-GB" sz="3200" dirty="0" err="1"/>
              <a:t>სიახლოვეში</a:t>
            </a:r>
            <a:endParaRPr lang="en-GB" sz="320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19FCA7-116C-76F2-F482-580B51DC8D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7279" y="5696415"/>
            <a:ext cx="10113264" cy="609600"/>
          </a:xfrm>
        </p:spPr>
        <p:txBody>
          <a:bodyPr vert="horz" lIns="91440" tIns="0" rIns="91440" bIns="0" rtlCol="0" anchor="t">
            <a:normAutofit fontScale="85000" lnSpcReduction="10000"/>
          </a:bodyPr>
          <a:lstStyle/>
          <a:p>
            <a:pPr algn="ctr"/>
            <a:r>
              <a:rPr lang="en-GB" sz="2400" dirty="0" err="1"/>
              <a:t>მბრუნავი</a:t>
            </a:r>
            <a:r>
              <a:rPr lang="en-GB" sz="2400" dirty="0"/>
              <a:t> Შ</a:t>
            </a:r>
            <a:r>
              <a:rPr lang="en-GB" sz="2400" dirty="0" err="1"/>
              <a:t>ავი</a:t>
            </a:r>
            <a:r>
              <a:rPr lang="en-GB" sz="2400" dirty="0"/>
              <a:t> </a:t>
            </a:r>
            <a:r>
              <a:rPr lang="en-GB" sz="2400" dirty="0" err="1"/>
              <a:t>ხვრელი</a:t>
            </a:r>
            <a:r>
              <a:rPr lang="en-GB" sz="2400" dirty="0"/>
              <a:t> </a:t>
            </a:r>
            <a:r>
              <a:rPr lang="en-GB" sz="2400" dirty="0" err="1"/>
              <a:t>თან</a:t>
            </a:r>
            <a:r>
              <a:rPr lang="en-GB" sz="2400" dirty="0"/>
              <a:t> "</a:t>
            </a:r>
            <a:r>
              <a:rPr lang="en-GB" sz="2400" dirty="0" err="1"/>
              <a:t>ითრევს</a:t>
            </a:r>
            <a:r>
              <a:rPr lang="en-GB" sz="2400" dirty="0"/>
              <a:t>" </a:t>
            </a:r>
            <a:r>
              <a:rPr lang="en-GB" sz="2400" dirty="0" err="1"/>
              <a:t>მის</a:t>
            </a:r>
            <a:r>
              <a:rPr lang="en-GB" sz="2400" dirty="0"/>
              <a:t> </a:t>
            </a:r>
            <a:r>
              <a:rPr lang="en-GB" sz="2400" dirty="0" err="1"/>
              <a:t>ირგვლივ</a:t>
            </a:r>
            <a:r>
              <a:rPr lang="en-GB" sz="2400" dirty="0"/>
              <a:t> </a:t>
            </a:r>
            <a:r>
              <a:rPr lang="en-GB" sz="2400" dirty="0" err="1"/>
              <a:t>დრო-სივრცეს</a:t>
            </a:r>
            <a:r>
              <a:rPr lang="en-GB" sz="2400" dirty="0"/>
              <a:t> </a:t>
            </a:r>
            <a:r>
              <a:rPr lang="en-GB" sz="2400" dirty="0" err="1"/>
              <a:t>და</a:t>
            </a:r>
            <a:r>
              <a:rPr lang="en-GB" sz="2400" dirty="0"/>
              <a:t> </a:t>
            </a:r>
            <a:r>
              <a:rPr lang="en-GB" sz="2400" dirty="0" err="1"/>
              <a:t>აბრუნებს</a:t>
            </a:r>
            <a:r>
              <a:rPr lang="en-GB" sz="2400" dirty="0"/>
              <a:t> </a:t>
            </a:r>
            <a:r>
              <a:rPr lang="en-GB" sz="2400" dirty="0" err="1"/>
              <a:t>მას</a:t>
            </a:r>
            <a:r>
              <a:rPr lang="en-GB" dirty="0"/>
              <a:t> </a:t>
            </a:r>
            <a:endParaRPr lang="en-US"/>
          </a:p>
        </p:txBody>
      </p:sp>
      <p:pic>
        <p:nvPicPr>
          <p:cNvPr id="8" name="Picture 8" descr="A picture containing athletic game, glass&#10;&#10;Description automatically generated">
            <a:extLst>
              <a:ext uri="{FF2B5EF4-FFF2-40B4-BE49-F238E27FC236}">
                <a16:creationId xmlns:a16="http://schemas.microsoft.com/office/drawing/2014/main" id="{F7682E62-9D9F-DEF3-2B03-38BF04A55C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497" y="-2382"/>
            <a:ext cx="7055004" cy="4586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034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FF4F6EC-3179-D8E1-F38A-06886BCBB8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5040972"/>
            <a:ext cx="10113645" cy="1440633"/>
          </a:xfrm>
        </p:spPr>
        <p:txBody>
          <a:bodyPr/>
          <a:lstStyle/>
          <a:p>
            <a:pPr algn="ctr"/>
            <a:r>
              <a:rPr lang="en-GB" dirty="0" err="1"/>
              <a:t>კერის</a:t>
            </a:r>
            <a:r>
              <a:rPr lang="en-GB" dirty="0"/>
              <a:t> </a:t>
            </a:r>
            <a:r>
              <a:rPr lang="en-GB" dirty="0" err="1"/>
              <a:t>შავი</a:t>
            </a:r>
            <a:r>
              <a:rPr lang="en-GB" dirty="0"/>
              <a:t> </a:t>
            </a:r>
            <a:r>
              <a:rPr lang="en-GB" dirty="0" err="1"/>
              <a:t>ხვრელის</a:t>
            </a:r>
            <a:r>
              <a:rPr lang="en-GB" dirty="0"/>
              <a:t> </a:t>
            </a:r>
            <a:r>
              <a:rPr lang="en-GB" dirty="0" err="1"/>
              <a:t>ირგვლივ</a:t>
            </a:r>
            <a:r>
              <a:rPr lang="en-GB" dirty="0"/>
              <a:t> </a:t>
            </a:r>
            <a:r>
              <a:rPr lang="en-GB" dirty="0" err="1"/>
              <a:t>ნაწილაკის</a:t>
            </a:r>
            <a:r>
              <a:rPr lang="en-GB" dirty="0"/>
              <a:t> </a:t>
            </a:r>
            <a:r>
              <a:rPr lang="en-GB" dirty="0" err="1"/>
              <a:t>ორბიტა</a:t>
            </a:r>
            <a:r>
              <a:rPr lang="en-GB" dirty="0"/>
              <a:t> </a:t>
            </a:r>
            <a:r>
              <a:rPr lang="en-GB" dirty="0" err="1"/>
              <a:t>არასდრროს</a:t>
            </a:r>
            <a:r>
              <a:rPr lang="en-GB" dirty="0"/>
              <a:t> </a:t>
            </a:r>
            <a:r>
              <a:rPr lang="en-GB" dirty="0" err="1"/>
              <a:t>არ</a:t>
            </a:r>
            <a:r>
              <a:rPr lang="en-GB" dirty="0"/>
              <a:t> </a:t>
            </a:r>
            <a:r>
              <a:rPr lang="en-GB" dirty="0" err="1"/>
              <a:t>იმყოფება</a:t>
            </a:r>
            <a:r>
              <a:rPr lang="en-GB" dirty="0"/>
              <a:t> </a:t>
            </a:r>
            <a:r>
              <a:rPr lang="en-GB" dirty="0" err="1"/>
              <a:t>ერთ</a:t>
            </a:r>
            <a:r>
              <a:rPr lang="en-GB" dirty="0"/>
              <a:t> </a:t>
            </a:r>
            <a:r>
              <a:rPr lang="en-GB" dirty="0" err="1"/>
              <a:t>სიბრტყეში</a:t>
            </a:r>
            <a:r>
              <a:rPr lang="en-GB" dirty="0"/>
              <a:t>  </a:t>
            </a:r>
            <a:endParaRPr lang="en-US" dirty="0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570D815E-5671-2FDE-601D-56FD4C3D0D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5668" y="-3359"/>
            <a:ext cx="6971369" cy="4578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7658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88F3EB-F64A-8940-BD4C-65DDEF99F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chemeClr val="bg1"/>
                </a:solidFill>
              </a:rPr>
              <a:t>წყაროები</a:t>
            </a:r>
            <a:endParaRPr lang="en-GB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025516-BF6F-866F-C038-1F88761A89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pPr>
              <a:buFont typeface="Arial" panose="020F0502020204030204" pitchFamily="34" charset="0"/>
              <a:buChar char="•"/>
            </a:pPr>
            <a:r>
              <a:rPr lang="en-GB" dirty="0">
                <a:ea typeface="+mn-lt"/>
                <a:cs typeface="+mn-lt"/>
                <a:hlinkClick r:id="rId3"/>
              </a:rPr>
              <a:t>https://www.forbes.com/sites/startswithabang/2019/04/20/ask-ethan-how-can-a-black-holes-singularity-spin/?sh=5ad7449d22d9</a:t>
            </a:r>
            <a:endParaRPr lang="en-GB">
              <a:ea typeface="+mn-lt"/>
              <a:cs typeface="+mn-lt"/>
            </a:endParaRPr>
          </a:p>
          <a:p>
            <a:pPr>
              <a:buFont typeface="Arial" panose="020F0502020204030204" pitchFamily="34" charset="0"/>
              <a:buChar char="•"/>
            </a:pPr>
            <a:r>
              <a:rPr lang="en-GB" dirty="0">
                <a:ea typeface="+mn-lt"/>
                <a:cs typeface="+mn-lt"/>
                <a:hlinkClick r:id="rId4"/>
              </a:rPr>
              <a:t>https://pages.uoregon.edu/imamura/FPS/week-7/week-7.html</a:t>
            </a:r>
            <a:endParaRPr lang="en-GB" dirty="0">
              <a:ea typeface="+mn-lt"/>
              <a:cs typeface="+mn-lt"/>
            </a:endParaRPr>
          </a:p>
          <a:p>
            <a:pPr>
              <a:buFont typeface="Arial" panose="020F0502020204030204" pitchFamily="34" charset="0"/>
              <a:buChar char="•"/>
            </a:pPr>
            <a:r>
              <a:rPr lang="en-GB" dirty="0">
                <a:ea typeface="+mn-lt"/>
                <a:cs typeface="+mn-lt"/>
                <a:hlinkClick r:id="rId5"/>
              </a:rPr>
              <a:t>https://en.wikipedia.org/wiki/Kerr_metric#:~:text=A%20black%20hole%20in%20general,itself%20at%20a%20constant%20radius</a:t>
            </a:r>
            <a:r>
              <a:rPr lang="en-GB" dirty="0">
                <a:ea typeface="+mn-lt"/>
                <a:cs typeface="+mn-lt"/>
              </a:rPr>
              <a:t>.</a:t>
            </a:r>
          </a:p>
          <a:p>
            <a:pPr>
              <a:buFont typeface="Arial" panose="020F050202020403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11510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4CAD2-8F87-3870-6016-73DB36ACE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402" y="2498262"/>
            <a:ext cx="10058400" cy="1450757"/>
          </a:xfrm>
        </p:spPr>
        <p:txBody>
          <a:bodyPr/>
          <a:lstStyle/>
          <a:p>
            <a:r>
              <a:rPr lang="en-GB" dirty="0" err="1">
                <a:solidFill>
                  <a:schemeClr val="bg1"/>
                </a:solidFill>
              </a:rPr>
              <a:t>გმადლობთ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err="1">
                <a:solidFill>
                  <a:schemeClr val="bg1"/>
                </a:solidFill>
              </a:rPr>
              <a:t>ყურადღებისთვის</a:t>
            </a:r>
            <a:r>
              <a:rPr lang="en-GB" dirty="0">
                <a:solidFill>
                  <a:schemeClr val="bg1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93392642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Bembo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 Nova Light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RetrospectVTI</vt:lpstr>
      <vt:lpstr>მბრუნავი შავი ხვრელი</vt:lpstr>
      <vt:lpstr>შვარცშილდის შავი ხვრელის მოდელი სტატიკური, იდეალიზებული</vt:lpstr>
      <vt:lpstr>კერის უფრო რეალისტური შავი ხვრელის მოდელი, გააჩნია იმპულსის მომენტი</vt:lpstr>
      <vt:lpstr>PowerPoint Presentation</vt:lpstr>
      <vt:lpstr>Rh±=0.5(Rs±(Rs2-4a2)½)</vt:lpstr>
      <vt:lpstr>a = J/Mc - კერის პარამეტრი 0 ≤ a ≤ 1 როდესაც a &gt; 1 ჩნდება "შიშველი" სინგულარობა </vt:lpstr>
      <vt:lpstr>დრო-სივრცე მბრუნავი შავი ხვრელის სიახლოვეში</vt:lpstr>
      <vt:lpstr>კერის შავი ხვრელის ირგვლივ ნაწილაკის ორბიტა არასდრროს არ იმყოფება ერთ სიბრტყეში  </vt:lpstr>
      <vt:lpstr>წყაროები</vt:lpstr>
      <vt:lpstr>გმადლობთ ყურადღებისთვის!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424</cp:revision>
  <dcterms:created xsi:type="dcterms:W3CDTF">2022-06-12T09:44:07Z</dcterms:created>
  <dcterms:modified xsi:type="dcterms:W3CDTF">2022-06-12T19:38:45Z</dcterms:modified>
</cp:coreProperties>
</file>