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8" r:id="rId10"/>
    <p:sldId id="267" r:id="rId11"/>
    <p:sldId id="265" r:id="rId12"/>
    <p:sldId id="269" r:id="rId13"/>
    <p:sldId id="266" r:id="rId14"/>
    <p:sldId id="271" r:id="rId15"/>
    <p:sldId id="27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8BBA82-A474-43CD-A2DA-52F1FF737CDE}" type="datetimeFigureOut">
              <a:rPr lang="ru-RU" smtClean="0"/>
              <a:t>16.10.2020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B3D52F-F0D4-4B50-B912-33D078707C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8202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A190D9F7-9D3A-4B89-9CB8-ECCF4DC0A7B5}" type="datetime1">
              <a:rPr lang="ru-RU" smtClean="0"/>
              <a:t>16.10.2020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310AB78C-A813-4058-B4D5-FF388DAE73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86768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9171E-FF6B-43B1-B9A3-CC91B6363257}" type="datetime1">
              <a:rPr lang="ru-RU" smtClean="0"/>
              <a:t>16.10.2020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B78C-A813-4058-B4D5-FF388DAE73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6107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BBDEE-A706-4A17-BE22-24F1B03CC679}" type="datetime1">
              <a:rPr lang="ru-RU" smtClean="0"/>
              <a:t>16.10.2020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B78C-A813-4058-B4D5-FF388DAE73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336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BE4FF-F2A2-4C09-A449-AC70A0D5F8D7}" type="datetime1">
              <a:rPr lang="ru-RU" smtClean="0"/>
              <a:t>16.10.2020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B78C-A813-4058-B4D5-FF388DAE73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7468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72942-DC00-46A0-8BFF-2AE1BCA90F5D}" type="datetime1">
              <a:rPr lang="ru-RU" smtClean="0"/>
              <a:t>16.10.2020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B78C-A813-4058-B4D5-FF388DAE73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6719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2A9C9-9A9B-4185-A872-2350C353736D}" type="datetime1">
              <a:rPr lang="ru-RU" smtClean="0"/>
              <a:t>16.10.2020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B78C-A813-4058-B4D5-FF388DAE73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482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A3EF7-4D60-423B-B154-141E74660B10}" type="datetime1">
              <a:rPr lang="ru-RU" smtClean="0"/>
              <a:t>16.10.2020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B78C-A813-4058-B4D5-FF388DAE73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3475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EACA7-0623-414B-BF7E-876107DB7462}" type="datetime1">
              <a:rPr lang="ru-RU" smtClean="0"/>
              <a:t>16.10.2020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B78C-A813-4058-B4D5-FF388DAE73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509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14234-7DD1-4234-A2D9-65ED7E34E603}" type="datetime1">
              <a:rPr lang="ru-RU" smtClean="0"/>
              <a:t>16.10.2020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B78C-A813-4058-B4D5-FF388DAE73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293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E3C98-B6AF-4B48-B23C-5EC05BEB9160}" type="datetime1">
              <a:rPr lang="ru-RU" smtClean="0"/>
              <a:t>16.10.2020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B78C-A813-4058-B4D5-FF388DAE73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15758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94F0A-B879-4595-A284-EAD49D2E6DDC}" type="datetime1">
              <a:rPr lang="ru-RU" smtClean="0"/>
              <a:t>16.10.2020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B78C-A813-4058-B4D5-FF388DAE73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16412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80863-AB02-4D5B-8C75-4D51E26EB6CA}" type="datetime1">
              <a:rPr lang="ru-RU" smtClean="0"/>
              <a:t>16.10.2020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B78C-A813-4058-B4D5-FF388DAE73D0}" type="slidenum">
              <a:rPr lang="ru-RU" smtClean="0"/>
              <a:t>‹#›</a:t>
            </a:fld>
            <a:endParaRPr lang="ru-RU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232580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695CC-B388-4C09-99C4-73EE9150C34A}" type="datetime1">
              <a:rPr lang="ru-RU" smtClean="0"/>
              <a:t>16.10.2020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B78C-A813-4058-B4D5-FF388DAE73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1854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5C12-F857-48A5-A434-810A3C15DDCC}" type="datetime1">
              <a:rPr lang="ru-RU" smtClean="0"/>
              <a:t>16.10.2020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B78C-A813-4058-B4D5-FF388DAE73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74317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64DB5-ED1E-4DB3-AD73-F61CE31A350E}" type="datetime1">
              <a:rPr lang="ru-RU" smtClean="0"/>
              <a:t>16.10.2020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B78C-A813-4058-B4D5-FF388DAE73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46621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D8ABA-B413-4640-BB44-C981C1204EB4}" type="datetime1">
              <a:rPr lang="ru-RU" smtClean="0"/>
              <a:t>16.10.2020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B78C-A813-4058-B4D5-FF388DAE73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18017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AC25-E028-4374-A03E-47C16C45ABB3}" type="datetime1">
              <a:rPr lang="ru-RU" smtClean="0"/>
              <a:t>16.10.2020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B78C-A813-4058-B4D5-FF388DAE73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6723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pFill/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pFill/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58D86D-403A-43CB-A082-673D33661AB7}" type="datetime1">
              <a:rPr lang="ru-RU" smtClean="0"/>
              <a:t>16.10.2020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0AB78C-A813-4058-B4D5-FF388DAE73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40820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2.xml"/><Relationship Id="rId4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microsoft.com/office/2007/relationships/hdphoto" Target="../media/hdphoto7.wdp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microsoft.com/office/2007/relationships/hdphoto" Target="../media/hdphoto8.wdp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0.wdp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Edges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689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0892" y="-96982"/>
            <a:ext cx="12088090" cy="3352800"/>
          </a:xfrm>
        </p:spPr>
        <p:txBody>
          <a:bodyPr>
            <a:normAutofit fontScale="90000"/>
          </a:bodyPr>
          <a:lstStyle/>
          <a:p>
            <a:pPr algn="ctr"/>
            <a:r>
              <a:rPr lang="ka-GE" dirty="0" smtClean="0"/>
              <a:t>ივანე ჯავახიშვილის სახელობის სახელმწიფო უნივერსიტეტის მაგისტრანტი:</a:t>
            </a:r>
            <a:br>
              <a:rPr lang="ka-GE" dirty="0" smtClean="0"/>
            </a:br>
            <a:r>
              <a:rPr lang="ka-GE" dirty="0"/>
              <a:t/>
            </a:r>
            <a:br>
              <a:rPr lang="ka-GE" dirty="0"/>
            </a:br>
            <a:r>
              <a:rPr lang="ka-GE" dirty="0" smtClean="0"/>
              <a:t>თინათინ სუპატაშვილი</a:t>
            </a:r>
            <a:br>
              <a:rPr lang="ka-GE" dirty="0" smtClean="0"/>
            </a:b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7429" y="5070476"/>
            <a:ext cx="10931236" cy="1655762"/>
          </a:xfrm>
        </p:spPr>
        <p:txBody>
          <a:bodyPr>
            <a:normAutofit/>
          </a:bodyPr>
          <a:lstStyle/>
          <a:p>
            <a:pPr algn="ctr"/>
            <a:r>
              <a:rPr lang="ka-GE" sz="4000" dirty="0" smtClean="0">
                <a:solidFill>
                  <a:schemeClr val="tx1"/>
                </a:solidFill>
              </a:rPr>
              <a:t>არსებობის დასაბუთება ნაწილაკებისათვის.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420911" y="6603790"/>
            <a:ext cx="771089" cy="365125"/>
          </a:xfrm>
        </p:spPr>
        <p:txBody>
          <a:bodyPr/>
          <a:lstStyle/>
          <a:p>
            <a:fld id="{310AB78C-A813-4058-B4D5-FF388DAE73D0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6324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0"/>
            <a:ext cx="9905998" cy="1478570"/>
          </a:xfrm>
        </p:spPr>
        <p:txBody>
          <a:bodyPr>
            <a:normAutofit/>
          </a:bodyPr>
          <a:lstStyle/>
          <a:p>
            <a:r>
              <a:rPr lang="ka-GE" sz="4800" dirty="0" smtClean="0">
                <a:solidFill>
                  <a:schemeClr val="bg1"/>
                </a:solidFill>
              </a:rPr>
              <a:t>გეგმა:</a:t>
            </a:r>
            <a:endParaRPr lang="ru-RU" sz="48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8256" y="1246909"/>
            <a:ext cx="10119156" cy="533400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ka-GE" sz="3200" dirty="0" smtClean="0">
                <a:solidFill>
                  <a:schemeClr val="bg1"/>
                </a:solidFill>
              </a:rPr>
              <a:t>ჯგუფის წარმოდგენა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ka-GE" sz="3200" dirty="0" smtClean="0">
                <a:solidFill>
                  <a:schemeClr val="bg1"/>
                </a:solidFill>
              </a:rPr>
              <a:t>მნიშვნელოვანი წარმოდგენები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ka-GE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smtClean="0">
                <a:solidFill>
                  <a:schemeClr val="bg1"/>
                </a:solidFill>
              </a:rPr>
              <a:t>Root Vectors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dirty="0" smtClean="0">
                <a:solidFill>
                  <a:schemeClr val="bg1"/>
                </a:solidFill>
              </a:rPr>
              <a:t> Weight Diagrams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dirty="0" smtClean="0">
                <a:solidFill>
                  <a:schemeClr val="bg1"/>
                </a:solidFill>
              </a:rPr>
              <a:t> SU(2)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dirty="0" smtClean="0">
                <a:solidFill>
                  <a:schemeClr val="bg1"/>
                </a:solidFill>
              </a:rPr>
              <a:t> SU(3)</a:t>
            </a:r>
          </a:p>
          <a:p>
            <a:pPr>
              <a:buFont typeface="Wingdings" panose="05000000000000000000" pitchFamily="2" charset="2"/>
              <a:buChar char="Ø"/>
            </a:pPr>
            <a:endParaRPr lang="ka-GE" sz="3200" dirty="0" smtClean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B78C-A813-4058-B4D5-FF388DAE73D0}" type="slidenum">
              <a:rPr lang="ru-RU" sz="1800" smtClean="0"/>
              <a:t>2</a:t>
            </a:fld>
            <a:endParaRPr lang="ru-RU" sz="1800"/>
          </a:p>
        </p:txBody>
      </p:sp>
    </p:spTree>
    <p:extLst>
      <p:ext uri="{BB962C8B-B14F-4D97-AF65-F5344CB8AC3E}">
        <p14:creationId xmlns:p14="http://schemas.microsoft.com/office/powerpoint/2010/main" val="3779624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8873" y="2898103"/>
            <a:ext cx="10418617" cy="803521"/>
          </a:xfrm>
        </p:spPr>
        <p:txBody>
          <a:bodyPr>
            <a:normAutofit fontScale="90000"/>
          </a:bodyPr>
          <a:lstStyle/>
          <a:p>
            <a:pPr algn="ctr"/>
            <a:r>
              <a:rPr lang="ka-GE" sz="4400" dirty="0" smtClean="0">
                <a:solidFill>
                  <a:schemeClr val="bg1"/>
                </a:solidFill>
              </a:rPr>
              <a:t>ჯგუფის წარმოდგენა : </a:t>
            </a:r>
            <a:br>
              <a:rPr lang="ka-GE" sz="4400" dirty="0" smtClean="0">
                <a:solidFill>
                  <a:schemeClr val="bg1"/>
                </a:solidFill>
              </a:rPr>
            </a:br>
            <a:r>
              <a:rPr lang="ka-GE" sz="4400" dirty="0">
                <a:solidFill>
                  <a:schemeClr val="bg1"/>
                </a:solidFill>
              </a:rPr>
              <a:t/>
            </a:r>
            <a:br>
              <a:rPr lang="ka-GE" sz="4400" dirty="0">
                <a:solidFill>
                  <a:schemeClr val="bg1"/>
                </a:solidFill>
              </a:rPr>
            </a:br>
            <a:r>
              <a:rPr lang="ka-GE" sz="4400" dirty="0" smtClean="0">
                <a:solidFill>
                  <a:schemeClr val="bg1"/>
                </a:solidFill>
              </a:rPr>
              <a:t/>
            </a:r>
            <a:br>
              <a:rPr lang="ka-GE" sz="4400" dirty="0" smtClean="0">
                <a:solidFill>
                  <a:schemeClr val="bg1"/>
                </a:solidFill>
              </a:rPr>
            </a:br>
            <a:r>
              <a:rPr lang="ka-GE" sz="4400" dirty="0" smtClean="0">
                <a:solidFill>
                  <a:schemeClr val="bg1"/>
                </a:solidFill>
              </a:rPr>
              <a:t>                               </a:t>
            </a:r>
            <a:r>
              <a:rPr lang="ka-GE" sz="4400" dirty="0">
                <a:solidFill>
                  <a:schemeClr val="bg1"/>
                </a:solidFill>
              </a:rPr>
              <a:t/>
            </a:r>
            <a:br>
              <a:rPr lang="ka-GE" sz="4400" dirty="0">
                <a:solidFill>
                  <a:schemeClr val="bg1"/>
                </a:solidFill>
              </a:rPr>
            </a:br>
            <a:r>
              <a:rPr lang="ka-GE" sz="4400" dirty="0" smtClean="0">
                <a:solidFill>
                  <a:schemeClr val="bg1"/>
                </a:solidFill>
              </a:rPr>
              <a:t/>
            </a:r>
            <a:br>
              <a:rPr lang="ka-GE" sz="4400" dirty="0" smtClean="0">
                <a:solidFill>
                  <a:schemeClr val="bg1"/>
                </a:solidFill>
              </a:rPr>
            </a:br>
            <a:r>
              <a:rPr lang="ka-GE" sz="4400" dirty="0">
                <a:solidFill>
                  <a:schemeClr val="bg1"/>
                </a:solidFill>
              </a:rPr>
              <a:t/>
            </a:r>
            <a:br>
              <a:rPr lang="ka-GE" sz="4400" dirty="0">
                <a:solidFill>
                  <a:schemeClr val="bg1"/>
                </a:solidFill>
              </a:rPr>
            </a:br>
            <a:r>
              <a:rPr lang="ka-GE" sz="4400" dirty="0" smtClean="0">
                <a:solidFill>
                  <a:schemeClr val="bg1"/>
                </a:solidFill>
              </a:rPr>
              <a:t/>
            </a:r>
            <a:br>
              <a:rPr lang="ka-GE" sz="4400" dirty="0" smtClean="0">
                <a:solidFill>
                  <a:schemeClr val="bg1"/>
                </a:solidFill>
              </a:rPr>
            </a:br>
            <a:r>
              <a:rPr lang="ka-GE" sz="4400" dirty="0">
                <a:solidFill>
                  <a:schemeClr val="bg1"/>
                </a:solidFill>
              </a:rPr>
              <a:t/>
            </a:r>
            <a:br>
              <a:rPr lang="ka-GE" sz="4400" dirty="0">
                <a:solidFill>
                  <a:schemeClr val="bg1"/>
                </a:solidFill>
              </a:rPr>
            </a:br>
            <a:r>
              <a:rPr lang="ka-GE" sz="4400" dirty="0" smtClean="0">
                <a:solidFill>
                  <a:schemeClr val="bg1"/>
                </a:solidFill>
              </a:rPr>
              <a:t/>
            </a:r>
            <a:br>
              <a:rPr lang="ka-GE" sz="4400" dirty="0" smtClean="0">
                <a:solidFill>
                  <a:schemeClr val="bg1"/>
                </a:solidFill>
              </a:rPr>
            </a:br>
            <a:r>
              <a:rPr lang="ka-GE" sz="4400" dirty="0">
                <a:solidFill>
                  <a:schemeClr val="bg1"/>
                </a:solidFill>
              </a:rPr>
              <a:t/>
            </a:r>
            <a:br>
              <a:rPr lang="ka-GE" sz="4400" dirty="0">
                <a:solidFill>
                  <a:schemeClr val="bg1"/>
                </a:solidFill>
              </a:rPr>
            </a:br>
            <a:endParaRPr lang="ru-RU" sz="4400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28639" y="885825"/>
                <a:ext cx="13471380" cy="5786438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ka-GE" sz="2200" dirty="0" smtClean="0">
                    <a:solidFill>
                      <a:schemeClr val="bg1"/>
                    </a:solidFill>
                  </a:rPr>
                  <a:t>              </a:t>
                </a:r>
                <a:r>
                  <a:rPr lang="en-US" sz="2200" dirty="0" smtClean="0">
                    <a:solidFill>
                      <a:schemeClr val="bg1"/>
                    </a:solidFill>
                  </a:rPr>
                  <a:t>  </a:t>
                </a:r>
                <a:r>
                  <a:rPr lang="ka-GE" sz="2200" dirty="0" smtClean="0">
                    <a:solidFill>
                      <a:schemeClr val="bg1"/>
                    </a:solidFill>
                  </a:rPr>
                  <a:t>‘’ შავი </a:t>
                </a:r>
                <a:r>
                  <a:rPr lang="en-US" sz="2200" dirty="0" smtClean="0">
                    <a:solidFill>
                      <a:schemeClr val="bg1"/>
                    </a:solidFill>
                  </a:rPr>
                  <a:t>‘’</a:t>
                </a:r>
                <a:r>
                  <a:rPr lang="ka-GE" sz="2200" dirty="0" smtClean="0">
                    <a:solidFill>
                      <a:schemeClr val="bg1"/>
                    </a:solidFill>
                  </a:rPr>
                  <a:t>                                                              </a:t>
                </a:r>
                <a:r>
                  <a:rPr lang="en-US" sz="2200" dirty="0" smtClean="0">
                    <a:solidFill>
                      <a:schemeClr val="bg1"/>
                    </a:solidFill>
                  </a:rPr>
                  <a:t>   </a:t>
                </a:r>
                <a:r>
                  <a:rPr lang="ka-GE" sz="2200" dirty="0" smtClean="0">
                    <a:solidFill>
                      <a:schemeClr val="bg1"/>
                    </a:solidFill>
                  </a:rPr>
                  <a:t> </a:t>
                </a:r>
                <a:r>
                  <a:rPr lang="en-US" sz="2200" dirty="0" smtClean="0">
                    <a:solidFill>
                      <a:schemeClr val="bg1"/>
                    </a:solidFill>
                  </a:rPr>
                  <a:t>‘’ G ‘’</a:t>
                </a:r>
                <a:endParaRPr lang="ka-GE" sz="2200" dirty="0" smtClean="0">
                  <a:solidFill>
                    <a:schemeClr val="bg1"/>
                  </a:solidFill>
                </a:endParaRPr>
              </a:p>
              <a:p>
                <a:endParaRPr lang="ka-GE" sz="2200" dirty="0">
                  <a:solidFill>
                    <a:schemeClr val="bg1"/>
                  </a:solidFill>
                </a:endParaRPr>
              </a:p>
              <a:p>
                <a:r>
                  <a:rPr lang="ka-GE" sz="2200" dirty="0" smtClean="0">
                    <a:solidFill>
                      <a:schemeClr val="bg1"/>
                    </a:solidFill>
                  </a:rPr>
                  <a:t>                                       ლამაზი                       </a:t>
                </a:r>
                <a:r>
                  <a:rPr lang="en-US" sz="2200" dirty="0" smtClean="0">
                    <a:solidFill>
                      <a:schemeClr val="bg1"/>
                    </a:solidFill>
                  </a:rPr>
                  <a:t>              </a:t>
                </a:r>
                <a:r>
                  <a:rPr lang="ka-GE" sz="2200" dirty="0" smtClean="0">
                    <a:solidFill>
                      <a:schemeClr val="bg1"/>
                    </a:solidFill>
                  </a:rPr>
                  <a:t>     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a-GE" sz="22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a-GE" sz="2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2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2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US" sz="22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200" dirty="0" smtClean="0">
                    <a:solidFill>
                      <a:schemeClr val="bg1"/>
                    </a:solidFill>
                  </a:rPr>
                  <a:t> / </a:t>
                </a:r>
                <a:r>
                  <a:rPr lang="ka-GE" sz="2200" dirty="0" smtClean="0">
                    <a:solidFill>
                      <a:schemeClr val="bg1"/>
                    </a:solidFill>
                  </a:rPr>
                  <a:t> წარმოდგენა ‘1’                                          </a:t>
                </a:r>
              </a:p>
              <a:p>
                <a:r>
                  <a:rPr lang="ka-GE" sz="2200" dirty="0" smtClean="0">
                    <a:solidFill>
                      <a:schemeClr val="bg1"/>
                    </a:solidFill>
                  </a:rPr>
                  <a:t>                                       მშვიდი          </a:t>
                </a:r>
                <a:r>
                  <a:rPr lang="en-US" sz="2200" dirty="0" smtClean="0">
                    <a:solidFill>
                      <a:schemeClr val="bg1"/>
                    </a:solidFill>
                  </a:rPr>
                  <a:t>                             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a-GE" sz="22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200" i="1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200" i="1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US" sz="2200" i="1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200" dirty="0">
                    <a:solidFill>
                      <a:schemeClr val="bg1"/>
                    </a:solidFill>
                  </a:rPr>
                  <a:t> </a:t>
                </a:r>
                <a:r>
                  <a:rPr lang="en-US" sz="2200" dirty="0" smtClean="0">
                    <a:solidFill>
                      <a:schemeClr val="bg1"/>
                    </a:solidFill>
                  </a:rPr>
                  <a:t>/</a:t>
                </a:r>
                <a:r>
                  <a:rPr lang="ka-GE" sz="2200" dirty="0" smtClean="0">
                    <a:solidFill>
                      <a:schemeClr val="bg1"/>
                    </a:solidFill>
                  </a:rPr>
                  <a:t>  წარმოდგენა ‘2’</a:t>
                </a:r>
                <a:endParaRPr lang="en-US" sz="2200" dirty="0" smtClean="0">
                  <a:solidFill>
                    <a:schemeClr val="bg1"/>
                  </a:solidFill>
                </a:endParaRPr>
              </a:p>
              <a:p>
                <a:r>
                  <a:rPr lang="ka-GE" sz="2200" dirty="0" smtClean="0">
                    <a:solidFill>
                      <a:schemeClr val="bg1"/>
                    </a:solidFill>
                  </a:rPr>
                  <a:t>                                       დრამატული              </a:t>
                </a:r>
                <a:r>
                  <a:rPr lang="en-US" sz="2200" dirty="0" smtClean="0">
                    <a:solidFill>
                      <a:schemeClr val="bg1"/>
                    </a:solidFill>
                  </a:rPr>
                  <a:t>                                    </a:t>
                </a:r>
                <a:r>
                  <a:rPr lang="ka-GE" sz="2200" dirty="0" smtClean="0">
                    <a:solidFill>
                      <a:schemeClr val="bg1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a-GE" sz="22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US" sz="2200" i="1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200" i="1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US" sz="2200" i="1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200" dirty="0">
                    <a:solidFill>
                      <a:schemeClr val="bg1"/>
                    </a:solidFill>
                  </a:rPr>
                  <a:t> </a:t>
                </a:r>
                <a:r>
                  <a:rPr lang="en-US" sz="2200" dirty="0" smtClean="0">
                    <a:solidFill>
                      <a:schemeClr val="bg1"/>
                    </a:solidFill>
                  </a:rPr>
                  <a:t>/</a:t>
                </a:r>
                <a:r>
                  <a:rPr lang="ka-GE" sz="2200" dirty="0" smtClean="0">
                    <a:solidFill>
                      <a:schemeClr val="bg1"/>
                    </a:solidFill>
                  </a:rPr>
                  <a:t>  წარმოდგენა ‘3’</a:t>
                </a:r>
              </a:p>
              <a:p>
                <a:pPr marL="0" indent="0">
                  <a:buNone/>
                </a:pPr>
                <a:endParaRPr lang="ka-GE" sz="2200" dirty="0">
                  <a:solidFill>
                    <a:schemeClr val="bg1"/>
                  </a:solidFill>
                </a:endParaRPr>
              </a:p>
              <a:p>
                <a:r>
                  <a:rPr lang="ka-GE" sz="2200" dirty="0">
                    <a:solidFill>
                      <a:schemeClr val="bg1"/>
                    </a:solidFill>
                  </a:rPr>
                  <a:t> </a:t>
                </a:r>
                <a:r>
                  <a:rPr lang="ka-GE" sz="2200" dirty="0" smtClean="0">
                    <a:solidFill>
                      <a:schemeClr val="bg1"/>
                    </a:solidFill>
                  </a:rPr>
                  <a:t>           ადამიანი                                               </a:t>
                </a:r>
                <a:r>
                  <a:rPr lang="en-US" sz="2200" dirty="0" smtClean="0">
                    <a:solidFill>
                      <a:schemeClr val="bg1"/>
                    </a:solidFill>
                  </a:rPr>
                  <a:t>  </a:t>
                </a:r>
                <a:r>
                  <a:rPr lang="ka-GE" sz="2200" dirty="0" smtClean="0">
                    <a:solidFill>
                      <a:schemeClr val="bg1"/>
                    </a:solidFill>
                  </a:rPr>
                  <a:t> წარმოდგენის სივრცე</a:t>
                </a:r>
                <a:br>
                  <a:rPr lang="ka-GE" sz="2200" dirty="0" smtClean="0">
                    <a:solidFill>
                      <a:schemeClr val="bg1"/>
                    </a:solidFill>
                  </a:rPr>
                </a:br>
                <a:r>
                  <a:rPr lang="ka-GE" sz="2200" dirty="0" smtClean="0">
                    <a:solidFill>
                      <a:schemeClr val="bg1"/>
                    </a:solidFill>
                  </a:rPr>
                  <a:t/>
                </a:r>
                <a:br>
                  <a:rPr lang="ka-GE" sz="2200" dirty="0" smtClean="0">
                    <a:solidFill>
                      <a:schemeClr val="bg1"/>
                    </a:solidFill>
                  </a:rPr>
                </a:br>
                <a:r>
                  <a:rPr lang="ka-GE" sz="2200" dirty="0" smtClean="0">
                    <a:solidFill>
                      <a:schemeClr val="bg1"/>
                    </a:solidFill>
                  </a:rPr>
                  <a:t>მათემატიკურად : ჰომეომორფიზმი </a:t>
                </a:r>
                <a:r>
                  <a:rPr lang="en-US" sz="2200" dirty="0" smtClean="0">
                    <a:solidFill>
                      <a:schemeClr val="bg1"/>
                    </a:solidFill>
                  </a:rPr>
                  <a:t>G</a:t>
                </a:r>
                <a:r>
                  <a:rPr lang="ka-GE" sz="2200" dirty="0" smtClean="0">
                    <a:solidFill>
                      <a:schemeClr val="bg1"/>
                    </a:solidFill>
                  </a:rPr>
                  <a:t> </a:t>
                </a:r>
                <a:r>
                  <a:rPr lang="ru-RU" sz="2200" dirty="0" smtClean="0">
                    <a:solidFill>
                      <a:schemeClr val="bg1"/>
                    </a:solidFill>
                  </a:rPr>
                  <a:t>-</a:t>
                </a:r>
                <a:r>
                  <a:rPr lang="ka-GE" sz="2200" dirty="0" smtClean="0">
                    <a:solidFill>
                      <a:schemeClr val="bg1"/>
                    </a:solidFill>
                  </a:rPr>
                  <a:t> დან წრფივი წრფივი ასახვების სივრცეში, </a:t>
                </a:r>
                <a:br>
                  <a:rPr lang="ka-GE" sz="2200" dirty="0" smtClean="0">
                    <a:solidFill>
                      <a:schemeClr val="bg1"/>
                    </a:solidFill>
                  </a:rPr>
                </a:br>
                <a:r>
                  <a:rPr lang="ka-GE" sz="2200" dirty="0" smtClean="0">
                    <a:solidFill>
                      <a:schemeClr val="bg1"/>
                    </a:solidFill>
                  </a:rPr>
                  <a:t>რომლებიც მოქმედებენ წარმოდგენის სივრცეზე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a-GE" sz="22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sz="2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𝑟𝑒𝑝</m:t>
                        </m:r>
                      </m:sub>
                    </m:sSub>
                  </m:oMath>
                </a14:m>
                <a:r>
                  <a:rPr lang="ka-GE" sz="2200" dirty="0" smtClean="0">
                    <a:solidFill>
                      <a:schemeClr val="bg1"/>
                    </a:solidFill>
                  </a:rPr>
                  <a:t>)</a:t>
                </a:r>
                <a:r>
                  <a:rPr lang="en-US" sz="2200" dirty="0" smtClean="0">
                    <a:solidFill>
                      <a:schemeClr val="bg1"/>
                    </a:solidFill>
                  </a:rPr>
                  <a:t> :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200" b="0" i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G</m:t>
                    </m:r>
                    <m:r>
                      <a:rPr lang="en-US" sz="22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m:rPr>
                        <m:sty m:val="p"/>
                      </m:rPr>
                      <a:rPr lang="en-US" sz="2200" b="0" i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GL</m:t>
                    </m:r>
                    <m:r>
                      <a:rPr lang="en-US" sz="2200" b="0" i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ka-GE" sz="22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sz="22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𝑟𝑒𝑝</m:t>
                        </m:r>
                      </m:sub>
                    </m:sSub>
                    <m:r>
                      <a:rPr lang="en-US" sz="22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ru-RU" sz="22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28639" y="885825"/>
                <a:ext cx="13471380" cy="5786438"/>
              </a:xfrm>
              <a:blipFill>
                <a:blip r:embed="rId2"/>
                <a:stretch>
                  <a:fillRect l="-814" r="-832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73" t="-430" r="71154"/>
          <a:stretch/>
        </p:blipFill>
        <p:spPr>
          <a:xfrm>
            <a:off x="1030475" y="1423555"/>
            <a:ext cx="2449585" cy="25164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30469"/>
          <a:stretch/>
        </p:blipFill>
        <p:spPr>
          <a:xfrm>
            <a:off x="6438411" y="1423554"/>
            <a:ext cx="2449585" cy="2516433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B78C-A813-4058-B4D5-FF388DAE73D0}" type="slidenum">
              <a:rPr lang="ru-RU" sz="1800" smtClean="0"/>
              <a:t>3</a:t>
            </a:fld>
            <a:endParaRPr lang="ru-RU" sz="1800"/>
          </a:p>
        </p:txBody>
      </p:sp>
    </p:spTree>
    <p:extLst>
      <p:ext uri="{BB962C8B-B14F-4D97-AF65-F5344CB8AC3E}">
        <p14:creationId xmlns:p14="http://schemas.microsoft.com/office/powerpoint/2010/main" val="2845927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9376" y="-117836"/>
            <a:ext cx="9905998" cy="1478570"/>
          </a:xfrm>
        </p:spPr>
        <p:txBody>
          <a:bodyPr/>
          <a:lstStyle/>
          <a:p>
            <a:r>
              <a:rPr lang="ka-GE" dirty="0" smtClean="0">
                <a:solidFill>
                  <a:schemeClr val="bg1"/>
                </a:solidFill>
              </a:rPr>
              <a:t>მნიშვნელოვანი წარმოდგენები:</a:t>
            </a:r>
            <a:endParaRPr lang="ru-RU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997526" y="997527"/>
                <a:ext cx="10931237" cy="6040582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ka-GE" dirty="0" smtClean="0"/>
                  <a:t>                                      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უწყვეტი ჯგუფი, როგორც მრავალსახეობა.</a:t>
                </a:r>
              </a:p>
              <a:p>
                <a:pPr marL="0" indent="0">
                  <a:buNone/>
                </a:pPr>
                <a:r>
                  <a:rPr lang="ka-GE" dirty="0"/>
                  <a:t> </a:t>
                </a:r>
                <a:r>
                  <a:rPr lang="ka-GE" dirty="0" smtClean="0"/>
                  <a:t>                                   </a:t>
                </a:r>
                <a:r>
                  <a:rPr lang="en-US" dirty="0" smtClean="0"/>
                  <a:t> 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1) </a:t>
                </a:r>
                <a:r>
                  <a:rPr lang="ka-GE" dirty="0" smtClean="0"/>
                  <a:t>მიკავშრებული წარმოდგენა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a-GE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𝑟𝑒𝑝</m:t>
                        </m:r>
                      </m:sub>
                    </m:sSub>
                    <m:r>
                      <a:rPr lang="ka-GE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ka-GE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𝑒</m:t>
                        </m:r>
                      </m:sub>
                    </m:sSub>
                    <m:r>
                      <a:rPr lang="en-US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𝐺</m:t>
                    </m:r>
                  </m:oMath>
                </a14:m>
                <a:endParaRPr lang="en-US" dirty="0" smtClean="0"/>
              </a:p>
              <a:p>
                <a:pPr marL="0" indent="0">
                  <a:buNone/>
                </a:pPr>
                <a:r>
                  <a:rPr lang="en-US" dirty="0"/>
                  <a:t> </a:t>
                </a:r>
                <a:r>
                  <a:rPr lang="en-US" dirty="0" smtClean="0"/>
                  <a:t>                                 2) 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ფუნდამენტური წარმოდგენა :</a:t>
                </a:r>
                <a:r>
                  <a:rPr lang="en-US" dirty="0" smtClean="0">
                    <a:solidFill>
                      <a:schemeClr val="bg1"/>
                    </a:solidFill>
                  </a:rPr>
                  <a:t> </a:t>
                </a:r>
                <a:endParaRPr lang="ka-GE" dirty="0" smtClean="0">
                  <a:solidFill>
                    <a:schemeClr val="bg1"/>
                  </a:solidFill>
                </a:endParaRPr>
              </a:p>
              <a:p>
                <a:pPr marL="0" indent="0">
                  <a:buNone/>
                </a:pPr>
                <a:r>
                  <a:rPr lang="ka-GE" dirty="0">
                    <a:solidFill>
                      <a:schemeClr val="bg1"/>
                    </a:solidFill>
                  </a:rPr>
                  <a:t> 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                                   თუ </a:t>
                </a:r>
                <a14:m>
                  <m:oMath xmlns:m="http://schemas.openxmlformats.org/officeDocument/2006/math">
                    <m:r>
                      <a:rPr lang="en-US" i="1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i="1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i="1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  <m:r>
                      <a:rPr lang="en-US" b="0" i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ka-GE" dirty="0" smtClean="0">
                    <a:solidFill>
                      <a:schemeClr val="bg1"/>
                    </a:solidFill>
                  </a:rPr>
                  <a:t>ორთგონალურ მატრიცებს, რომელთა დეტერმინატიც </a:t>
                </a:r>
                <a:r>
                  <a:rPr lang="ka-GE" dirty="0">
                    <a:solidFill>
                      <a:schemeClr val="bg1"/>
                    </a:solidFill>
                  </a:rPr>
                  <a:t> 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      დეტერმინანტი 1-ის ტოლია დავარქმევთ </a:t>
                </a:r>
                <a:r>
                  <a:rPr lang="en-US" dirty="0" smtClean="0">
                    <a:solidFill>
                      <a:schemeClr val="bg1"/>
                    </a:solidFill>
                  </a:rPr>
                  <a:t>SO(n)-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ს, მაშინ</a:t>
                </a:r>
                <a:br>
                  <a:rPr lang="ka-GE" dirty="0" smtClean="0">
                    <a:solidFill>
                      <a:schemeClr val="bg1"/>
                    </a:solidFill>
                  </a:rPr>
                </a:br>
                <a:r>
                  <a:rPr lang="ka-GE" dirty="0" smtClean="0">
                    <a:solidFill>
                      <a:schemeClr val="bg1"/>
                    </a:solidFill>
                  </a:rPr>
                  <a:t>                                    მისი ფუნდამენტური წარმოდგენა იქნება :</a:t>
                </a:r>
                <a:r>
                  <a:rPr lang="en-US" dirty="0" smtClean="0">
                    <a:solidFill>
                      <a:schemeClr val="bg1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a-GE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𝑟𝑒𝑝</m:t>
                        </m:r>
                      </m:sub>
                    </m:sSub>
                    <m:r>
                      <a:rPr lang="ka-GE" i="1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ka-GE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p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</m:sSup>
                  </m:oMath>
                </a14:m>
                <a:r>
                  <a:rPr lang="en-US" dirty="0" smtClean="0">
                    <a:solidFill>
                      <a:schemeClr val="bg1"/>
                    </a:solidFill>
                  </a:rPr>
                  <a:t/>
                </a:r>
                <a:br>
                  <a:rPr lang="en-US" dirty="0" smtClean="0">
                    <a:solidFill>
                      <a:schemeClr val="bg1"/>
                    </a:solidFill>
                  </a:rPr>
                </a:br>
                <a:r>
                  <a:rPr lang="en-US" dirty="0" smtClean="0">
                    <a:solidFill>
                      <a:schemeClr val="bg1"/>
                    </a:solidFill>
                  </a:rPr>
                  <a:t/>
                </a:r>
                <a:br>
                  <a:rPr lang="en-US" dirty="0" smtClean="0">
                    <a:solidFill>
                      <a:schemeClr val="bg1"/>
                    </a:solidFill>
                  </a:rPr>
                </a:br>
                <a:r>
                  <a:rPr lang="en-US" dirty="0" smtClean="0">
                    <a:solidFill>
                      <a:schemeClr val="bg1"/>
                    </a:solidFill>
                  </a:rPr>
                  <a:t/>
                </a:r>
                <a:br>
                  <a:rPr lang="en-US" dirty="0" smtClean="0">
                    <a:solidFill>
                      <a:schemeClr val="bg1"/>
                    </a:solidFill>
                  </a:rPr>
                </a:br>
                <a:r>
                  <a:rPr lang="ka-GE" dirty="0" smtClean="0">
                    <a:solidFill>
                      <a:schemeClr val="tx1"/>
                    </a:solidFill>
                  </a:rPr>
                  <a:t>მიკავშირებული წარმოდგენის განზომილება =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d</m:t>
                    </m:r>
                    <m:r>
                      <m:rPr>
                        <m:sty m:val="p"/>
                      </m:rPr>
                      <a:rPr lang="en-US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im</m:t>
                    </m:r>
                    <m:d>
                      <m:dPr>
                        <m:ctrlP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ka-GE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𝑒</m:t>
                            </m:r>
                          </m:sub>
                        </m:sSub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</m:d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#</m:t>
                    </m:r>
                  </m:oMath>
                </a14:m>
                <a:r>
                  <a:rPr lang="en-US" dirty="0" smtClean="0">
                    <a:solidFill>
                      <a:schemeClr val="tx1"/>
                    </a:solidFill>
                  </a:rPr>
                  <a:t> of parameters</a:t>
                </a:r>
                <a:endParaRPr lang="en-US" dirty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r>
                  <a:rPr lang="en-US" dirty="0" smtClean="0">
                    <a:solidFill>
                      <a:schemeClr val="bg1"/>
                    </a:solidFill>
                  </a:rPr>
                  <a:t/>
                </a:r>
                <a:br>
                  <a:rPr lang="en-US" dirty="0" smtClean="0">
                    <a:solidFill>
                      <a:schemeClr val="bg1"/>
                    </a:solidFill>
                  </a:rPr>
                </a:br>
                <a:r>
                  <a:rPr lang="ka-GE" dirty="0" smtClean="0">
                    <a:solidFill>
                      <a:schemeClr val="bg1"/>
                    </a:solidFill>
                  </a:rPr>
                  <a:t> </a:t>
                </a:r>
                <a:br>
                  <a:rPr lang="ka-GE" dirty="0" smtClean="0">
                    <a:solidFill>
                      <a:schemeClr val="bg1"/>
                    </a:solidFill>
                  </a:rPr>
                </a:br>
                <a:endParaRPr lang="ru-RU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97526" y="997527"/>
                <a:ext cx="10931237" cy="6040582"/>
              </a:xfrm>
              <a:blipFill>
                <a:blip r:embed="rId2"/>
                <a:stretch>
                  <a:fillRect l="-89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597" y="1360734"/>
            <a:ext cx="3338802" cy="3426666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B78C-A813-4058-B4D5-FF388DAE73D0}" type="slidenum">
              <a:rPr lang="ru-RU" smtClean="0"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9841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189027"/>
            <a:ext cx="9905998" cy="877773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Root Vectors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9707" y="1217388"/>
            <a:ext cx="10950431" cy="5527964"/>
          </a:xfrm>
        </p:spPr>
        <p:txBody>
          <a:bodyPr/>
          <a:lstStyle/>
          <a:p>
            <a:r>
              <a:rPr lang="ka-GE" dirty="0" smtClean="0">
                <a:solidFill>
                  <a:schemeClr val="bg1"/>
                </a:solidFill>
              </a:rPr>
              <a:t>ყოველ ლის ალგებრას შეესაბამება თავისი</a:t>
            </a:r>
            <a:br>
              <a:rPr lang="ka-GE" dirty="0" smtClean="0">
                <a:solidFill>
                  <a:schemeClr val="bg1"/>
                </a:solidFill>
              </a:rPr>
            </a:br>
            <a:r>
              <a:rPr lang="ka-GE" dirty="0" smtClean="0">
                <a:solidFill>
                  <a:schemeClr val="bg1"/>
                </a:solidFill>
              </a:rPr>
              <a:t>„</a:t>
            </a:r>
            <a:r>
              <a:rPr lang="en-US" dirty="0" smtClean="0">
                <a:solidFill>
                  <a:schemeClr val="bg1"/>
                </a:solidFill>
              </a:rPr>
              <a:t>root</a:t>
            </a:r>
            <a:r>
              <a:rPr lang="ka-GE" dirty="0" smtClean="0">
                <a:solidFill>
                  <a:schemeClr val="bg1"/>
                </a:solidFill>
              </a:rPr>
              <a:t>“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ka-GE" dirty="0" smtClean="0">
                <a:solidFill>
                  <a:schemeClr val="bg1"/>
                </a:solidFill>
              </a:rPr>
              <a:t>დიაგრამა.</a:t>
            </a:r>
          </a:p>
          <a:p>
            <a:r>
              <a:rPr lang="ka-GE" dirty="0" smtClean="0">
                <a:solidFill>
                  <a:schemeClr val="bg1"/>
                </a:solidFill>
              </a:rPr>
              <a:t>აგების სქემა : </a:t>
            </a:r>
          </a:p>
          <a:p>
            <a:pPr marL="0" indent="0">
              <a:buNone/>
            </a:pPr>
            <a:r>
              <a:rPr lang="ka-GE" dirty="0" smtClean="0">
                <a:solidFill>
                  <a:schemeClr val="bg1"/>
                </a:solidFill>
              </a:rPr>
              <a:t>1) ჩამოვწერთ ბაზისს.</a:t>
            </a:r>
            <a:br>
              <a:rPr lang="ka-GE" dirty="0" smtClean="0">
                <a:solidFill>
                  <a:schemeClr val="bg1"/>
                </a:solidFill>
              </a:rPr>
            </a:br>
            <a:r>
              <a:rPr lang="ka-GE" dirty="0" smtClean="0">
                <a:solidFill>
                  <a:schemeClr val="bg1"/>
                </a:solidFill>
              </a:rPr>
              <a:t>2) გამოვყოფთ კარტანის ქვეალგებრას.</a:t>
            </a:r>
            <a:br>
              <a:rPr lang="ka-GE" dirty="0" smtClean="0">
                <a:solidFill>
                  <a:schemeClr val="bg1"/>
                </a:solidFill>
              </a:rPr>
            </a:br>
            <a:r>
              <a:rPr lang="ka-GE" dirty="0" smtClean="0">
                <a:solidFill>
                  <a:schemeClr val="bg1"/>
                </a:solidFill>
              </a:rPr>
              <a:t>3) დავთვლით კომუტატორებს მათთან.</a:t>
            </a:r>
            <a:br>
              <a:rPr lang="ka-GE" dirty="0" smtClean="0">
                <a:solidFill>
                  <a:schemeClr val="bg1"/>
                </a:solidFill>
              </a:rPr>
            </a:br>
            <a:r>
              <a:rPr lang="ka-GE" dirty="0" smtClean="0">
                <a:solidFill>
                  <a:schemeClr val="bg1"/>
                </a:solidFill>
              </a:rPr>
              <a:t>4) შედეგად მივიღებთ </a:t>
            </a:r>
            <a:r>
              <a:rPr lang="en-US" dirty="0" smtClean="0">
                <a:solidFill>
                  <a:schemeClr val="bg1"/>
                </a:solidFill>
              </a:rPr>
              <a:t>root </a:t>
            </a:r>
            <a:r>
              <a:rPr lang="ka-GE" dirty="0" smtClean="0">
                <a:solidFill>
                  <a:schemeClr val="bg1"/>
                </a:solidFill>
              </a:rPr>
              <a:t>ვექტორების</a:t>
            </a:r>
            <a:br>
              <a:rPr lang="ka-GE" dirty="0" smtClean="0">
                <a:solidFill>
                  <a:schemeClr val="bg1"/>
                </a:solidFill>
              </a:rPr>
            </a:br>
            <a:r>
              <a:rPr lang="ka-GE" dirty="0" smtClean="0">
                <a:solidFill>
                  <a:schemeClr val="bg1"/>
                </a:solidFill>
              </a:rPr>
              <a:t>კომპონენტებს.</a:t>
            </a:r>
          </a:p>
          <a:p>
            <a:pPr marL="0" indent="0">
              <a:buNone/>
            </a:pPr>
            <a:r>
              <a:rPr lang="ka-GE" dirty="0" smtClean="0"/>
              <a:t>შედეგი : ვექტორთა განზომილება = კარტანის</a:t>
            </a:r>
            <a:br>
              <a:rPr lang="ka-GE" dirty="0" smtClean="0"/>
            </a:br>
            <a:r>
              <a:rPr lang="ka-GE" dirty="0" smtClean="0"/>
              <a:t>ქვეალგებრის განზომილება </a:t>
            </a:r>
            <a:endParaRPr lang="ru-RU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35245" y="1173765"/>
            <a:ext cx="3056210" cy="5250086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047410" y="6380227"/>
            <a:ext cx="771089" cy="365125"/>
          </a:xfrm>
        </p:spPr>
        <p:txBody>
          <a:bodyPr/>
          <a:lstStyle/>
          <a:p>
            <a:fld id="{310AB78C-A813-4058-B4D5-FF388DAE73D0}" type="slidenum">
              <a:rPr lang="ru-RU" sz="1800" smtClean="0"/>
              <a:t>5</a:t>
            </a:fld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654305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0"/>
            <a:ext cx="9905998" cy="1478570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Root Vectors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557048" y="1658680"/>
                <a:ext cx="9905999" cy="4641274"/>
              </a:xfrm>
            </p:spPr>
            <p:txBody>
              <a:bodyPr/>
              <a:lstStyle/>
              <a:p>
                <a:r>
                  <a:rPr lang="ka-GE" dirty="0" smtClean="0"/>
                  <a:t>(</a:t>
                </a:r>
                <a:r>
                  <a:rPr lang="en-US" dirty="0" smtClean="0"/>
                  <a:t>A, [ , ]</a:t>
                </a:r>
                <a:r>
                  <a:rPr lang="ka-GE" dirty="0" smtClean="0"/>
                  <a:t>)</a:t>
                </a:r>
                <a:r>
                  <a:rPr lang="en-US" dirty="0" smtClean="0"/>
                  <a:t> </a:t>
                </a:r>
                <a:r>
                  <a:rPr lang="ka-GE" dirty="0" smtClean="0"/>
                  <a:t>ლის ალგებრისთვის კარტანის ქვეალგებრა:</a:t>
                </a:r>
              </a:p>
              <a:p>
                <a:pPr marL="0" indent="0">
                  <a:buNone/>
                </a:pPr>
                <a:r>
                  <a:rPr lang="ka-GE" dirty="0"/>
                  <a:t> </a:t>
                </a:r>
                <a:r>
                  <a:rPr lang="ka-GE" dirty="0" smtClean="0"/>
                  <a:t>     მაქსიმალური ქვეალგებრა ისეთი, რომ </a:t>
                </a:r>
                <a:br>
                  <a:rPr lang="ka-GE" dirty="0" smtClean="0"/>
                </a:b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ka-GE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∃</m:t>
                      </m:r>
                      <m:r>
                        <a:rPr lang="ka-G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𝑏𝑎𝑠𝑖𝑠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𝑜𝑓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𝐻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𝑣𝑒𝑐𝑡𝑜𝑟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𝑠𝑢𝑏𝑠𝑝𝑎𝑐𝑒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: 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,…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𝑑𝑖𝑛</m:t>
                          </m:r>
                          <m:d>
                            <m:d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𝐻</m:t>
                              </m:r>
                            </m:e>
                          </m:d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𝑡h𝑎𝑡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𝑐𝑎𝑛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𝑏𝑒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𝑒𝑥𝑡𝑎𝑛𝑑𝑒𝑑</m:t>
                      </m:r>
                    </m:oMath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𝑡𝑜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𝑎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𝑏𝑎𝑠𝑖𝑠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𝑜𝑓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𝐴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: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,…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𝑑𝑖𝑛</m:t>
                          </m:r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𝐻</m:t>
                              </m:r>
                            </m:e>
                          </m:d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𝑒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,…,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𝑒</m:t>
                          </m:r>
                        </m:e>
                        <m:sub>
                          <m:func>
                            <m:func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dim</m:t>
                              </m:r>
                            </m:fName>
                            <m:e>
                              <m:d>
                                <m:d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</m:d>
                            </m:e>
                          </m:func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func>
                            <m:func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dim</m:t>
                              </m:r>
                            </m:fName>
                            <m:e>
                              <m:d>
                                <m:d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𝐻</m:t>
                                  </m:r>
                                </m:e>
                              </m:d>
                            </m:e>
                          </m:func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𝑠𝑢𝑐h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𝑡h𝑎𝑡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𝑓𝑜𝑟</m:t>
                      </m:r>
                    </m:oMath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𝑎𝑑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∈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𝐻</m:t>
                          </m:r>
                        </m:e>
                      </m:d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𝑒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𝜆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h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𝑒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en-US" b="0" dirty="0" smtClean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𝜆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=1,…,</m:t>
                          </m:r>
                          <m:func>
                            <m:func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dim</m:t>
                              </m:r>
                            </m:fName>
                            <m:e>
                              <m:d>
                                <m:d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</m:d>
                            </m:e>
                          </m:func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func>
                            <m:func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dim</m:t>
                              </m:r>
                            </m:fName>
                            <m:e>
                              <m:d>
                                <m:d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𝐻</m:t>
                                  </m:r>
                                </m:e>
                              </m:d>
                            </m:e>
                          </m:func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∈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𝐻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∗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𝑎𝑟𝑒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𝑟𝑜𝑜𝑡𝑠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𝑓𝑜𝑟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ka-GE" dirty="0"/>
                        <m:t>(</m:t>
                      </m:r>
                      <m:r>
                        <m:rPr>
                          <m:nor/>
                        </m:rPr>
                        <a:rPr lang="en-US" dirty="0"/>
                        <m:t>A</m:t>
                      </m:r>
                      <m:r>
                        <m:rPr>
                          <m:nor/>
                        </m:rPr>
                        <a:rPr lang="en-US" dirty="0"/>
                        <m:t>, [ , ]</m:t>
                      </m:r>
                      <m:r>
                        <m:rPr>
                          <m:nor/>
                        </m:rPr>
                        <a:rPr lang="ka-GE" dirty="0"/>
                        <m:t>)</m:t>
                      </m:r>
                      <m:r>
                        <m:rPr>
                          <m:nor/>
                        </m:rPr>
                        <a:rPr lang="en-US" b="0" i="0" dirty="0" smtClean="0"/>
                        <m:t> </m:t>
                      </m:r>
                      <m:r>
                        <m:rPr>
                          <m:nor/>
                        </m:rPr>
                        <a:rPr lang="en-US" b="0" i="0" dirty="0" smtClean="0"/>
                        <m:t>Lie</m:t>
                      </m:r>
                      <m:r>
                        <m:rPr>
                          <m:nor/>
                        </m:rPr>
                        <a:rPr lang="en-US" b="0" i="0" dirty="0" smtClean="0"/>
                        <m:t> </m:t>
                      </m:r>
                      <m:r>
                        <m:rPr>
                          <m:nor/>
                        </m:rPr>
                        <a:rPr lang="en-US" b="0" i="0" dirty="0" smtClean="0"/>
                        <m:t>algebra</m:t>
                      </m:r>
                    </m:oMath>
                  </m:oMathPara>
                </a14:m>
                <a:endParaRPr lang="en-US" b="0" dirty="0" smtClean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557048" y="1658680"/>
                <a:ext cx="9905999" cy="4641274"/>
              </a:xfrm>
              <a:blipFill>
                <a:blip r:embed="rId2"/>
                <a:stretch>
                  <a:fillRect l="-1231" t="-170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B78C-A813-4058-B4D5-FF388DAE73D0}" type="slidenum">
              <a:rPr lang="ru-RU" sz="1800" smtClean="0"/>
              <a:t>6</a:t>
            </a:fld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650529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0"/>
            <a:ext cx="9905998" cy="1478570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chemeClr val="bg1"/>
                </a:solidFill>
                <a:latin typeface="Edwardian Script ITC" panose="030303020407070D0804" pitchFamily="66" charset="0"/>
              </a:rPr>
              <a:t>W</a:t>
            </a:r>
            <a:r>
              <a:rPr lang="ka-GE" b="1" dirty="0" smtClean="0">
                <a:solidFill>
                  <a:schemeClr val="bg1"/>
                </a:solidFill>
                <a:latin typeface="Edwardian Script ITC" panose="030303020407070D0804" pitchFamily="66" charset="0"/>
              </a:rPr>
              <a:t>   </a:t>
            </a:r>
            <a:r>
              <a:rPr lang="en-US" dirty="0" smtClean="0">
                <a:solidFill>
                  <a:schemeClr val="bg1"/>
                </a:solidFill>
              </a:rPr>
              <a:t>eight </a:t>
            </a:r>
            <a:r>
              <a:rPr lang="en-US" b="1" dirty="0" smtClean="0">
                <a:solidFill>
                  <a:schemeClr val="bg1"/>
                </a:solidFill>
                <a:latin typeface="Edwardian Script ITC" panose="030303020407070D0804" pitchFamily="66" charset="0"/>
              </a:rPr>
              <a:t>D</a:t>
            </a:r>
            <a:r>
              <a:rPr lang="ka-GE" b="1" dirty="0" smtClean="0">
                <a:solidFill>
                  <a:schemeClr val="bg1"/>
                </a:solidFill>
                <a:latin typeface="Edwardian Script ITC" panose="030303020407070D0804" pitchFamily="66" charset="0"/>
              </a:rPr>
              <a:t>  </a:t>
            </a:r>
            <a:r>
              <a:rPr lang="en-US" dirty="0" err="1" smtClean="0">
                <a:solidFill>
                  <a:schemeClr val="bg1"/>
                </a:solidFill>
              </a:rPr>
              <a:t>iagrams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5235" y="1122218"/>
            <a:ext cx="10022175" cy="4461165"/>
          </a:xfrm>
        </p:spPr>
        <p:txBody>
          <a:bodyPr/>
          <a:lstStyle/>
          <a:p>
            <a:r>
              <a:rPr lang="ka-GE" dirty="0" smtClean="0">
                <a:solidFill>
                  <a:schemeClr val="bg1"/>
                </a:solidFill>
              </a:rPr>
              <a:t>ჯგუფის ყოველი წარმოდგენისთვის, გვაქვს</a:t>
            </a:r>
            <a:br>
              <a:rPr lang="ka-GE" dirty="0" smtClean="0">
                <a:solidFill>
                  <a:schemeClr val="bg1"/>
                </a:solidFill>
              </a:rPr>
            </a:br>
            <a:r>
              <a:rPr lang="ka-GE" dirty="0" smtClean="0">
                <a:solidFill>
                  <a:schemeClr val="bg1"/>
                </a:solidFill>
              </a:rPr>
              <a:t> შესაბამისი წონითი დიაგრამა.</a:t>
            </a:r>
          </a:p>
          <a:p>
            <a:r>
              <a:rPr lang="ka-GE" dirty="0" smtClean="0">
                <a:solidFill>
                  <a:schemeClr val="bg1"/>
                </a:solidFill>
              </a:rPr>
              <a:t>დიაგრამაზე წერტილთა რაოდენობა = წარმოდგენის  განზომილება.</a:t>
            </a:r>
          </a:p>
          <a:p>
            <a:r>
              <a:rPr lang="ka-GE" dirty="0" smtClean="0">
                <a:solidFill>
                  <a:schemeClr val="bg1"/>
                </a:solidFill>
              </a:rPr>
              <a:t>დიაგრამის განზომილება, ასევე ემთხვევა</a:t>
            </a:r>
            <a:br>
              <a:rPr lang="ka-GE" dirty="0" smtClean="0">
                <a:solidFill>
                  <a:schemeClr val="bg1"/>
                </a:solidFill>
              </a:rPr>
            </a:br>
            <a:r>
              <a:rPr lang="ka-GE" dirty="0" smtClean="0">
                <a:solidFill>
                  <a:schemeClr val="bg1"/>
                </a:solidFill>
              </a:rPr>
              <a:t>ერთდოულად დიაგონალიზირებად </a:t>
            </a:r>
            <a:br>
              <a:rPr lang="ka-GE" dirty="0" smtClean="0">
                <a:solidFill>
                  <a:schemeClr val="bg1"/>
                </a:solidFill>
              </a:rPr>
            </a:br>
            <a:r>
              <a:rPr lang="ka-GE" dirty="0" smtClean="0">
                <a:solidFill>
                  <a:schemeClr val="bg1"/>
                </a:solidFill>
              </a:rPr>
              <a:t>ბაზისთა (შესაბამისი ლის ალგებრის) რიცხვს.</a:t>
            </a:r>
          </a:p>
          <a:p>
            <a:r>
              <a:rPr lang="ka-GE" dirty="0" smtClean="0">
                <a:solidFill>
                  <a:schemeClr val="bg1"/>
                </a:solidFill>
              </a:rPr>
              <a:t>მაგალითად </a:t>
            </a:r>
            <a:r>
              <a:rPr lang="en-US" dirty="0" smtClean="0">
                <a:solidFill>
                  <a:schemeClr val="bg1"/>
                </a:solidFill>
              </a:rPr>
              <a:t>SU(</a:t>
            </a:r>
            <a:r>
              <a:rPr lang="ka-GE" dirty="0" smtClean="0">
                <a:solidFill>
                  <a:schemeClr val="bg1"/>
                </a:solidFill>
              </a:rPr>
              <a:t>2</a:t>
            </a:r>
            <a:r>
              <a:rPr lang="en-US" dirty="0" smtClean="0">
                <a:solidFill>
                  <a:schemeClr val="bg1"/>
                </a:solidFill>
              </a:rPr>
              <a:t>)</a:t>
            </a:r>
            <a:r>
              <a:rPr lang="ka-GE" dirty="0">
                <a:solidFill>
                  <a:schemeClr val="bg1"/>
                </a:solidFill>
              </a:rPr>
              <a:t>-</a:t>
            </a:r>
            <a:r>
              <a:rPr lang="ka-GE" dirty="0" smtClean="0">
                <a:solidFill>
                  <a:schemeClr val="bg1"/>
                </a:solidFill>
              </a:rPr>
              <a:t>ის 5-განზომილებიანი წარმოდგენისთვის გვაქვს: 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918" y="5018247"/>
            <a:ext cx="7422936" cy="1328002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B78C-A813-4058-B4D5-FF388DAE73D0}" type="slidenum">
              <a:rPr lang="ru-RU" sz="1800" smtClean="0"/>
              <a:t>7</a:t>
            </a:fld>
            <a:endParaRPr lang="ru-RU" sz="1800"/>
          </a:p>
        </p:txBody>
      </p:sp>
    </p:spTree>
    <p:extLst>
      <p:ext uri="{BB962C8B-B14F-4D97-AF65-F5344CB8AC3E}">
        <p14:creationId xmlns:p14="http://schemas.microsoft.com/office/powerpoint/2010/main" val="45064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147464"/>
            <a:ext cx="9905998" cy="1478570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Weight </a:t>
            </a:r>
            <a:r>
              <a:rPr lang="en-US" dirty="0" smtClean="0">
                <a:solidFill>
                  <a:schemeClr val="bg1"/>
                </a:solidFill>
              </a:rPr>
              <a:t>Diagrams</a:t>
            </a:r>
            <a:r>
              <a:rPr lang="ka-GE" dirty="0" smtClean="0">
                <a:solidFill>
                  <a:schemeClr val="bg1"/>
                </a:solidFill>
              </a:rPr>
              <a:t/>
            </a:r>
            <a:br>
              <a:rPr lang="ka-GE" dirty="0" smtClean="0">
                <a:solidFill>
                  <a:schemeClr val="bg1"/>
                </a:solidFill>
              </a:rPr>
            </a:br>
            <a:r>
              <a:rPr lang="ka-GE" dirty="0" smtClean="0">
                <a:solidFill>
                  <a:schemeClr val="bg1"/>
                </a:solidFill>
              </a:rPr>
              <a:t>(აგების სქემა)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6989" y="1302327"/>
            <a:ext cx="10454843" cy="5389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a-GE" dirty="0" smtClean="0">
                <a:solidFill>
                  <a:schemeClr val="bg1"/>
                </a:solidFill>
              </a:rPr>
              <a:t>1) მოცემული წარმოდგენისთვის, ვპოულობთ კაზიმირის ოპერატორებს </a:t>
            </a:r>
          </a:p>
          <a:p>
            <a:pPr marL="0" indent="0">
              <a:buNone/>
            </a:pPr>
            <a:r>
              <a:rPr lang="ka-GE" dirty="0" smtClean="0">
                <a:solidFill>
                  <a:schemeClr val="bg1"/>
                </a:solidFill>
              </a:rPr>
              <a:t>2) ამაღლება-დადაბლების ოპერატორების საშუალებით ვაგებთ</a:t>
            </a:r>
            <a:br>
              <a:rPr lang="ka-GE" dirty="0" smtClean="0">
                <a:solidFill>
                  <a:schemeClr val="bg1"/>
                </a:solidFill>
              </a:rPr>
            </a:br>
            <a:r>
              <a:rPr lang="ka-GE" dirty="0" smtClean="0">
                <a:solidFill>
                  <a:schemeClr val="bg1"/>
                </a:solidFill>
              </a:rPr>
              <a:t>მდგომარეობებს</a:t>
            </a:r>
          </a:p>
          <a:p>
            <a:pPr marL="0" indent="0">
              <a:buNone/>
            </a:pPr>
            <a:r>
              <a:rPr lang="ka-GE" dirty="0" smtClean="0">
                <a:solidFill>
                  <a:schemeClr val="bg1"/>
                </a:solidFill>
              </a:rPr>
              <a:t>3) დავიტანთ მიღებულ შედეგებს დიაგრამაზე, რომლის განზომლიებაც ემთხვევა შესაბამისი ლის ალგებრისთვის კარტანის სუბალგებრის განზომილებას.</a:t>
            </a:r>
          </a:p>
          <a:p>
            <a:pPr marL="0" indent="0">
              <a:buNone/>
            </a:pPr>
            <a:r>
              <a:rPr lang="ka-GE" dirty="0" smtClean="0">
                <a:solidFill>
                  <a:schemeClr val="bg1"/>
                </a:solidFill>
              </a:rPr>
              <a:t>4) წონით დიაგრამაზე მდგომარეობიდან მდგომარეობაზე გადავყავართ </a:t>
            </a:r>
            <a:r>
              <a:rPr lang="en-US" dirty="0" smtClean="0">
                <a:solidFill>
                  <a:schemeClr val="bg1"/>
                </a:solidFill>
              </a:rPr>
              <a:t>Root </a:t>
            </a:r>
            <a:r>
              <a:rPr lang="ka-GE" dirty="0" smtClean="0">
                <a:solidFill>
                  <a:schemeClr val="bg1"/>
                </a:solidFill>
              </a:rPr>
              <a:t>ვექტორებს.</a:t>
            </a:r>
            <a:r>
              <a:rPr lang="ka-GE" dirty="0" smtClean="0"/>
              <a:t/>
            </a:r>
            <a:br>
              <a:rPr lang="ka-GE" dirty="0" smtClean="0"/>
            </a:br>
            <a:r>
              <a:rPr lang="en-US" dirty="0" smtClean="0"/>
              <a:t>Note :</a:t>
            </a:r>
            <a:r>
              <a:rPr lang="ka-GE" dirty="0" smtClean="0"/>
              <a:t> შეგვიზლია </a:t>
            </a:r>
            <a:r>
              <a:rPr lang="en-US" dirty="0" smtClean="0"/>
              <a:t>Root </a:t>
            </a:r>
            <a:r>
              <a:rPr lang="ka-GE" dirty="0" smtClean="0"/>
              <a:t>ვექტორების მოცემით ავაგოთ შესაბამისი წარმოდგენაში მდომარეობები, ანუ, წონითი დიაგრამა.</a:t>
            </a: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B78C-A813-4058-B4D5-FF388DAE73D0}" type="slidenum">
              <a:rPr lang="ru-RU" sz="1800" smtClean="0"/>
              <a:t>8</a:t>
            </a:fld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320276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5687" y="-24679"/>
            <a:ext cx="9905998" cy="1478570"/>
          </a:xfrm>
        </p:spPr>
        <p:txBody>
          <a:bodyPr/>
          <a:lstStyle/>
          <a:p>
            <a:pPr algn="ctr"/>
            <a:r>
              <a:rPr lang="ka-GE" dirty="0" smtClean="0"/>
              <a:t>მაგალითი</a:t>
            </a:r>
            <a:br>
              <a:rPr lang="ka-GE" dirty="0" smtClean="0"/>
            </a:br>
            <a:r>
              <a:rPr lang="en-US" dirty="0" smtClean="0"/>
              <a:t>SU(</a:t>
            </a:r>
            <a:r>
              <a:rPr lang="ka-GE" dirty="0" smtClean="0"/>
              <a:t>2</a:t>
            </a:r>
            <a:r>
              <a:rPr lang="en-US" dirty="0" smtClean="0"/>
              <a:t>)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942109" y="1246909"/>
                <a:ext cx="10806545" cy="5375564"/>
              </a:xfrm>
            </p:spPr>
            <p:txBody>
              <a:bodyPr/>
              <a:lstStyle/>
              <a:p>
                <a:r>
                  <a:rPr lang="ka-GE" dirty="0" smtClean="0">
                    <a:solidFill>
                      <a:schemeClr val="bg1"/>
                    </a:solidFill>
                  </a:rPr>
                  <a:t>ჯგუფი </a:t>
                </a:r>
                <a:r>
                  <a:rPr lang="en-US" dirty="0" smtClean="0">
                    <a:solidFill>
                      <a:schemeClr val="bg1"/>
                    </a:solidFill>
                  </a:rPr>
                  <a:t>SU(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2</a:t>
                </a:r>
                <a:r>
                  <a:rPr lang="en-US" dirty="0" smtClean="0">
                    <a:solidFill>
                      <a:schemeClr val="bg1"/>
                    </a:solidFill>
                  </a:rPr>
                  <a:t>) : 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უნიტარულ მატრიცათა ჯგუფი დეტერმინანტით 1.</a:t>
                </a:r>
              </a:p>
              <a:p>
                <a:r>
                  <a:rPr lang="ka-GE" dirty="0" smtClean="0">
                    <a:solidFill>
                      <a:schemeClr val="bg1"/>
                    </a:solidFill>
                  </a:rPr>
                  <a:t>ალგებრა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ka-GE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a-GE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ka-GE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ka-GE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−1=3</m:t>
                    </m:r>
                  </m:oMath>
                </a14:m>
                <a:r>
                  <a:rPr lang="ka-GE" dirty="0" smtClean="0">
                    <a:solidFill>
                      <a:schemeClr val="bg1"/>
                    </a:solidFill>
                  </a:rPr>
                  <a:t>განზომილებიანი.</a:t>
                </a:r>
              </a:p>
              <a:p>
                <a:r>
                  <a:rPr lang="ka-GE" dirty="0" smtClean="0">
                    <a:solidFill>
                      <a:schemeClr val="bg1"/>
                    </a:solidFill>
                  </a:rPr>
                  <a:t>ერთდროულად დიაგონალურ სახემდე </a:t>
                </a:r>
                <a:br>
                  <a:rPr lang="ka-GE" dirty="0" smtClean="0">
                    <a:solidFill>
                      <a:schemeClr val="bg1"/>
                    </a:solidFill>
                  </a:rPr>
                </a:br>
                <a:r>
                  <a:rPr lang="ka-GE" dirty="0" smtClean="0">
                    <a:solidFill>
                      <a:schemeClr val="bg1"/>
                    </a:solidFill>
                  </a:rPr>
                  <a:t>მიყვანადია მხოლოდ </a:t>
                </a:r>
                <a:r>
                  <a:rPr lang="en-US" dirty="0" smtClean="0">
                    <a:solidFill>
                      <a:schemeClr val="bg1"/>
                    </a:solidFill>
                  </a:rPr>
                  <a:t>N-1=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1 გენერატორი.</a:t>
                </a:r>
              </a:p>
              <a:p>
                <a:r>
                  <a:rPr lang="ka-GE" dirty="0" smtClean="0">
                    <a:solidFill>
                      <a:schemeClr val="bg1"/>
                    </a:solidFill>
                  </a:rPr>
                  <a:t>განვიხილოთ </a:t>
                </a:r>
                <a:r>
                  <a:rPr lang="en-US" dirty="0" smtClean="0">
                    <a:solidFill>
                      <a:schemeClr val="bg1"/>
                    </a:solidFill>
                  </a:rPr>
                  <a:t>SU(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2</a:t>
                </a:r>
                <a:r>
                  <a:rPr lang="en-US" dirty="0" smtClean="0">
                    <a:solidFill>
                      <a:schemeClr val="bg1"/>
                    </a:solidFill>
                  </a:rPr>
                  <a:t>)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-ის ფუნდამენტური </a:t>
                </a:r>
                <a:br>
                  <a:rPr lang="ka-GE" dirty="0" smtClean="0">
                    <a:solidFill>
                      <a:schemeClr val="bg1"/>
                    </a:solidFill>
                  </a:rPr>
                </a:br>
                <a:r>
                  <a:rPr lang="ka-GE" dirty="0" smtClean="0">
                    <a:solidFill>
                      <a:schemeClr val="bg1"/>
                    </a:solidFill>
                  </a:rPr>
                  <a:t>წარმოდგენა:</a:t>
                </a:r>
              </a:p>
              <a:p>
                <a:r>
                  <a:rPr lang="ka-GE" dirty="0" smtClean="0">
                    <a:solidFill>
                      <a:schemeClr val="bg1"/>
                    </a:solidFill>
                  </a:rPr>
                  <a:t>წარმოდგენის განზომილება 2 </a:t>
                </a:r>
                <a14:m>
                  <m:oMath xmlns:m="http://schemas.openxmlformats.org/officeDocument/2006/math">
                    <m:r>
                      <a:rPr lang="ka-GE" i="1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ka-GE" dirty="0" smtClean="0">
                    <a:solidFill>
                      <a:schemeClr val="bg1"/>
                    </a:solidFill>
                  </a:rPr>
                  <a:t> </a:t>
                </a:r>
                <a:br>
                  <a:rPr lang="ka-GE" dirty="0" smtClean="0">
                    <a:solidFill>
                      <a:schemeClr val="bg1"/>
                    </a:solidFill>
                  </a:rPr>
                </a:br>
                <a:r>
                  <a:rPr lang="ka-GE" dirty="0" smtClean="0">
                    <a:solidFill>
                      <a:schemeClr val="bg1"/>
                    </a:solidFill>
                  </a:rPr>
                  <a:t>წონითი დიაგრამაზე 2 წერტილი </a:t>
                </a:r>
              </a:p>
              <a:p>
                <a:r>
                  <a:rPr lang="ka-GE" dirty="0" smtClean="0">
                    <a:solidFill>
                      <a:schemeClr val="bg1"/>
                    </a:solidFill>
                  </a:rPr>
                  <a:t>ფიზიკა </a:t>
                </a:r>
                <a:r>
                  <a:rPr lang="en-US" dirty="0" err="1" smtClean="0">
                    <a:solidFill>
                      <a:schemeClr val="bg1"/>
                    </a:solidFill>
                  </a:rPr>
                  <a:t>u,d</a:t>
                </a:r>
                <a:r>
                  <a:rPr lang="en-US" dirty="0" smtClean="0">
                    <a:solidFill>
                      <a:schemeClr val="bg1"/>
                    </a:solidFill>
                  </a:rPr>
                  <a:t> 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კვარკები.</a:t>
                </a:r>
                <a:endParaRPr lang="ru-RU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42109" y="1246909"/>
                <a:ext cx="10806545" cy="5375564"/>
              </a:xfrm>
              <a:blipFill>
                <a:blip r:embed="rId2"/>
                <a:stretch>
                  <a:fillRect l="-1185" t="-158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biLevel thresh="5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508604" y="4312304"/>
            <a:ext cx="4748214" cy="169147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576140" y="6257348"/>
            <a:ext cx="771089" cy="365125"/>
          </a:xfrm>
        </p:spPr>
        <p:txBody>
          <a:bodyPr/>
          <a:lstStyle/>
          <a:p>
            <a:fld id="{310AB78C-A813-4058-B4D5-FF388DAE73D0}" type="slidenum">
              <a:rPr lang="ru-RU" sz="1800" smtClean="0"/>
              <a:t>9</a:t>
            </a:fld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596889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0"/>
            <a:ext cx="9905998" cy="1478570"/>
          </a:xfrm>
        </p:spPr>
        <p:txBody>
          <a:bodyPr/>
          <a:lstStyle/>
          <a:p>
            <a:pPr algn="ctr"/>
            <a:r>
              <a:rPr lang="ka-GE" dirty="0"/>
              <a:t>მაგალითი</a:t>
            </a:r>
            <a:br>
              <a:rPr lang="ka-GE" dirty="0"/>
            </a:br>
            <a:r>
              <a:rPr lang="en-US" dirty="0"/>
              <a:t>SU(</a:t>
            </a:r>
            <a:r>
              <a:rPr lang="ka-GE" dirty="0"/>
              <a:t>2</a:t>
            </a:r>
            <a:r>
              <a:rPr lang="en-US" dirty="0"/>
              <a:t>)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8256" y="1330036"/>
            <a:ext cx="10119156" cy="4461165"/>
          </a:xfrm>
        </p:spPr>
        <p:txBody>
          <a:bodyPr/>
          <a:lstStyle/>
          <a:p>
            <a:r>
              <a:rPr lang="ka-GE" dirty="0" smtClean="0">
                <a:solidFill>
                  <a:schemeClr val="bg1"/>
                </a:solidFill>
              </a:rPr>
              <a:t>ავაგოთ მეზონები (ორკვარკიანი სისტემები) , ამისათვის ავიღოთ</a:t>
            </a:r>
            <a:br>
              <a:rPr lang="ka-GE" dirty="0" smtClean="0">
                <a:solidFill>
                  <a:schemeClr val="bg1"/>
                </a:solidFill>
              </a:rPr>
            </a:br>
            <a:r>
              <a:rPr lang="ka-GE" dirty="0" smtClean="0">
                <a:solidFill>
                  <a:schemeClr val="bg1"/>
                </a:solidFill>
              </a:rPr>
              <a:t>ორი ფუნდამენტური წარმოდგენი პირდაპირი ნამრავლი</a:t>
            </a:r>
          </a:p>
          <a:p>
            <a:r>
              <a:rPr lang="ka-GE" dirty="0" smtClean="0">
                <a:solidFill>
                  <a:schemeClr val="bg1"/>
                </a:solidFill>
              </a:rPr>
              <a:t>მივიღებთ 4 განზომილებიან წარმოდგენას </a:t>
            </a:r>
          </a:p>
          <a:p>
            <a:r>
              <a:rPr lang="ka-GE" dirty="0" smtClean="0">
                <a:solidFill>
                  <a:schemeClr val="bg1"/>
                </a:solidFill>
              </a:rPr>
              <a:t>შესაბამისი წონითი დიაგრამა :</a:t>
            </a:r>
          </a:p>
          <a:p>
            <a:pPr marL="0" indent="0">
              <a:buNone/>
            </a:pPr>
            <a:endParaRPr lang="ka-GE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3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43263" y="3639478"/>
            <a:ext cx="5595938" cy="1446266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B78C-A813-4058-B4D5-FF388DAE73D0}" type="slidenum">
              <a:rPr lang="ru-RU" sz="1800" smtClean="0"/>
              <a:t>10</a:t>
            </a:fld>
            <a:endParaRPr lang="ru-RU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47228" y="5209394"/>
            <a:ext cx="6401860" cy="1347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915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5687" y="-24679"/>
            <a:ext cx="9905998" cy="1478570"/>
          </a:xfrm>
        </p:spPr>
        <p:txBody>
          <a:bodyPr/>
          <a:lstStyle/>
          <a:p>
            <a:pPr algn="ctr"/>
            <a:r>
              <a:rPr lang="ka-GE" dirty="0" smtClean="0"/>
              <a:t>მაგალითი</a:t>
            </a:r>
            <a:br>
              <a:rPr lang="ka-GE" dirty="0" smtClean="0"/>
            </a:br>
            <a:r>
              <a:rPr lang="en-US" dirty="0" smtClean="0"/>
              <a:t>SU(3)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942109" y="1246909"/>
                <a:ext cx="10806545" cy="5375564"/>
              </a:xfrm>
            </p:spPr>
            <p:txBody>
              <a:bodyPr/>
              <a:lstStyle/>
              <a:p>
                <a:r>
                  <a:rPr lang="ka-GE" dirty="0" smtClean="0"/>
                  <a:t>ჯგუფი </a:t>
                </a:r>
                <a:r>
                  <a:rPr lang="en-US" dirty="0" smtClean="0"/>
                  <a:t>SU(3) : </a:t>
                </a:r>
                <a:r>
                  <a:rPr lang="ka-GE" dirty="0" smtClean="0"/>
                  <a:t>უნიტარულ მატრიცათა ჯგუფი დეტერმინანტით 1.</a:t>
                </a:r>
              </a:p>
              <a:p>
                <a:r>
                  <a:rPr lang="ka-GE" dirty="0" smtClean="0"/>
                  <a:t>ალგებრა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ka-GE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a-GE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p>
                        <m:r>
                          <a:rPr lang="ka-GE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ka-GE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−1=9−1=8</m:t>
                    </m:r>
                  </m:oMath>
                </a14:m>
                <a:r>
                  <a:rPr lang="ka-GE" dirty="0" smtClean="0"/>
                  <a:t> განზომილებიანი.</a:t>
                </a:r>
              </a:p>
              <a:p>
                <a:r>
                  <a:rPr lang="ka-GE" dirty="0" smtClean="0"/>
                  <a:t>ერთდროულად დიაგონალურ სახემდე </a:t>
                </a:r>
                <a:br>
                  <a:rPr lang="ka-GE" dirty="0" smtClean="0"/>
                </a:br>
                <a:r>
                  <a:rPr lang="ka-GE" dirty="0" smtClean="0"/>
                  <a:t>მიყვანადია </a:t>
                </a:r>
                <a:r>
                  <a:rPr lang="en-US" dirty="0" smtClean="0"/>
                  <a:t>N-1=2</a:t>
                </a:r>
                <a:r>
                  <a:rPr lang="ka-GE" dirty="0" smtClean="0"/>
                  <a:t> გენერატორი.</a:t>
                </a:r>
              </a:p>
              <a:p>
                <a:r>
                  <a:rPr lang="ka-GE" dirty="0" smtClean="0"/>
                  <a:t>განვიხილოთ </a:t>
                </a:r>
                <a:r>
                  <a:rPr lang="en-US" dirty="0" smtClean="0"/>
                  <a:t>SU(3)</a:t>
                </a:r>
                <a:r>
                  <a:rPr lang="ka-GE" dirty="0" smtClean="0"/>
                  <a:t>-ის ფუნდამენტური </a:t>
                </a:r>
                <a:br>
                  <a:rPr lang="ka-GE" dirty="0" smtClean="0"/>
                </a:br>
                <a:r>
                  <a:rPr lang="ka-GE" dirty="0" smtClean="0"/>
                  <a:t>წარმოდგენა:</a:t>
                </a:r>
              </a:p>
              <a:p>
                <a:r>
                  <a:rPr lang="ka-GE" dirty="0" smtClean="0"/>
                  <a:t>წარმოდგენის განზომილება 3 </a:t>
                </a:r>
                <a14:m>
                  <m:oMath xmlns:m="http://schemas.openxmlformats.org/officeDocument/2006/math">
                    <m:r>
                      <a:rPr lang="ka-GE" i="1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ka-GE" dirty="0" smtClean="0"/>
                  <a:t> წონითი </a:t>
                </a:r>
                <a:br>
                  <a:rPr lang="ka-GE" dirty="0" smtClean="0"/>
                </a:br>
                <a:r>
                  <a:rPr lang="ka-GE" dirty="0" smtClean="0"/>
                  <a:t>დიაგრამაზე 3 წერტილი </a:t>
                </a:r>
              </a:p>
              <a:p>
                <a:r>
                  <a:rPr lang="ka-GE" dirty="0" smtClean="0"/>
                  <a:t>ფიზიკა </a:t>
                </a:r>
                <a:r>
                  <a:rPr lang="en-US" dirty="0" err="1" smtClean="0"/>
                  <a:t>u,d,s</a:t>
                </a:r>
                <a:r>
                  <a:rPr lang="en-US" dirty="0" smtClean="0"/>
                  <a:t> </a:t>
                </a:r>
                <a:r>
                  <a:rPr lang="ka-GE" dirty="0" smtClean="0"/>
                  <a:t>კვარკები.</a:t>
                </a:r>
                <a:endParaRPr lang="ru-RU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42109" y="1246909"/>
                <a:ext cx="10806545" cy="5375564"/>
              </a:xfrm>
              <a:blipFill>
                <a:blip r:embed="rId2"/>
                <a:stretch>
                  <a:fillRect l="-1185" t="-158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272507" y="2456828"/>
            <a:ext cx="3981351" cy="388903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049577" y="6345858"/>
            <a:ext cx="771089" cy="365125"/>
          </a:xfrm>
        </p:spPr>
        <p:txBody>
          <a:bodyPr/>
          <a:lstStyle/>
          <a:p>
            <a:fld id="{310AB78C-A813-4058-B4D5-FF388DAE73D0}" type="slidenum">
              <a:rPr lang="ru-RU" sz="1800" smtClean="0"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45066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0"/>
            <a:ext cx="9905998" cy="1478570"/>
          </a:xfrm>
        </p:spPr>
        <p:txBody>
          <a:bodyPr/>
          <a:lstStyle/>
          <a:p>
            <a:pPr algn="ctr"/>
            <a:r>
              <a:rPr lang="ka-GE" dirty="0"/>
              <a:t>მაგალითი</a:t>
            </a:r>
            <a:br>
              <a:rPr lang="ka-GE" dirty="0"/>
            </a:br>
            <a:r>
              <a:rPr lang="en-US" dirty="0" smtClean="0"/>
              <a:t>SU(3)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2" y="1330034"/>
            <a:ext cx="10119156" cy="4461165"/>
          </a:xfrm>
        </p:spPr>
        <p:txBody>
          <a:bodyPr/>
          <a:lstStyle/>
          <a:p>
            <a:r>
              <a:rPr lang="ka-GE" dirty="0" smtClean="0">
                <a:solidFill>
                  <a:schemeClr val="bg1"/>
                </a:solidFill>
              </a:rPr>
              <a:t>ავაგოთ მეზონების (ორკვარკიანი სისტემები) ოქტეტი, ამისათვის</a:t>
            </a:r>
            <a:br>
              <a:rPr lang="ka-GE" dirty="0" smtClean="0">
                <a:solidFill>
                  <a:schemeClr val="bg1"/>
                </a:solidFill>
              </a:rPr>
            </a:br>
            <a:r>
              <a:rPr lang="ka-GE" dirty="0" smtClean="0">
                <a:solidFill>
                  <a:schemeClr val="bg1"/>
                </a:solidFill>
              </a:rPr>
              <a:t>ავიღოთ </a:t>
            </a:r>
            <a:r>
              <a:rPr lang="ka-GE" dirty="0" smtClean="0">
                <a:solidFill>
                  <a:schemeClr val="bg1"/>
                </a:solidFill>
              </a:rPr>
              <a:t>მიკავშირებული წარმოდგენა</a:t>
            </a:r>
            <a:endParaRPr lang="ka-GE" dirty="0" smtClean="0">
              <a:solidFill>
                <a:schemeClr val="bg1"/>
              </a:solidFill>
            </a:endParaRPr>
          </a:p>
          <a:p>
            <a:r>
              <a:rPr lang="ka-GE" dirty="0" smtClean="0">
                <a:solidFill>
                  <a:schemeClr val="bg1"/>
                </a:solidFill>
              </a:rPr>
              <a:t>მივიღებთ 8 განზომილებიან წარმოდგენას </a:t>
            </a:r>
          </a:p>
          <a:p>
            <a:r>
              <a:rPr lang="ka-GE" dirty="0" smtClean="0">
                <a:solidFill>
                  <a:schemeClr val="bg1"/>
                </a:solidFill>
              </a:rPr>
              <a:t>შესაბამისი წონითი დიაგრამა :</a:t>
            </a:r>
          </a:p>
          <a:p>
            <a:endParaRPr lang="ka-GE" dirty="0">
              <a:solidFill>
                <a:schemeClr val="bg1"/>
              </a:solidFill>
            </a:endParaRPr>
          </a:p>
          <a:p>
            <a:endParaRPr lang="ka-GE" dirty="0" smtClean="0">
              <a:solidFill>
                <a:schemeClr val="bg1"/>
              </a:solidFill>
            </a:endParaRPr>
          </a:p>
          <a:p>
            <a:endParaRPr lang="ka-GE" dirty="0" smtClean="0">
              <a:solidFill>
                <a:schemeClr val="bg1"/>
              </a:solidFill>
            </a:endParaRPr>
          </a:p>
          <a:p>
            <a:r>
              <a:rPr lang="ka-GE" dirty="0" smtClean="0">
                <a:solidFill>
                  <a:schemeClr val="bg1"/>
                </a:solidFill>
              </a:rPr>
              <a:t>ფიზიკა : მეზონების ოქტეტი                                                                 </a:t>
            </a:r>
            <a:endParaRPr lang="ka-GE" dirty="0" smtClean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7377" y="2265280"/>
            <a:ext cx="4931054" cy="4321026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108169" y="6221181"/>
            <a:ext cx="771089" cy="365125"/>
          </a:xfrm>
        </p:spPr>
        <p:txBody>
          <a:bodyPr/>
          <a:lstStyle/>
          <a:p>
            <a:fld id="{310AB78C-A813-4058-B4D5-FF388DAE73D0}" type="slidenum">
              <a:rPr lang="ru-RU" sz="1800" smtClean="0"/>
              <a:t>12</a:t>
            </a:fld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357839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-171191"/>
            <a:ext cx="9905998" cy="1085591"/>
          </a:xfrm>
        </p:spPr>
        <p:txBody>
          <a:bodyPr/>
          <a:lstStyle/>
          <a:p>
            <a:pPr algn="ctr"/>
            <a:r>
              <a:rPr lang="ka-GE" dirty="0" smtClean="0">
                <a:solidFill>
                  <a:schemeClr val="bg1"/>
                </a:solidFill>
              </a:rPr>
              <a:t>მაგალითი: </a:t>
            </a:r>
            <a:r>
              <a:rPr lang="en-US" dirty="0" smtClean="0">
                <a:solidFill>
                  <a:schemeClr val="bg1"/>
                </a:solidFill>
              </a:rPr>
              <a:t>SU(3</a:t>
            </a:r>
            <a:r>
              <a:rPr lang="en-US" dirty="0">
                <a:solidFill>
                  <a:schemeClr val="bg1"/>
                </a:solidFill>
              </a:rPr>
              <a:t>)</a:t>
            </a:r>
            <a:endParaRPr lang="ru-RU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7360300" y="1769341"/>
                <a:ext cx="6212826" cy="4483822"/>
              </a:xfrm>
            </p:spPr>
            <p:txBody>
              <a:bodyPr>
                <a:normAutofit/>
              </a:bodyPr>
              <a:lstStyle/>
              <a:p>
                <a:r>
                  <a:rPr lang="ka-GE" dirty="0" smtClean="0">
                    <a:solidFill>
                      <a:schemeClr val="bg1"/>
                    </a:solidFill>
                  </a:rPr>
                  <a:t>ავიღოთ 3 ფუნდამენტური </a:t>
                </a:r>
                <a:br>
                  <a:rPr lang="ka-GE" dirty="0" smtClean="0">
                    <a:solidFill>
                      <a:schemeClr val="bg1"/>
                    </a:solidFill>
                  </a:rPr>
                </a:br>
                <a:r>
                  <a:rPr lang="ka-GE" dirty="0" smtClean="0">
                    <a:solidFill>
                      <a:schemeClr val="bg1"/>
                    </a:solidFill>
                  </a:rPr>
                  <a:t>წარმოდგენის პირდაპირი</a:t>
                </a:r>
                <a:br>
                  <a:rPr lang="ka-GE" dirty="0" smtClean="0">
                    <a:solidFill>
                      <a:schemeClr val="bg1"/>
                    </a:solidFill>
                  </a:rPr>
                </a:br>
                <a:r>
                  <a:rPr lang="ka-GE" dirty="0" smtClean="0">
                    <a:solidFill>
                      <a:schemeClr val="bg1"/>
                    </a:solidFill>
                  </a:rPr>
                  <a:t>ნამრავლი.</a:t>
                </a:r>
                <a:endParaRPr lang="ka-GE" dirty="0" smtClean="0">
                  <a:solidFill>
                    <a:schemeClr val="bg1"/>
                  </a:solidFill>
                </a:endParaRPr>
              </a:p>
              <a:p>
                <a:r>
                  <a:rPr lang="ka-GE" dirty="0" smtClean="0">
                    <a:solidFill>
                      <a:schemeClr val="bg1"/>
                    </a:solidFill>
                  </a:rPr>
                  <a:t>განზომილება 8 </a:t>
                </a:r>
                <a14:m>
                  <m:oMath xmlns:m="http://schemas.openxmlformats.org/officeDocument/2006/math">
                    <m:r>
                      <a:rPr lang="ka-GE" i="1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ka-GE" dirty="0">
                    <a:solidFill>
                      <a:schemeClr val="bg1"/>
                    </a:solidFill>
                  </a:rPr>
                  <a:t> წონითი </a:t>
                </a:r>
                <a:r>
                  <a:rPr lang="ka-GE" dirty="0" smtClean="0">
                    <a:solidFill>
                      <a:schemeClr val="bg1"/>
                    </a:solidFill>
                  </a:rPr>
                  <a:t/>
                </a:r>
                <a:br>
                  <a:rPr lang="ka-GE" dirty="0" smtClean="0">
                    <a:solidFill>
                      <a:schemeClr val="bg1"/>
                    </a:solidFill>
                  </a:rPr>
                </a:br>
                <a:r>
                  <a:rPr lang="ka-GE" dirty="0" smtClean="0">
                    <a:solidFill>
                      <a:schemeClr val="bg1"/>
                    </a:solidFill>
                  </a:rPr>
                  <a:t>დიაგრამაზე 8 </a:t>
                </a:r>
                <a:r>
                  <a:rPr lang="ka-GE" dirty="0">
                    <a:solidFill>
                      <a:schemeClr val="bg1"/>
                    </a:solidFill>
                  </a:rPr>
                  <a:t>წერტილი </a:t>
                </a:r>
                <a:endParaRPr lang="ka-GE" dirty="0" smtClean="0">
                  <a:solidFill>
                    <a:schemeClr val="bg1"/>
                  </a:solidFill>
                </a:endParaRPr>
              </a:p>
              <a:p>
                <a:r>
                  <a:rPr lang="ka-GE" dirty="0" smtClean="0">
                    <a:solidFill>
                      <a:schemeClr val="bg1"/>
                    </a:solidFill>
                  </a:rPr>
                  <a:t>ფიზიკა : ბარიონების ოქტეტი</a:t>
                </a:r>
              </a:p>
              <a:p>
                <a:pPr marL="0" indent="0">
                  <a:buNone/>
                </a:pPr>
                <a:r>
                  <a:rPr lang="ka-GE" dirty="0" smtClean="0">
                    <a:solidFill>
                      <a:schemeClr val="bg1"/>
                    </a:solidFill>
                  </a:rPr>
                  <a:t>        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360300" y="1769341"/>
                <a:ext cx="6212826" cy="4483822"/>
              </a:xfrm>
              <a:blipFill>
                <a:blip r:embed="rId2"/>
                <a:stretch>
                  <a:fillRect l="-1961" t="-176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SU(3) flavor octet and decuplet of ground-state baryons characterized... |  Download Scientific Diagram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725" y="1144227"/>
            <a:ext cx="6505575" cy="487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B78C-A813-4058-B4D5-FF388DAE73D0}" type="slidenum">
              <a:rPr lang="ru-RU" sz="1800" smtClean="0"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5789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4051" y="59279"/>
            <a:ext cx="9905998" cy="1478570"/>
          </a:xfrm>
        </p:spPr>
        <p:txBody>
          <a:bodyPr/>
          <a:lstStyle/>
          <a:p>
            <a:pPr algn="ctr"/>
            <a:r>
              <a:rPr lang="ka-GE" dirty="0" smtClean="0"/>
              <a:t>დასკვნა: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6690" y="1648688"/>
            <a:ext cx="10160720" cy="4668983"/>
          </a:xfrm>
        </p:spPr>
        <p:txBody>
          <a:bodyPr/>
          <a:lstStyle/>
          <a:p>
            <a:r>
              <a:rPr lang="ka-GE" dirty="0" smtClean="0">
                <a:solidFill>
                  <a:schemeClr val="bg1"/>
                </a:solidFill>
              </a:rPr>
              <a:t>სამყაროს მართავს სიმეტრიები.</a:t>
            </a:r>
          </a:p>
          <a:p>
            <a:r>
              <a:rPr lang="ka-GE" dirty="0" smtClean="0">
                <a:solidFill>
                  <a:schemeClr val="bg1"/>
                </a:solidFill>
              </a:rPr>
              <a:t>სიმეტრიის არსებობა ბადებს : შენახვად სიდიდეებს, მატერიალურ სტრუქტურებს (ნაწილაკებს).</a:t>
            </a:r>
          </a:p>
          <a:p>
            <a:r>
              <a:rPr lang="ka-GE" dirty="0" smtClean="0">
                <a:solidFill>
                  <a:schemeClr val="bg1"/>
                </a:solidFill>
              </a:rPr>
              <a:t>ცალკეულ ნაწილაკს შემიძლია ვუყურო, როგორც კერძო მდგომარეობას აბსტრაქტულ სივრცეში</a:t>
            </a:r>
          </a:p>
          <a:p>
            <a:r>
              <a:rPr lang="ka-GE" dirty="0" smtClean="0">
                <a:solidFill>
                  <a:schemeClr val="bg1"/>
                </a:solidFill>
              </a:rPr>
              <a:t>ამ აბსტრაქტულ სივრცესთან კი ვვურთიერთობ სიმეტრიების საშუალებით (ლის ჯგუფებით).</a:t>
            </a:r>
          </a:p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B78C-A813-4058-B4D5-FF388DAE73D0}" type="slidenum">
              <a:rPr lang="ru-RU" sz="1600" smtClean="0"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54235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biLevel thresh="7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0"/>
            <a:ext cx="6853063" cy="685306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0685" y="2530445"/>
            <a:ext cx="9905998" cy="1478570"/>
          </a:xfrm>
        </p:spPr>
        <p:txBody>
          <a:bodyPr>
            <a:normAutofit/>
          </a:bodyPr>
          <a:lstStyle/>
          <a:p>
            <a:pPr algn="ctr"/>
            <a:r>
              <a:rPr lang="ka-GE" sz="4400" dirty="0" smtClean="0"/>
              <a:t>მადლობა, ყურადღებისთვის.</a:t>
            </a:r>
            <a:endParaRPr lang="ru-RU" sz="44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B78C-A813-4058-B4D5-FF388DAE73D0}" type="slidenum">
              <a:rPr lang="ru-RU" sz="1800" smtClean="0"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332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4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4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  <a:hueMod val="106000"/>
                <a:satMod val="140000"/>
                <a:lumMod val="42000"/>
              </a:schemeClr>
              <a:schemeClr val="phClr">
                <a:tint val="98000"/>
                <a:hueMod val="92000"/>
                <a:satMod val="220000"/>
                <a:lumMod val="9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142578CA-DEC9-49C3-80AF-C113973CC9A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Circuit</Template>
  <TotalTime>512</TotalTime>
  <Words>852</Words>
  <Application>Microsoft Office PowerPoint</Application>
  <PresentationFormat>Widescreen</PresentationFormat>
  <Paragraphs>94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Arial</vt:lpstr>
      <vt:lpstr>Calibri</vt:lpstr>
      <vt:lpstr>Cambria Math</vt:lpstr>
      <vt:lpstr>Edwardian Script ITC</vt:lpstr>
      <vt:lpstr>Sylfaen</vt:lpstr>
      <vt:lpstr>Trebuchet MS</vt:lpstr>
      <vt:lpstr>Tw Cen MT</vt:lpstr>
      <vt:lpstr>Wingdings</vt:lpstr>
      <vt:lpstr>Circuit</vt:lpstr>
      <vt:lpstr>ივანე ჯავახიშვილის სახელობის სახელმწიფო უნივერსიტეტის მაგისტრანტი:  თინათინ სუპატაშვილი </vt:lpstr>
      <vt:lpstr>გეგმა:</vt:lpstr>
      <vt:lpstr>ჯგუფის წარმოდგენა :                                          </vt:lpstr>
      <vt:lpstr>მნიშვნელოვანი წარმოდგენები:</vt:lpstr>
      <vt:lpstr>Root Vectors</vt:lpstr>
      <vt:lpstr>Root Vectors</vt:lpstr>
      <vt:lpstr>W   eight D  iagrams</vt:lpstr>
      <vt:lpstr>Weight Diagrams (აგების სქემა)</vt:lpstr>
      <vt:lpstr>მაგალითი SU(2)</vt:lpstr>
      <vt:lpstr>მაგალითი SU(2)</vt:lpstr>
      <vt:lpstr>მაგალითი SU(3)</vt:lpstr>
      <vt:lpstr>მაგალითი SU(3)</vt:lpstr>
      <vt:lpstr>მაგალითი: SU(3)</vt:lpstr>
      <vt:lpstr>დასკვნა: </vt:lpstr>
      <vt:lpstr>მადლობა, ყურადღებისთვის.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ივანე ჯავახიშვილის სახელობის სახელმწიფო უნივერსიტეტის მაგისტრანტი:  თინათინ სუპატაშვილი </dc:title>
  <dc:creator>tiko supatashvili</dc:creator>
  <cp:lastModifiedBy>tiko supatashvili</cp:lastModifiedBy>
  <cp:revision>102</cp:revision>
  <dcterms:created xsi:type="dcterms:W3CDTF">2020-10-13T13:22:06Z</dcterms:created>
  <dcterms:modified xsi:type="dcterms:W3CDTF">2020-10-16T12:43:52Z</dcterms:modified>
</cp:coreProperties>
</file>