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sldIdLst>
    <p:sldId id="256" r:id="rId2"/>
    <p:sldId id="257" r:id="rId3"/>
    <p:sldId id="264" r:id="rId4"/>
    <p:sldId id="259" r:id="rId5"/>
    <p:sldId id="265" r:id="rId6"/>
    <p:sldId id="262" r:id="rId7"/>
    <p:sldId id="266" r:id="rId8"/>
    <p:sldId id="263" r:id="rId9"/>
    <p:sldId id="260" r:id="rId10"/>
    <p:sldId id="267" r:id="rId11"/>
    <p:sldId id="26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6/10/2016</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6/10/2016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6/10/2016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6/10/2016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6/10/2016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6/10/2016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6/10/2016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6/10/2016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6/10/2016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6/10/2016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6/10/2016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6/10/2016</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ka-GE" dirty="0" smtClean="0"/>
              <a:t>დაისონის სფერო</a:t>
            </a:r>
            <a:endParaRPr lang="en-US" dirty="0"/>
          </a:p>
        </p:txBody>
      </p:sp>
      <p:sp>
        <p:nvSpPr>
          <p:cNvPr id="3" name="Subtitle 2"/>
          <p:cNvSpPr>
            <a:spLocks noGrp="1"/>
          </p:cNvSpPr>
          <p:nvPr>
            <p:ph type="subTitle" idx="1"/>
          </p:nvPr>
        </p:nvSpPr>
        <p:spPr/>
        <p:txBody>
          <a:bodyPr/>
          <a:lstStyle/>
          <a:p>
            <a:r>
              <a:rPr lang="ka-GE" dirty="0" smtClean="0"/>
              <a:t>ცოტნე გამსახურდაშვილი</a:t>
            </a:r>
            <a:endParaRPr lang="en-US" dirty="0"/>
          </a:p>
        </p:txBody>
      </p:sp>
    </p:spTree>
    <p:extLst>
      <p:ext uri="{BB962C8B-B14F-4D97-AF65-F5344CB8AC3E}">
        <p14:creationId xmlns:p14="http://schemas.microsoft.com/office/powerpoint/2010/main" val="3697439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ka-GE" dirty="0" smtClean="0"/>
              <a:t>რა არის დაისონის სფერო</a:t>
            </a:r>
          </a:p>
          <a:p>
            <a:r>
              <a:rPr lang="ka-GE" dirty="0" smtClean="0"/>
              <a:t>რა ტიპის კონსტრუქციები არსებობს</a:t>
            </a:r>
          </a:p>
          <a:p>
            <a:r>
              <a:rPr lang="ka-GE" dirty="0" smtClean="0"/>
              <a:t>როგორ შეგვიძლია დაისონის სფეროს აგება</a:t>
            </a:r>
          </a:p>
          <a:p>
            <a:r>
              <a:rPr lang="ka-GE" dirty="0" smtClean="0"/>
              <a:t>რაში შეგვიძლია გამოვიყენოთ</a:t>
            </a:r>
            <a:endParaRPr lang="en-US" dirty="0"/>
          </a:p>
        </p:txBody>
      </p:sp>
    </p:spTree>
    <p:extLst>
      <p:ext uri="{BB962C8B-B14F-4D97-AF65-F5344CB8AC3E}">
        <p14:creationId xmlns:p14="http://schemas.microsoft.com/office/powerpoint/2010/main" val="1266069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დაისონის სფერო</a:t>
            </a:r>
            <a:endParaRPr lang="en-US" dirty="0"/>
          </a:p>
        </p:txBody>
      </p:sp>
      <p:sp>
        <p:nvSpPr>
          <p:cNvPr id="3" name="Rectangle 2"/>
          <p:cNvSpPr/>
          <p:nvPr/>
        </p:nvSpPr>
        <p:spPr>
          <a:xfrm>
            <a:off x="484909" y="1770910"/>
            <a:ext cx="11222182" cy="1870512"/>
          </a:xfrm>
          <a:prstGeom prst="rect">
            <a:avLst/>
          </a:prstGeom>
        </p:spPr>
        <p:txBody>
          <a:bodyPr wrap="square">
            <a:spAutoFit/>
          </a:bodyPr>
          <a:lstStyle/>
          <a:p>
            <a:pPr>
              <a:lnSpc>
                <a:spcPct val="107000"/>
              </a:lnSpc>
              <a:spcAft>
                <a:spcPts val="800"/>
              </a:spcAft>
            </a:pPr>
            <a:r>
              <a:rPr lang="ka-GE" dirty="0">
                <a:ea typeface="Calibri" panose="020F0502020204030204" pitchFamily="34" charset="0"/>
                <a:cs typeface="Times New Roman" panose="02020603050405020304" pitchFamily="18" charset="0"/>
              </a:rPr>
              <a:t>თუ მზეს გარს შემოვარტყამთ მზის პანელების მასიურ ჯგუფს, ჩვენი ცივილიზაციის განვითარების დონე გადავა კარდაშევის შკალის </a:t>
            </a:r>
            <a:r>
              <a:rPr lang="en-US" dirty="0">
                <a:latin typeface="Sylfaen" panose="010A0502050306030303" pitchFamily="18" charset="0"/>
                <a:ea typeface="Calibri" panose="020F0502020204030204" pitchFamily="34" charset="0"/>
                <a:cs typeface="Times New Roman" panose="02020603050405020304" pitchFamily="18" charset="0"/>
              </a:rPr>
              <a:t>II </a:t>
            </a:r>
            <a:r>
              <a:rPr lang="ka-GE" dirty="0">
                <a:ea typeface="Calibri" panose="020F0502020204030204" pitchFamily="34" charset="0"/>
                <a:cs typeface="Times New Roman" panose="02020603050405020304" pitchFamily="18" charset="0"/>
              </a:rPr>
              <a:t>ტიპის ცივილიზაციაზე, რომელიც თავისი ვარსკვლავის მიერ გამოყოფილი ენერგიის თითქმის 100%-ს ითვისებს. დაისონის სფერო მოგვაწვდის საჭიროზე მეტ ენერგიას, ამასთან მნიშვნელოვნად გაიზრდება ჩვენი საცხოვრებელი არეალი. გამომდინარე იქიდან, რომ დედამიწაზე რესურსები მცირდება და სანაცვლოდ იზრდება მოთხოვნილება ენერგიასა და საცხოვრებელზე, ეს ჩვენი სახეობისთვის ხანგრძლივ პერიოდზე გათვლილი კარგი გეგმაა.</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484909" y="4086275"/>
            <a:ext cx="10955482" cy="1200329"/>
          </a:xfrm>
          <a:prstGeom prst="rect">
            <a:avLst/>
          </a:prstGeom>
        </p:spPr>
        <p:txBody>
          <a:bodyPr wrap="square">
            <a:spAutoFit/>
          </a:bodyPr>
          <a:lstStyle/>
          <a:p>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სფერო</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იგივე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გარსი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ფიზიკოსისა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ასტრონომის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ფრიმან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გამოგონებაა</a:t>
            </a:r>
            <a:r>
              <a:rPr lang="en-US" dirty="0">
                <a:latin typeface="Sylfaen" panose="010A0502050306030303" pitchFamily="18" charset="0"/>
                <a:ea typeface="Calibri" panose="020F0502020204030204" pitchFamily="34" charset="0"/>
                <a:cs typeface="Times New Roman" panose="02020603050405020304" pitchFamily="18" charset="0"/>
              </a:rPr>
              <a:t>. 1959 </a:t>
            </a:r>
            <a:r>
              <a:rPr lang="en-US" dirty="0" err="1">
                <a:latin typeface="Sylfaen" panose="010A0502050306030303" pitchFamily="18" charset="0"/>
                <a:ea typeface="Calibri" panose="020F0502020204030204" pitchFamily="34" charset="0"/>
                <a:cs typeface="Times New Roman" panose="02020603050405020304" pitchFamily="18" charset="0"/>
              </a:rPr>
              <a:t>წელს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გამოაქვეყნა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ორგვერდიანი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სტატია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სათაურით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ინფრაწითელი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გამოსხივების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ხელოვნური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ვარსკვლავური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წყაროების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ძიება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რომელშიც</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აღწერა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განვითარებული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ცივილიზაციის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მიერ</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მათი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მზისგან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გამოყოფილი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მთელი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ათვისების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მეთოდი</a:t>
            </a:r>
            <a:r>
              <a:rPr lang="en-US" dirty="0">
                <a:latin typeface="Sylfaen" panose="010A0502050306030303" pitchFamily="18"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177737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799" y="235857"/>
            <a:ext cx="10036629" cy="6372463"/>
          </a:xfrm>
          <a:prstGeom prst="rect">
            <a:avLst/>
          </a:prstGeom>
        </p:spPr>
      </p:pic>
    </p:spTree>
    <p:extLst>
      <p:ext uri="{BB962C8B-B14F-4D97-AF65-F5344CB8AC3E}">
        <p14:creationId xmlns:p14="http://schemas.microsoft.com/office/powerpoint/2010/main" val="329345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4573" y="820808"/>
            <a:ext cx="11083636" cy="1277786"/>
          </a:xfrm>
          <a:prstGeom prst="rect">
            <a:avLst/>
          </a:prstGeom>
        </p:spPr>
        <p:txBody>
          <a:bodyPr wrap="square">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ჩვენს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მზის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სისტემაში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მდებარე</a:t>
            </a:r>
            <a:r>
              <a:rPr lang="en-US" dirty="0">
                <a:latin typeface="Sylfaen" panose="010A0502050306030303" pitchFamily="18" charset="0"/>
                <a:ea typeface="Calibri" panose="020F0502020204030204" pitchFamily="34" charset="0"/>
                <a:cs typeface="Times New Roman" panose="02020603050405020304" pitchFamily="18" charset="0"/>
              </a:rPr>
              <a:t> 1 </a:t>
            </a:r>
            <a:r>
              <a:rPr lang="en-US" dirty="0" err="1">
                <a:latin typeface="Sylfaen" panose="010A0502050306030303" pitchFamily="18" charset="0"/>
                <a:ea typeface="Calibri" panose="020F0502020204030204" pitchFamily="34" charset="0"/>
                <a:cs typeface="Times New Roman" panose="02020603050405020304" pitchFamily="18" charset="0"/>
              </a:rPr>
              <a:t>ასტრონომიული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ერთეულის</a:t>
            </a:r>
            <a:r>
              <a:rPr lang="en-US" dirty="0">
                <a:latin typeface="Sylfaen" panose="010A0502050306030303" pitchFamily="18" charset="0"/>
                <a:ea typeface="Calibri" panose="020F0502020204030204" pitchFamily="34" charset="0"/>
                <a:cs typeface="Times New Roman" panose="02020603050405020304" pitchFamily="18" charset="0"/>
              </a:rPr>
              <a:t> (150 </a:t>
            </a:r>
            <a:r>
              <a:rPr lang="en-US" dirty="0" err="1">
                <a:latin typeface="Sylfaen" panose="010A0502050306030303" pitchFamily="18" charset="0"/>
                <a:ea typeface="Calibri" panose="020F0502020204030204" pitchFamily="34" charset="0"/>
                <a:cs typeface="Times New Roman" panose="02020603050405020304" pitchFamily="18" charset="0"/>
              </a:rPr>
              <a:t>მლნ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კმ</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რადიუსიანი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სფეროს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ზედაპირის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ფართობი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მინიმუმ</a:t>
            </a:r>
            <a:r>
              <a:rPr lang="en-US" dirty="0">
                <a:latin typeface="Sylfaen" panose="010A0502050306030303" pitchFamily="18" charset="0"/>
                <a:ea typeface="Calibri" panose="020F0502020204030204" pitchFamily="34" charset="0"/>
                <a:cs typeface="Times New Roman" panose="02020603050405020304" pitchFamily="18" charset="0"/>
              </a:rPr>
              <a:t> 2.72×10¹</a:t>
            </a:r>
            <a:r>
              <a:rPr lang="en-US" dirty="0">
                <a:latin typeface="Cambria Math" panose="02040503050406030204" pitchFamily="18" charset="0"/>
                <a:ea typeface="Calibri" panose="020F0502020204030204" pitchFamily="34" charset="0"/>
                <a:cs typeface="Cambria Math" panose="02040503050406030204" pitchFamily="18" charset="0"/>
              </a:rPr>
              <a:t>⁷</a:t>
            </a:r>
            <a:r>
              <a:rPr lang="en-US" dirty="0">
                <a:latin typeface="Sylfaen" panose="010A0502050306030303" pitchFamily="18" charset="0"/>
                <a:ea typeface="Calibri" panose="020F0502020204030204" pitchFamily="34" charset="0"/>
                <a:cs typeface="Times New Roman" panose="02020603050405020304" pitchFamily="18" charset="0"/>
              </a:rPr>
              <a:t> კმ² </a:t>
            </a:r>
            <a:r>
              <a:rPr lang="en-US" dirty="0" err="1">
                <a:latin typeface="Sylfaen" panose="010A0502050306030303" pitchFamily="18" charset="0"/>
                <a:ea typeface="Calibri" panose="020F0502020204030204" pitchFamily="34" charset="0"/>
                <a:cs typeface="Times New Roman" panose="02020603050405020304" pitchFamily="18" charset="0"/>
              </a:rPr>
              <a:t>იქნება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რაც</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დედამიწის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მაჩვენებელს</a:t>
            </a:r>
            <a:r>
              <a:rPr lang="en-US" dirty="0">
                <a:latin typeface="Sylfaen" panose="010A0502050306030303" pitchFamily="18" charset="0"/>
                <a:ea typeface="Calibri" panose="020F0502020204030204" pitchFamily="34" charset="0"/>
                <a:cs typeface="Times New Roman" panose="02020603050405020304" pitchFamily="18" charset="0"/>
              </a:rPr>
              <a:t> 600 </a:t>
            </a:r>
            <a:r>
              <a:rPr lang="en-US" dirty="0" err="1">
                <a:latin typeface="Sylfaen" panose="010A0502050306030303" pitchFamily="18" charset="0"/>
                <a:ea typeface="Calibri" panose="020F0502020204030204" pitchFamily="34" charset="0"/>
                <a:cs typeface="Times New Roman" panose="02020603050405020304" pitchFamily="18" charset="0"/>
              </a:rPr>
              <a:t>მილიონჯერ</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აჭარბებს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მზე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გამოყოფს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დაახლოებით</a:t>
            </a:r>
            <a:r>
              <a:rPr lang="en-US" dirty="0">
                <a:latin typeface="Sylfaen" panose="010A0502050306030303" pitchFamily="18" charset="0"/>
                <a:ea typeface="Calibri" panose="020F0502020204030204" pitchFamily="34" charset="0"/>
                <a:cs typeface="Times New Roman" panose="02020603050405020304" pitchFamily="18" charset="0"/>
              </a:rPr>
              <a:t> 4×10²</a:t>
            </a:r>
            <a:r>
              <a:rPr lang="en-US" dirty="0">
                <a:latin typeface="Cambria Math" panose="02040503050406030204" pitchFamily="18" charset="0"/>
                <a:ea typeface="Calibri" panose="020F0502020204030204" pitchFamily="34" charset="0"/>
                <a:cs typeface="Cambria Math" panose="02040503050406030204" pitchFamily="18" charset="0"/>
              </a:rPr>
              <a:t>⁶</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ვატს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რისი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დიდი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ნაწილიც</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სასარგებლო</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შრომას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მოხმარდება</a:t>
            </a:r>
            <a:r>
              <a:rPr lang="en-US" dirty="0">
                <a:latin typeface="Sylfaen" panose="010A0502050306030303" pitchFamily="18"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564572" y="2854717"/>
            <a:ext cx="10792691" cy="1277786"/>
          </a:xfrm>
          <a:prstGeom prst="rect">
            <a:avLst/>
          </a:prstGeom>
        </p:spPr>
        <p:txBody>
          <a:bodyPr wrap="square">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მთავარი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გამოწვევა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კი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ისაა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გვჭირდება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მოწინავე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მასალები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რომლებიც</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ჯერჯერობით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არ</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გაგვაჩნია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თუმცა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სავარაუდოდ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შეიქმნება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მომდევნო</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ათწლეულებში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ნანოტექნოლოგიის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მიერ</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თვითმართვადი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რობოტები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რომლებიც</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მასალების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მოსაპოვებლად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გათხრებს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ჩაატარებენ</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კოსმოსში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პანელებს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ააგებენ</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2656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Rectangle 2"/>
          <p:cNvSpPr/>
          <p:nvPr/>
        </p:nvSpPr>
        <p:spPr>
          <a:xfrm>
            <a:off x="803564" y="2785932"/>
            <a:ext cx="6096000" cy="2782428"/>
          </a:xfrm>
          <a:prstGeom prst="rect">
            <a:avLst/>
          </a:prstGeom>
        </p:spPr>
        <p:txBody>
          <a:bodyPr>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კონსტრუქციის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ციკლის</a:t>
            </a:r>
            <a:r>
              <a:rPr lang="en-US" dirty="0">
                <a:latin typeface="Calibri" panose="020F0502020204030204" pitchFamily="34" charset="0"/>
                <a:ea typeface="Calibri" panose="020F0502020204030204" pitchFamily="34" charset="0"/>
                <a:cs typeface="Times New Roman" panose="02020603050405020304" pitchFamily="18" charset="0"/>
              </a:rPr>
              <a:t> 5 </a:t>
            </a:r>
            <a:r>
              <a:rPr lang="en-US" dirty="0" err="1">
                <a:latin typeface="Sylfaen" panose="010A0502050306030303" pitchFamily="18" charset="0"/>
                <a:ea typeface="Calibri" panose="020F0502020204030204" pitchFamily="34" charset="0"/>
                <a:cs typeface="Times New Roman" panose="02020603050405020304" pitchFamily="18" charset="0"/>
              </a:rPr>
              <a:t>მთავარი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საფეხური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შემდეგია</a:t>
            </a:r>
            <a:r>
              <a:rPr lang="en-US"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1.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მოპოვება</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2. </a:t>
            </a:r>
            <a:r>
              <a:rPr lang="en-US" dirty="0" err="1">
                <a:latin typeface="Sylfaen" panose="010A0502050306030303" pitchFamily="18" charset="0"/>
                <a:ea typeface="Calibri" panose="020F0502020204030204" pitchFamily="34" charset="0"/>
                <a:cs typeface="Times New Roman" panose="02020603050405020304" pitchFamily="18" charset="0"/>
              </a:rPr>
              <a:t>მერკურზე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გათხრების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ჩატარება</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3. </a:t>
            </a:r>
            <a:r>
              <a:rPr lang="en-US" dirty="0" err="1">
                <a:latin typeface="Sylfaen" panose="010A0502050306030303" pitchFamily="18" charset="0"/>
                <a:ea typeface="Calibri" panose="020F0502020204030204" pitchFamily="34" charset="0"/>
                <a:cs typeface="Times New Roman" panose="02020603050405020304" pitchFamily="18" charset="0"/>
              </a:rPr>
              <a:t>მასალების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ორბიტაზე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გატანა</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4. </a:t>
            </a:r>
            <a:r>
              <a:rPr lang="en-US" dirty="0" err="1">
                <a:latin typeface="Sylfaen" panose="010A0502050306030303" pitchFamily="18" charset="0"/>
                <a:ea typeface="Calibri" panose="020F0502020204030204" pitchFamily="34" charset="0"/>
                <a:cs typeface="Times New Roman" panose="02020603050405020304" pitchFamily="18" charset="0"/>
              </a:rPr>
              <a:t>მზის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პანელების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დამზადება</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5. </a:t>
            </a:r>
            <a:r>
              <a:rPr lang="en-US" dirty="0" err="1">
                <a:latin typeface="Sylfaen" panose="010A0502050306030303" pitchFamily="18" charset="0"/>
                <a:ea typeface="Calibri" panose="020F0502020204030204" pitchFamily="34" charset="0"/>
                <a:cs typeface="Times New Roman" panose="02020603050405020304" pitchFamily="18" charset="0"/>
              </a:rPr>
              <a:t>მზისგან</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მიღება</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5865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2773" y="396688"/>
            <a:ext cx="9534034" cy="6159976"/>
          </a:xfrm>
          <a:prstGeom prst="rect">
            <a:avLst/>
          </a:prstGeom>
        </p:spPr>
      </p:pic>
    </p:spTree>
    <p:extLst>
      <p:ext uri="{BB962C8B-B14F-4D97-AF65-F5344CB8AC3E}">
        <p14:creationId xmlns:p14="http://schemas.microsoft.com/office/powerpoint/2010/main" val="3480047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Rectangle 2"/>
          <p:cNvSpPr/>
          <p:nvPr/>
        </p:nvSpPr>
        <p:spPr>
          <a:xfrm>
            <a:off x="907471" y="2626118"/>
            <a:ext cx="10803083" cy="1277786"/>
          </a:xfrm>
          <a:prstGeom prst="rect">
            <a:avLst/>
          </a:prstGeom>
        </p:spPr>
        <p:txBody>
          <a:bodyPr wrap="square">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მთავარი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აზრი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ისაა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ყველაფერი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ერთბაშად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არ</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იგება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საჭიროა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მხოლოდ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სფეროს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პატარა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სექციის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აგება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მოგვაწვდის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საკმარის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ენერგიას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პროექტის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დანარჩენი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ნაწილის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განხორციელებისთვის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ასე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ნაგებობის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სარგებლიანობა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დროთა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განმავლობაში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გაიზრდება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პროექტის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წინსვლასთან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ერთად</a:t>
            </a:r>
            <a:r>
              <a:rPr lang="en-US" dirty="0">
                <a:latin typeface="Sylfaen" panose="010A0502050306030303" pitchFamily="18"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907470" y="3984617"/>
            <a:ext cx="10293929" cy="1277786"/>
          </a:xfrm>
          <a:prstGeom prst="rect">
            <a:avLst/>
          </a:prstGeom>
        </p:spPr>
        <p:txBody>
          <a:bodyPr wrap="square">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მასალების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მოპოვება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მერკურიდან</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მოხდება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უფრო</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მეტიც</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დიდი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ალბათობით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მთელი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პლანეტის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დაშლა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იქნება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საჭირო</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სფეროს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საოცრად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ბევრი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მასალა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დაჭირდება</a:t>
            </a:r>
            <a:r>
              <a:rPr lang="en-US" dirty="0">
                <a:latin typeface="Sylfaen" panose="010A0502050306030303" pitchFamily="18" charset="0"/>
                <a:ea typeface="Calibri" panose="020F0502020204030204" pitchFamily="34" charset="0"/>
                <a:cs typeface="Times New Roman" panose="02020603050405020304" pitchFamily="18" charset="0"/>
              </a:rPr>
              <a:t> – </a:t>
            </a:r>
            <a:r>
              <a:rPr lang="en-US" dirty="0" err="1">
                <a:latin typeface="Sylfaen" panose="010A0502050306030303" pitchFamily="18" charset="0"/>
                <a:ea typeface="Calibri" panose="020F0502020204030204" pitchFamily="34" charset="0"/>
                <a:cs typeface="Times New Roman" panose="02020603050405020304" pitchFamily="18" charset="0"/>
              </a:rPr>
              <a:t>იმდენად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ბევრი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თუკი</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დავაპირებთ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სრულად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შემოვსაზღვროთ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მზე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არამარტო</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მერკურის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არამედ</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ვენერასაც</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დავანაწევრებთ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ასევე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ზოგიერთ</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გარე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პლანეტას</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ახლომდებარე</a:t>
            </a:r>
            <a:r>
              <a:rPr lang="en-US" dirty="0">
                <a:latin typeface="Sylfaen" panose="010A0502050306030303" pitchFamily="18" charset="0"/>
                <a:ea typeface="Calibri" panose="020F0502020204030204" pitchFamily="34" charset="0"/>
                <a:cs typeface="Times New Roman" panose="02020603050405020304" pitchFamily="18" charset="0"/>
              </a:rPr>
              <a:t> </a:t>
            </a:r>
            <a:r>
              <a:rPr lang="en-US" dirty="0" err="1" smtClean="0">
                <a:latin typeface="Sylfaen" panose="010A0502050306030303" pitchFamily="18" charset="0"/>
                <a:ea typeface="Calibri" panose="020F0502020204030204" pitchFamily="34" charset="0"/>
                <a:cs typeface="Times New Roman" panose="02020603050405020304" pitchFamily="18" charset="0"/>
              </a:rPr>
              <a:t>ასტეროიდებსაც</a:t>
            </a:r>
            <a:r>
              <a:rPr lang="en-US" dirty="0" smtClean="0">
                <a:latin typeface="Sylfaen" panose="010A0502050306030303" pitchFamily="18"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0721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5142" y="250371"/>
            <a:ext cx="9546772" cy="6364514"/>
          </a:xfrm>
          <a:prstGeom prst="rect">
            <a:avLst/>
          </a:prstGeom>
        </p:spPr>
      </p:pic>
    </p:spTree>
    <p:extLst>
      <p:ext uri="{BB962C8B-B14F-4D97-AF65-F5344CB8AC3E}">
        <p14:creationId xmlns:p14="http://schemas.microsoft.com/office/powerpoint/2010/main" val="121282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2509" y="1353881"/>
            <a:ext cx="11357264" cy="2668423"/>
          </a:xfrm>
          <a:prstGeom prst="rect">
            <a:avLst/>
          </a:prstGeom>
        </p:spPr>
        <p:txBody>
          <a:bodyPr wrap="square">
            <a:spAutoFit/>
          </a:bodyPr>
          <a:lstStyle/>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საბოლოოდ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შეგვიძლია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პროექტი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დავიყვანოთ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ათწლიან</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საჭიროებამდე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ათი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წლის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განმავლობაში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ავაგებთ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პანელების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პირველ</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ჯგუფს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მათგან</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მიღებული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დავასრულებთ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პროექტს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ამ</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სქემის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გამოყენებით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მერკური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დაიშლება</a:t>
            </a:r>
            <a:r>
              <a:rPr lang="en-US" dirty="0">
                <a:latin typeface="Calibri" panose="020F0502020204030204" pitchFamily="34" charset="0"/>
                <a:ea typeface="Calibri" panose="020F0502020204030204" pitchFamily="34" charset="0"/>
                <a:cs typeface="Times New Roman" panose="02020603050405020304" pitchFamily="18" charset="0"/>
              </a:rPr>
              <a:t> 4 </a:t>
            </a:r>
            <a:r>
              <a:rPr lang="en-US" dirty="0" err="1">
                <a:latin typeface="Sylfaen" panose="010A0502050306030303" pitchFamily="18" charset="0"/>
                <a:ea typeface="Calibri" panose="020F0502020204030204" pitchFamily="34" charset="0"/>
                <a:cs typeface="Times New Roman" panose="02020603050405020304" pitchFamily="18" charset="0"/>
              </a:rPr>
              <a:t>ათწლიან</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ციკლში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სხვაგვარად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ვთქვათ</a:t>
            </a:r>
            <a:r>
              <a:rPr lang="en-US" dirty="0">
                <a:latin typeface="Calibri" panose="020F0502020204030204" pitchFamily="34" charset="0"/>
                <a:ea typeface="Calibri" panose="020F0502020204030204" pitchFamily="34" charset="0"/>
                <a:cs typeface="Times New Roman" panose="02020603050405020304" pitchFamily="18" charset="0"/>
              </a:rPr>
              <a:t>, 40 </a:t>
            </a:r>
            <a:r>
              <a:rPr lang="en-US" dirty="0" err="1">
                <a:latin typeface="Sylfaen" panose="010A0502050306030303" pitchFamily="18" charset="0"/>
                <a:ea typeface="Calibri" panose="020F0502020204030204" pitchFamily="34" charset="0"/>
                <a:cs typeface="Times New Roman" panose="02020603050405020304" pitchFamily="18" charset="0"/>
              </a:rPr>
              <a:t>წელიწადში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შევქმნით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დაისონის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გუნდს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რომელიც</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მერკურის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მასის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ნახევარზე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მეტს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შეიცავს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გაგრძელების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სურვილის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შემთხვევაში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კი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მხოლოდ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ერთი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წელი</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დაჭირდება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ვენერას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დაშლას</a:t>
            </a:r>
            <a:r>
              <a:rPr lang="en-US" dirty="0">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dirty="0" err="1">
                <a:latin typeface="Sylfaen" panose="010A0502050306030303" pitchFamily="18" charset="0"/>
                <a:ea typeface="Calibri" panose="020F0502020204030204" pitchFamily="34" charset="0"/>
                <a:cs typeface="Times New Roman" panose="02020603050405020304" pitchFamily="18" charset="0"/>
              </a:rPr>
              <a:t>იმის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გათვალისწინებით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რომ</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პროექტს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ბოლომდე</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მივიყვანთ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და</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მზეს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სრულად</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შემოვერტყმით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გარს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მივიღებთ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ჩვენს</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ხელთ</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არსებულ</a:t>
            </a:r>
            <a:r>
              <a:rPr lang="en-US" dirty="0">
                <a:latin typeface="Calibri" panose="020F0502020204030204" pitchFamily="34" charset="0"/>
                <a:ea typeface="Calibri" panose="020F0502020204030204" pitchFamily="34" charset="0"/>
                <a:cs typeface="Times New Roman" panose="02020603050405020304" pitchFamily="18" charset="0"/>
              </a:rPr>
              <a:t> 3.8×10²⁶ </a:t>
            </a:r>
            <a:r>
              <a:rPr lang="en-US" dirty="0" err="1">
                <a:latin typeface="Sylfaen" panose="010A0502050306030303" pitchFamily="18" charset="0"/>
                <a:ea typeface="Calibri" panose="020F0502020204030204" pitchFamily="34" charset="0"/>
                <a:cs typeface="Times New Roman" panose="02020603050405020304" pitchFamily="18" charset="0"/>
              </a:rPr>
              <a:t>ვატ</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Sylfaen" panose="010A0502050306030303" pitchFamily="18" charset="0"/>
                <a:ea typeface="Calibri" panose="020F0502020204030204" pitchFamily="34" charset="0"/>
                <a:cs typeface="Times New Roman" panose="02020603050405020304" pitchFamily="18" charset="0"/>
              </a:rPr>
              <a:t>ენერგიას</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3717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sz="4400" dirty="0" smtClean="0"/>
              <a:t>მადლობთ ყურადღებისთვის</a:t>
            </a:r>
            <a:endParaRPr lang="en-US" sz="4400"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7773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TM03457444[[fn=Basis]]</Template>
  <TotalTime>76</TotalTime>
  <Words>371</Words>
  <Application>Microsoft Office PowerPoint</Application>
  <PresentationFormat>Widescreen</PresentationFormat>
  <Paragraphs>24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Cambria Math</vt:lpstr>
      <vt:lpstr>Corbel</vt:lpstr>
      <vt:lpstr>Sylfaen</vt:lpstr>
      <vt:lpstr>Times New Roman</vt:lpstr>
      <vt:lpstr>Basis</vt:lpstr>
      <vt:lpstr>დაისონის სფერო</vt:lpstr>
      <vt:lpstr>PowerPoint Presentation</vt:lpstr>
      <vt:lpstr>დაისონის სფერო</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მადლობთ ყურადღებისთვის</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დაისონის სფერო</dc:title>
  <dc:creator>Tsotne Gamsakhurdashvili</dc:creator>
  <cp:lastModifiedBy>Tsotne Gamsakhurdashvili</cp:lastModifiedBy>
  <cp:revision>6</cp:revision>
  <dcterms:created xsi:type="dcterms:W3CDTF">2016-05-26T16:41:30Z</dcterms:created>
  <dcterms:modified xsi:type="dcterms:W3CDTF">2016-06-10T12:47:16Z</dcterms:modified>
</cp:coreProperties>
</file>