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64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606B8F-62C4-44B1-B1EA-B75A8E1297E7}" type="datetimeFigureOut">
              <a:rPr lang="en-US" smtClean="0"/>
              <a:t>6/22/2022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A091B0-0CA3-4DAB-A016-F63BFF8A7C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2676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A091B0-0CA3-4DAB-A016-F63BFF8A7CF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8787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B27A2-037A-4638-B176-07AEADF760E1}" type="datetime1">
              <a:rPr lang="en-US" smtClean="0"/>
              <a:t>6/22/2022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1F381-9946-42DE-A33D-1CC971EC51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851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990FC-82F7-46F5-A522-15460D459B11}" type="datetime1">
              <a:rPr lang="en-US" smtClean="0"/>
              <a:t>6/22/2022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1F381-9946-42DE-A33D-1CC971EC51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567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A228F-B032-4859-9672-DDDC887C19EB}" type="datetime1">
              <a:rPr lang="en-US" smtClean="0"/>
              <a:t>6/22/2022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1F381-9946-42DE-A33D-1CC971EC51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152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9F66F-588F-4EBF-9715-7C3EFF74C337}" type="datetime1">
              <a:rPr lang="en-US" smtClean="0"/>
              <a:t>6/22/2022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1F381-9946-42DE-A33D-1CC971EC51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3640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B8D5A-7D7E-4A97-A007-0BBB47EB91DF}" type="datetime1">
              <a:rPr lang="en-US" smtClean="0"/>
              <a:t>6/22/2022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1F381-9946-42DE-A33D-1CC971EC51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0742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A5A3D-6BEA-42C4-B5F0-31F85900A37B}" type="datetime1">
              <a:rPr lang="en-US" smtClean="0"/>
              <a:t>6/22/2022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1F381-9946-42DE-A33D-1CC971EC51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961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4C645-EEC4-49D0-B7ED-5A4FD1B62185}" type="datetime1">
              <a:rPr lang="en-US" smtClean="0"/>
              <a:t>6/22/2022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1F381-9946-42DE-A33D-1CC971EC51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597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6330A-B8B3-4815-9F91-99C9EC1B5879}" type="datetime1">
              <a:rPr lang="en-US" smtClean="0"/>
              <a:t>6/22/2022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1F381-9946-42DE-A33D-1CC971EC51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312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8BA22-EE55-4C7E-9060-75B8E0890F36}" type="datetime1">
              <a:rPr lang="en-US" smtClean="0"/>
              <a:t>6/22/2022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1F381-9946-42DE-A33D-1CC971EC51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87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6B4CB-23F8-4673-AA62-8C5B901DB25A}" type="datetime1">
              <a:rPr lang="en-US" smtClean="0"/>
              <a:t>6/22/2022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1F381-9946-42DE-A33D-1CC971EC51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61831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001AC-2655-4B9C-A540-07D75B5C6A1A}" type="datetime1">
              <a:rPr lang="en-US" smtClean="0"/>
              <a:t>6/22/2022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1F381-9946-42DE-A33D-1CC971EC51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310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2FA9CA-E62F-4273-A7B4-398F630AE791}" type="datetime1">
              <a:rPr lang="en-US" smtClean="0"/>
              <a:t>6/22/2022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C1F381-9946-42DE-A33D-1CC971EC51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025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a-GE" dirty="0" smtClean="0"/>
              <a:t>ელექტრონები ლანდაუს უმცირეს დონეზე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a-GE" dirty="0" smtClean="0"/>
          </a:p>
          <a:p>
            <a:r>
              <a:rPr lang="ka-GE" dirty="0" smtClean="0"/>
              <a:t>ზურაბი გაჩეჩილაძე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1F381-9946-42DE-A33D-1CC971EC51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339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779645"/>
                <a:ext cx="10515600" cy="5397317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ka-GE" sz="2000" dirty="0" smtClean="0"/>
                  <a:t>კვანტური ჰოლის ეფექტის შემთხვევაში, დაბალ ტემპერატურებზე და ძლიერი მაგნიტური ველის ქვეშ ელექტრონების მოძრაობა შეზღუდულია ე.წ. უმცირესი ლანდაუს დონით (</a:t>
                </a:r>
                <a:r>
                  <a:rPr lang="en-US" sz="2000" dirty="0"/>
                  <a:t>LLL)</a:t>
                </a:r>
                <a:r>
                  <a:rPr lang="ka-GE" sz="2000" dirty="0"/>
                  <a:t>. </a:t>
                </a:r>
                <a:endParaRPr lang="en-US" sz="2000" dirty="0"/>
              </a:p>
              <a:p>
                <a:pPr marL="0" indent="0">
                  <a:buNone/>
                </a:pPr>
                <a:r>
                  <a:rPr lang="ka-GE" sz="2000" dirty="0"/>
                  <a:t>თავდაპირველად განვიხილოთ კლასიკური ელექტრონის მოძრაობა სიბრტყეში, ამ სიბრტყის მარათობულ ერთგვაროვანი მაგნიტური ველში </a:t>
                </a:r>
                <a14:m>
                  <m:oMath xmlns:m="http://schemas.openxmlformats.org/officeDocument/2006/math">
                    <m:r>
                      <a:rPr lang="ka-GE" sz="2000" b="1" i="1"/>
                      <m:t>𝑩</m:t>
                    </m:r>
                    <m:r>
                      <a:rPr lang="ka-GE" sz="2000" i="1"/>
                      <m:t>=(0,0,</m:t>
                    </m:r>
                    <m:r>
                      <a:rPr lang="ka-GE" sz="2000" i="1"/>
                      <m:t>𝐵</m:t>
                    </m:r>
                    <m:r>
                      <a:rPr lang="ka-GE" sz="2000" i="1"/>
                      <m:t>)</m:t>
                    </m:r>
                  </m:oMath>
                </a14:m>
                <a:r>
                  <a:rPr lang="ka-GE" sz="2000" dirty="0"/>
                  <a:t>.</a:t>
                </a:r>
                <a:endParaRPr lang="ka-GE" sz="2000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ka-GE" sz="2000" i="1"/>
                      <m:t>𝑚</m:t>
                    </m:r>
                    <m:acc>
                      <m:accPr>
                        <m:chr m:val="̇"/>
                        <m:ctrlPr>
                          <a:rPr lang="en-US" sz="2000" i="1"/>
                        </m:ctrlPr>
                      </m:accPr>
                      <m:e>
                        <m:sSub>
                          <m:sSubPr>
                            <m:ctrlPr>
                              <a:rPr lang="en-US" sz="2000" i="1"/>
                            </m:ctrlPr>
                          </m:sSubPr>
                          <m:e>
                            <m:r>
                              <a:rPr lang="ka-GE" sz="2000" i="1"/>
                              <m:t>𝑣</m:t>
                            </m:r>
                          </m:e>
                          <m:sub>
                            <m:r>
                              <a:rPr lang="ka-GE" sz="2000" i="1"/>
                              <m:t>𝑥</m:t>
                            </m:r>
                          </m:sub>
                        </m:sSub>
                      </m:e>
                    </m:acc>
                    <m:r>
                      <a:rPr lang="ka-GE" sz="2000" i="1"/>
                      <m:t>=+</m:t>
                    </m:r>
                    <m:r>
                      <a:rPr lang="ka-GE" sz="2000" i="1"/>
                      <m:t>𝑒𝐵𝑦</m:t>
                    </m:r>
                  </m:oMath>
                </a14:m>
                <a:r>
                  <a:rPr lang="ka-GE" sz="2000" dirty="0" smtClean="0"/>
                  <a:t> 	 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000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ka-GE" sz="2000" i="1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ka-GE" sz="20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ka-GE" sz="2000" i="1">
                        <a:latin typeface="Cambria Math" panose="02040503050406030204" pitchFamily="18" charset="0"/>
                      </a:rPr>
                      <m:t>𝐶</m:t>
                    </m:r>
                    <m:func>
                      <m:func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ka-GE" sz="2000">
                            <a:latin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ka-GE" sz="20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ka-GE" sz="2000" i="1">
                            <a:latin typeface="Cambria Math" panose="02040503050406030204" pitchFamily="18" charset="0"/>
                          </a:rPr>
                          <m:t>𝜔</m:t>
                        </m:r>
                        <m:r>
                          <a:rPr lang="ka-GE" sz="20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ka-GE" sz="20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ka-GE" sz="2000" i="1">
                            <a:latin typeface="Cambria Math" panose="02040503050406030204" pitchFamily="18" charset="0"/>
                          </a:rPr>
                          <m:t>𝜑</m:t>
                        </m:r>
                        <m:r>
                          <a:rPr lang="ka-GE" sz="20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func>
                  </m:oMath>
                </a14:m>
                <a:r>
                  <a:rPr lang="ka-GE" sz="2000" dirty="0" smtClean="0"/>
                  <a:t> 		 </a:t>
                </a:r>
                <a14:m>
                  <m:oMath xmlns:m="http://schemas.openxmlformats.org/officeDocument/2006/math">
                    <m:r>
                      <a:rPr lang="en-US" sz="200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ka-GE" sz="20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0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ka-GE" sz="2000" i="1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limLow>
                      <m:limLow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limLowPr>
                      <m:e>
                        <m:groupChr>
                          <m:groupChrPr>
                            <m:chr m:val="⏟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groupChrPr>
                          <m:e>
                            <m:r>
                              <a:rPr lang="ka-GE" sz="20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d>
                              <m:d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sz="2000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ka-GE" sz="2000" i="1">
                                        <a:latin typeface="Cambria Math" panose="02040503050406030204" pitchFamily="18" charset="0"/>
                                      </a:rPr>
                                      <m:t>𝐶</m:t>
                                    </m:r>
                                  </m:num>
                                  <m:den>
                                    <m:r>
                                      <a:rPr lang="ka-GE" sz="2000" i="1">
                                        <a:latin typeface="Cambria Math" panose="02040503050406030204" pitchFamily="18" charset="0"/>
                                      </a:rPr>
                                      <m:t>𝜔</m:t>
                                    </m:r>
                                  </m:den>
                                </m:f>
                              </m:e>
                            </m:d>
                            <m:func>
                              <m:func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ka-GE" sz="2000">
                                    <a:latin typeface="Cambria Math" panose="02040503050406030204" pitchFamily="18" charset="0"/>
                                  </a:rPr>
                                  <m:t>cos</m:t>
                                </m:r>
                              </m:fName>
                              <m:e>
                                <m:r>
                                  <a:rPr lang="ka-GE" sz="2000" i="1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ka-GE" sz="2000" i="1">
                                    <a:latin typeface="Cambria Math" panose="02040503050406030204" pitchFamily="18" charset="0"/>
                                  </a:rPr>
                                  <m:t>𝜔</m:t>
                                </m:r>
                                <m:r>
                                  <a:rPr lang="ka-GE" sz="20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ka-GE" sz="200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ka-GE" sz="2000" i="1">
                                    <a:latin typeface="Cambria Math" panose="02040503050406030204" pitchFamily="18" charset="0"/>
                                  </a:rPr>
                                  <m:t>𝜑</m:t>
                                </m:r>
                                <m:r>
                                  <a:rPr lang="ka-GE" sz="2000" i="1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</m:func>
                          </m:e>
                        </m:groupChr>
                      </m:e>
                      <m:lim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ka-GE" sz="2000" i="1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ka-GE" sz="20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sub>
                        </m:sSub>
                      </m:lim>
                    </m:limLow>
                  </m:oMath>
                </a14:m>
                <a:endParaRPr lang="en-US" sz="20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ka-GE" sz="2000" i="1" smtClean="0"/>
                      <m:t>𝑚</m:t>
                    </m:r>
                    <m:acc>
                      <m:accPr>
                        <m:chr m:val="̇"/>
                        <m:ctrlPr>
                          <a:rPr lang="en-US" sz="2000" i="1"/>
                        </m:ctrlPr>
                      </m:accPr>
                      <m:e>
                        <m:sSub>
                          <m:sSubPr>
                            <m:ctrlPr>
                              <a:rPr lang="en-US" sz="2000" i="1"/>
                            </m:ctrlPr>
                          </m:sSubPr>
                          <m:e>
                            <m:r>
                              <a:rPr lang="ka-GE" sz="2000" i="1"/>
                              <m:t>𝑣</m:t>
                            </m:r>
                          </m:e>
                          <m:sub>
                            <m:r>
                              <a:rPr lang="ka-GE" sz="2000" i="1"/>
                              <m:t>𝑦</m:t>
                            </m:r>
                          </m:sub>
                        </m:sSub>
                      </m:e>
                    </m:acc>
                    <m:r>
                      <a:rPr lang="ka-GE" sz="2000" i="1"/>
                      <m:t>=−</m:t>
                    </m:r>
                    <m:r>
                      <a:rPr lang="ka-GE" sz="2000" i="1"/>
                      <m:t>𝑒𝐵𝑥</m:t>
                    </m:r>
                  </m:oMath>
                </a14:m>
                <a:r>
                  <a:rPr lang="ka-GE" sz="2000" dirty="0" smtClean="0"/>
                  <a:t> 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000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ka-GE" sz="2000" i="1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ka-GE" sz="20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ka-GE" sz="2000" i="1">
                        <a:latin typeface="Cambria Math" panose="02040503050406030204" pitchFamily="18" charset="0"/>
                      </a:rPr>
                      <m:t>𝐶</m:t>
                    </m:r>
                    <m:func>
                      <m:func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ka-GE" sz="2000">
                            <a:latin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r>
                          <a:rPr lang="ka-GE" sz="20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ka-GE" sz="2000" i="1">
                            <a:latin typeface="Cambria Math" panose="02040503050406030204" pitchFamily="18" charset="0"/>
                          </a:rPr>
                          <m:t>𝜔</m:t>
                        </m:r>
                        <m:r>
                          <a:rPr lang="ka-GE" sz="20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ka-GE" sz="20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ka-GE" sz="2000" i="1">
                            <a:latin typeface="Cambria Math" panose="02040503050406030204" pitchFamily="18" charset="0"/>
                          </a:rPr>
                          <m:t>𝜑</m:t>
                        </m:r>
                        <m:r>
                          <a:rPr lang="ka-GE" sz="20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func>
                  </m:oMath>
                </a14:m>
                <a:r>
                  <a:rPr lang="ka-GE" sz="2000" dirty="0" smtClean="0"/>
                  <a:t> 		 </a:t>
                </a:r>
                <a14:m>
                  <m:oMath xmlns:m="http://schemas.openxmlformats.org/officeDocument/2006/math">
                    <m:r>
                      <a:rPr lang="en-US" sz="200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ka-GE" sz="20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0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ka-GE" sz="2000" i="1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limLow>
                      <m:limLow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limLowPr>
                      <m:e>
                        <m:groupChr>
                          <m:groupChrPr>
                            <m:chr m:val="⏟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groupChrPr>
                          <m:e>
                            <m:r>
                              <a:rPr lang="ka-GE" sz="20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d>
                              <m:d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sz="2000" i="1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ka-GE" sz="2000" i="1">
                                        <a:latin typeface="Cambria Math" panose="02040503050406030204" pitchFamily="18" charset="0"/>
                                      </a:rPr>
                                      <m:t>𝐶</m:t>
                                    </m:r>
                                  </m:num>
                                  <m:den>
                                    <m:r>
                                      <a:rPr lang="ka-GE" sz="2000" i="1">
                                        <a:latin typeface="Cambria Math" panose="02040503050406030204" pitchFamily="18" charset="0"/>
                                      </a:rPr>
                                      <m:t>𝜔</m:t>
                                    </m:r>
                                  </m:den>
                                </m:f>
                              </m:e>
                            </m:d>
                            <m:func>
                              <m:func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ka-GE" sz="2000">
                                    <a:latin typeface="Cambria Math" panose="02040503050406030204" pitchFamily="18" charset="0"/>
                                  </a:rPr>
                                  <m:t>sin</m:t>
                                </m:r>
                              </m:fName>
                              <m:e>
                                <m:r>
                                  <a:rPr lang="ka-GE" sz="2000" i="1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ka-GE" sz="2000" i="1">
                                    <a:latin typeface="Cambria Math" panose="02040503050406030204" pitchFamily="18" charset="0"/>
                                  </a:rPr>
                                  <m:t>𝜔</m:t>
                                </m:r>
                                <m:r>
                                  <a:rPr lang="ka-GE" sz="2000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ka-GE" sz="200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ka-GE" sz="2000" i="1">
                                    <a:latin typeface="Cambria Math" panose="02040503050406030204" pitchFamily="18" charset="0"/>
                                  </a:rPr>
                                  <m:t>𝜑</m:t>
                                </m:r>
                                <m:r>
                                  <a:rPr lang="ka-GE" sz="2000" i="1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</m:func>
                          </m:e>
                        </m:groupChr>
                      </m:e>
                      <m:lim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ka-GE" sz="2000" i="1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ka-GE" sz="20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sub>
                        </m:sSub>
                      </m:lim>
                    </m:limLow>
                  </m:oMath>
                </a14:m>
                <a:endParaRPr lang="en-US" sz="2000" dirty="0"/>
              </a:p>
              <a:p>
                <a:pPr marL="0" indent="0">
                  <a:buNone/>
                </a:pPr>
                <a:r>
                  <a:rPr lang="ka-GE" sz="2000" dirty="0" smtClean="0"/>
                  <a:t>სადაც </a:t>
                </a:r>
                <a14:m>
                  <m:oMath xmlns:m="http://schemas.openxmlformats.org/officeDocument/2006/math">
                    <m:r>
                      <a:rPr lang="ka-GE" sz="2000" i="1"/>
                      <m:t>𝜔</m:t>
                    </m:r>
                    <m:r>
                      <a:rPr lang="ka-GE" sz="2000" i="1"/>
                      <m:t>=</m:t>
                    </m:r>
                    <m:f>
                      <m:fPr>
                        <m:ctrlPr>
                          <a:rPr lang="ka-GE" sz="2000" i="1"/>
                        </m:ctrlPr>
                      </m:fPr>
                      <m:num>
                        <m:r>
                          <a:rPr lang="ka-GE" sz="2000" i="1"/>
                          <m:t>𝑒𝐵</m:t>
                        </m:r>
                      </m:num>
                      <m:den>
                        <m:r>
                          <a:rPr lang="ka-GE" sz="2000" i="1"/>
                          <m:t>𝑚</m:t>
                        </m:r>
                      </m:den>
                    </m:f>
                  </m:oMath>
                </a14:m>
                <a:r>
                  <a:rPr lang="en-US" sz="2000" dirty="0" smtClean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𝑿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=(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a-GE" sz="20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ka-GE" sz="2000" i="1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000" dirty="0" smtClean="0"/>
                  <a:t> </a:t>
                </a:r>
                <a:r>
                  <a:rPr lang="ka-GE" sz="2000" dirty="0" smtClean="0"/>
                  <a:t>.</a:t>
                </a:r>
                <a:endParaRPr lang="en-US" sz="2000" dirty="0" smtClean="0"/>
              </a:p>
              <a:p>
                <a:pPr marL="0" indent="0">
                  <a:buNone/>
                </a:pPr>
                <a:r>
                  <a:rPr lang="ka-GE" sz="2000" dirty="0" smtClean="0">
                    <a:latin typeface="Sylfaen" panose="010A0502050306030303" pitchFamily="18" charset="0"/>
                  </a:rPr>
                  <a:t>ელექტრონის ენერგია დამოკიდებულია </a:t>
                </a:r>
                <a:r>
                  <a:rPr lang="en-US" sz="2000" dirty="0">
                    <a:latin typeface="Sylfaen" panose="010A0502050306030303" pitchFamily="18" charset="0"/>
                  </a:rPr>
                  <a:t/>
                </a:r>
                <a:br>
                  <a:rPr lang="en-US" sz="2000" dirty="0">
                    <a:latin typeface="Sylfaen" panose="010A0502050306030303" pitchFamily="18" charset="0"/>
                  </a:rPr>
                </a:br>
                <a:r>
                  <a:rPr lang="ka-GE" sz="2000" dirty="0" smtClean="0">
                    <a:latin typeface="Sylfaen" panose="010A0502050306030303" pitchFamily="18" charset="0"/>
                  </a:rPr>
                  <a:t>მხოლოდ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ka-GE" sz="2000" i="1" smtClean="0"/>
                        </m:ctrlPr>
                      </m:dPr>
                      <m:e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</m:d>
                  </m:oMath>
                </a14:m>
                <a:r>
                  <a:rPr lang="en-US" sz="2000" dirty="0" smtClean="0">
                    <a:latin typeface="Sylfaen" panose="010A0502050306030303" pitchFamily="18" charset="0"/>
                  </a:rPr>
                  <a:t>-</a:t>
                </a:r>
                <a:r>
                  <a:rPr lang="ka-GE" sz="2000" dirty="0" smtClean="0">
                    <a:latin typeface="Sylfaen" panose="010A0502050306030303" pitchFamily="18" charset="0"/>
                  </a:rPr>
                  <a:t>ზე. </a:t>
                </a:r>
                <a:endParaRPr lang="en-US" sz="2000" dirty="0">
                  <a:latin typeface="Sylfaen" panose="010A0502050306030303" pitchFamily="18" charset="0"/>
                </a:endParaRPr>
              </a:p>
              <a:p>
                <a:endParaRPr lang="en-US" sz="2000" dirty="0"/>
              </a:p>
              <a:p>
                <a:endParaRPr lang="en-US" sz="2000" dirty="0">
                  <a:latin typeface="Sylfaen" panose="010A0502050306030303" pitchFamily="18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779645"/>
                <a:ext cx="10515600" cy="5397317"/>
              </a:xfrm>
              <a:blipFill rotWithShape="0">
                <a:blip r:embed="rId3"/>
                <a:stretch>
                  <a:fillRect l="-638" t="-11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4244" y="3927788"/>
            <a:ext cx="4410290" cy="2621062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1F381-9946-42DE-A33D-1CC971EC51A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727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45528"/>
          </a:xfrm>
        </p:spPr>
        <p:txBody>
          <a:bodyPr>
            <a:normAutofit/>
          </a:bodyPr>
          <a:lstStyle/>
          <a:p>
            <a:pPr algn="ctr"/>
            <a:r>
              <a:rPr lang="ka-GE" sz="3200" dirty="0" smtClean="0"/>
              <a:t>კვანტურ-მექანიკური შემთხვევა</a:t>
            </a:r>
            <a:endParaRPr lang="en-US" sz="32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280160"/>
                <a:ext cx="10515600" cy="489680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ka-GE" sz="2000" dirty="0" smtClean="0"/>
                  <a:t>ჰამილტონიანი: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𝐻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sSub>
                          <m:sSub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sub>
                        </m:sSub>
                      </m:den>
                    </m:f>
                    <m:sSup>
                      <m:sSup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b="1" i="1" smtClean="0">
                                <a:latin typeface="Cambria Math" panose="02040503050406030204" pitchFamily="18" charset="0"/>
                              </a:rPr>
                              <m:t>𝒑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  <m:r>
                              <a:rPr lang="en-US" sz="2000" b="1" i="1" smtClean="0">
                                <a:latin typeface="Cambria Math" panose="02040503050406030204" pitchFamily="18" charset="0"/>
                              </a:rPr>
                              <m:t>𝑨</m:t>
                            </m:r>
                          </m:e>
                        </m:d>
                      </m:e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000" dirty="0" smtClean="0"/>
                  <a:t>      </a:t>
                </a:r>
                <a:br>
                  <a:rPr lang="en-US" sz="2000" dirty="0" smtClean="0"/>
                </a:br>
                <a:r>
                  <a:rPr lang="ka-GE" sz="2000" dirty="0" smtClean="0"/>
                  <a:t>სადაც</a:t>
                </a:r>
                <a:r>
                  <a:rPr lang="en-US" sz="2000" dirty="0" smtClean="0"/>
                  <a:t> </a:t>
                </a:r>
                <a:r>
                  <a:rPr lang="ka-GE" sz="2000" dirty="0" smtClean="0"/>
                  <a:t> </a:t>
                </a:r>
                <a14:m>
                  <m:oMath xmlns:m="http://schemas.openxmlformats.org/officeDocument/2006/math">
                    <m:r>
                      <a:rPr lang="en-US" sz="2000" b="1" i="1" smtClean="0">
                        <a:latin typeface="Cambria Math" panose="02040503050406030204" pitchFamily="18" charset="0"/>
                      </a:rPr>
                      <m:t>𝒑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=−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ℏ</m:t>
                    </m:r>
                    <m:d>
                      <m:dPr>
                        <m:ctrl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𝜕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𝑥</m:t>
                            </m:r>
                          </m:sub>
                        </m:sSub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𝜕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𝑦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000" b="1" dirty="0" smtClean="0"/>
                  <a:t>,     </a:t>
                </a:r>
                <a14:m>
                  <m:oMath xmlns:m="http://schemas.openxmlformats.org/officeDocument/2006/math">
                    <m:r>
                      <a:rPr lang="en-US" sz="2000" b="1" i="1" smtClean="0">
                        <a:latin typeface="Cambria Math" panose="02040503050406030204" pitchFamily="18" charset="0"/>
                      </a:rPr>
                      <m:t>𝑨</m:t>
                    </m:r>
                    <m:r>
                      <a:rPr lang="en-US" sz="2000" b="1" i="1" smtClean="0">
                        <a:latin typeface="Cambria Math" panose="02040503050406030204" pitchFamily="18" charset="0"/>
                      </a:rPr>
                      <m:t>=(</m:t>
                    </m:r>
                    <m:sSub>
                      <m:sSubPr>
                        <m:ctrlPr>
                          <a:rPr lang="en-US" sz="20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sz="2000" b="1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sz="20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en-US" sz="2000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000" b="1" dirty="0" smtClean="0"/>
                  <a:t>,    </a:t>
                </a:r>
                <a14:m>
                  <m:oMath xmlns:m="http://schemas.openxmlformats.org/officeDocument/2006/math">
                    <m:r>
                      <a:rPr lang="en-US" sz="2000" b="0" i="1" dirty="0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sz="2000" b="0" i="1" dirty="0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000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sSub>
                      <m:sSubPr>
                        <m:ctrlPr>
                          <a:rPr lang="en-US" sz="2000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en-US" sz="2000" b="0" i="1" dirty="0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000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sSub>
                      <m:sSubPr>
                        <m:ctrlPr>
                          <a:rPr lang="en-US" sz="2000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</m:oMath>
                </a14:m>
                <a:r>
                  <a:rPr lang="en-US" sz="2000" dirty="0" smtClean="0"/>
                  <a:t>,    </a:t>
                </a:r>
                <a14:m>
                  <m:oMath xmlns:m="http://schemas.openxmlformats.org/officeDocument/2006/math">
                    <m:r>
                      <a:rPr lang="en-US" sz="2000" b="1" i="1" smtClean="0">
                        <a:latin typeface="Cambria Math" panose="02040503050406030204" pitchFamily="18" charset="0"/>
                      </a:rPr>
                      <m:t>𝑨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(−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ka-GE" sz="2000" b="1" dirty="0" smtClean="0"/>
              </a:p>
              <a:p>
                <a:pPr marL="0" indent="0">
                  <a:buNone/>
                </a:pPr>
                <a:r>
                  <a:rPr lang="ka-GE" sz="2000" dirty="0" smtClean="0">
                    <a:latin typeface="Sylfaen" panose="010A0502050306030303" pitchFamily="18" charset="0"/>
                  </a:rPr>
                  <a:t>შემოვიტანოთ მაგნიტური სიგრძის ცნება: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ka-GE" sz="2000" i="1" smtClean="0"/>
                        </m:ctrlPr>
                      </m:fPr>
                      <m:num>
                        <m:r>
                          <a:rPr lang="ka-GE" sz="2000" b="0" i="1" smtClean="0"/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p>
                            <m:r>
                              <a:rPr lang="en-US" sz="200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𝑒𝐵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ℏ</m:t>
                        </m:r>
                      </m:den>
                    </m:f>
                  </m:oMath>
                </a14:m>
                <a:endParaRPr lang="en-US" sz="2000" dirty="0" smtClean="0">
                  <a:latin typeface="Sylfaen" panose="010A0502050306030303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𝐻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ℏ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sSub>
                          <m:sSub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sub>
                        </m:sSub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p>
                        </m:sSup>
                      </m:den>
                    </m:f>
                    <m:sSup>
                      <m:sSup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  <m:sSup>
                              <m:sSupPr>
                                <m:ctrlP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  <m:t>𝑙</m:t>
                                </m:r>
                              </m:e>
                              <m:sup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sSub>
                              <m:sSubPr>
                                <m:ctrlP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𝜕</m:t>
                                </m:r>
                              </m:e>
                              <m:sub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ℏ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sSub>
                          <m:sSub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sub>
                        </m:sSub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p>
                        </m:sSup>
                      </m:den>
                    </m:f>
                    <m:sSup>
                      <m:sSup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𝑦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  <m:sSup>
                              <m:sSupPr>
                                <m:ctrlP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  <m:t>𝑙</m:t>
                                </m:r>
                              </m:e>
                              <m:sup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sSub>
                              <m:sSubPr>
                                <m:ctrlP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𝜕</m:t>
                                </m:r>
                              </m:e>
                              <m:sub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𝑥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ℏ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sSub>
                          <m:sSub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sub>
                        </m:sSub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p>
                        </m:sSup>
                      </m:den>
                    </m:f>
                    <m:sSup>
                      <m:sSup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000" dirty="0" smtClean="0">
                    <a:latin typeface="Sylfaen" panose="010A0502050306030303" pitchFamily="18" charset="0"/>
                  </a:rPr>
                  <a:t> </a:t>
                </a:r>
                <a:endParaRPr lang="ka-GE" sz="2000" dirty="0" smtClean="0">
                  <a:latin typeface="Sylfaen" panose="010A0502050306030303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𝑖</m:t>
                    </m:r>
                    <m:sSup>
                      <m:sSup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</m:oMath>
                </a14:m>
                <a:r>
                  <a:rPr lang="en-US" sz="2000" b="0" dirty="0" smtClean="0">
                    <a:latin typeface="Sylfaen" panose="010A0502050306030303" pitchFamily="18" charset="0"/>
                  </a:rPr>
                  <a:t>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𝑖</m:t>
                    </m:r>
                    <m:sSup>
                      <m:sSup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</m:oMath>
                </a14:m>
                <a:r>
                  <a:rPr lang="en-US" sz="2000" b="0" dirty="0" smtClean="0">
                    <a:latin typeface="Sylfaen" panose="010A0502050306030303" pitchFamily="18" charset="0"/>
                  </a:rPr>
                  <a:t>  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20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sub>
                        </m:s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𝑦</m:t>
                            </m:r>
                          </m:sub>
                        </m:sSub>
                      </m:e>
                    </m:d>
                    <m:r>
                      <a:rPr lang="en-US" sz="2000" b="0" i="1" dirty="0" smtClean="0">
                        <a:latin typeface="Cambria Math" panose="02040503050406030204" pitchFamily="18" charset="0"/>
                      </a:rPr>
                      <m:t>=+</m:t>
                    </m:r>
                    <m:r>
                      <a:rPr lang="en-US" sz="2000" b="0" i="1" dirty="0" smtClean="0">
                        <a:latin typeface="Cambria Math" panose="02040503050406030204" pitchFamily="18" charset="0"/>
                      </a:rPr>
                      <m:t>𝑖</m:t>
                    </m:r>
                    <m:sSup>
                      <m:sSupPr>
                        <m:ctrlPr>
                          <a:rPr lang="en-US" sz="2000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p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000" b="0" dirty="0" smtClean="0">
                  <a:latin typeface="Sylfaen" panose="010A0502050306030303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𝑖</m:t>
                    </m:r>
                    <m:sSup>
                      <m:sSup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sub>
                    </m:sSub>
                  </m:oMath>
                </a14:m>
                <a:r>
                  <a:rPr lang="en-US" sz="2000" dirty="0" smtClean="0">
                    <a:latin typeface="Sylfaen" panose="010A0502050306030303" pitchFamily="18" charset="0"/>
                  </a:rPr>
                  <a:t>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𝑖</m:t>
                    </m:r>
                    <m:sSup>
                      <m:sSup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sub>
                    </m:sSub>
                  </m:oMath>
                </a14:m>
                <a:r>
                  <a:rPr lang="en-US" sz="2000" dirty="0" smtClean="0">
                    <a:latin typeface="Sylfaen" panose="010A0502050306030303" pitchFamily="18" charset="0"/>
                  </a:rPr>
                  <a:t>  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20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sub>
                        </m:s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𝑦</m:t>
                            </m:r>
                          </m:sub>
                        </m:sSub>
                      </m:e>
                    </m:d>
                    <m:r>
                      <a:rPr lang="en-US" sz="2000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b="0" i="1" dirty="0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000" b="0" i="1" dirty="0" smtClean="0">
                        <a:latin typeface="Cambria Math" panose="02040503050406030204" pitchFamily="18" charset="0"/>
                      </a:rPr>
                      <m:t>𝑖</m:t>
                    </m:r>
                    <m:sSup>
                      <m:sSupPr>
                        <m:ctrlPr>
                          <a:rPr lang="en-US" sz="2000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p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000" dirty="0" smtClean="0">
                  <a:latin typeface="Sylfaen" panose="010A0502050306030303" pitchFamily="18" charset="0"/>
                </a:endParaRPr>
              </a:p>
              <a:p>
                <a:pPr marL="0" indent="0">
                  <a:buNone/>
                </a:pPr>
                <a:r>
                  <a:rPr lang="ka-GE" sz="2000" b="0" dirty="0" smtClean="0"/>
                  <a:t>განვსაზღვროთ კიბის ოპერატორები: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sub>
                        </m:s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sSub>
                          <m:sSub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𝑦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den>
                    </m:f>
                  </m:oMath>
                </a14:m>
                <a:r>
                  <a:rPr lang="en-US" sz="2000" dirty="0" smtClean="0">
                    <a:latin typeface="Sylfaen" panose="010A0502050306030303" pitchFamily="18" charset="0"/>
                  </a:rPr>
                  <a:t>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†</m:t>
                        </m:r>
                      </m:sup>
                    </m:sSup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sub>
                        </m:s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sSub>
                          <m:sSub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𝑦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den>
                    </m:f>
                  </m:oMath>
                </a14:m>
                <a:r>
                  <a:rPr lang="en-US" sz="2000" b="0" dirty="0" smtClean="0">
                    <a:latin typeface="Sylfaen" panose="010A0502050306030303" pitchFamily="18" charset="0"/>
                  </a:rPr>
                  <a:t>    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20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†</m:t>
                            </m:r>
                          </m:sup>
                        </m:sSup>
                      </m:e>
                    </m:d>
                    <m:r>
                      <a:rPr lang="en-US" sz="2000" b="0" i="1" dirty="0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endParaRPr lang="en-US" sz="2000" b="0" dirty="0" smtClean="0">
                  <a:latin typeface="Sylfaen" panose="010A0502050306030303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sub>
                        </m:s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sSub>
                          <m:sSub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𝑦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den>
                    </m:f>
                  </m:oMath>
                </a14:m>
                <a:r>
                  <a:rPr lang="en-US" sz="2000" dirty="0" smtClean="0">
                    <a:latin typeface="Sylfaen" panose="010A0502050306030303" pitchFamily="18" charset="0"/>
                  </a:rPr>
                  <a:t>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†</m:t>
                        </m:r>
                      </m:sup>
                    </m:sSup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sub>
                        </m:s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sSub>
                          <m:sSub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𝑋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𝑦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den>
                    </m:f>
                  </m:oMath>
                </a14:m>
                <a:r>
                  <a:rPr lang="en-US" sz="2000" dirty="0" smtClean="0">
                    <a:latin typeface="Sylfaen" panose="010A0502050306030303" pitchFamily="18" charset="0"/>
                  </a:rPr>
                  <a:t> 	 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20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†</m:t>
                            </m:r>
                          </m:sup>
                        </m:sSup>
                      </m:e>
                    </m:d>
                    <m:r>
                      <a:rPr lang="en-US" sz="2000" b="0" i="1" dirty="0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US" sz="2000" b="0" dirty="0" smtClean="0">
                    <a:latin typeface="Sylfaen" panose="010A0502050306030303" pitchFamily="18" charset="0"/>
                  </a:rPr>
                  <a:t> </a:t>
                </a:r>
                <a:endParaRPr lang="en-US" sz="2000" b="0" dirty="0" smtClean="0">
                  <a:latin typeface="Sylfaen" panose="010A0502050306030303" pitchFamily="18" charset="0"/>
                </a:endParaRPr>
              </a:p>
              <a:p>
                <a:pPr marL="0" indent="0">
                  <a:buNone/>
                </a:pPr>
                <a:endParaRPr lang="en-US" sz="2000" dirty="0">
                  <a:latin typeface="Sylfaen" panose="010A0502050306030303" pitchFamily="18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280160"/>
                <a:ext cx="10515600" cy="4896803"/>
              </a:xfrm>
              <a:blipFill rotWithShape="0">
                <a:blip r:embed="rId2"/>
                <a:stretch>
                  <a:fillRect l="-6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1F381-9946-42DE-A33D-1CC971EC51A2}" type="slidenum">
              <a:rPr lang="en-US" smtClean="0"/>
              <a:t>3</a:t>
            </a:fld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/>
              <p:cNvSpPr txBox="1"/>
              <p:nvPr/>
            </p:nvSpPr>
            <p:spPr>
              <a:xfrm>
                <a:off x="6641432" y="4369869"/>
                <a:ext cx="4712368" cy="12057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a-GE" sz="2000" dirty="0" smtClean="0">
                    <a:latin typeface="Sylfaen" panose="010A0502050306030303" pitchFamily="18" charset="0"/>
                  </a:rPr>
                  <a:t>აქედან ჰამილტონიანისთვის გვექნება:</a:t>
                </a:r>
              </a:p>
              <a:p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𝐻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=ℏ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†</m:t>
                        </m:r>
                      </m:sup>
                    </m:sSup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2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20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000" b="0" dirty="0" smtClean="0">
                    <a:latin typeface="Sylfaen" panose="010A0502050306030303" pitchFamily="18" charset="0"/>
                  </a:rPr>
                  <a:t>         </a:t>
                </a:r>
                <a14:m>
                  <m:oMath xmlns:m="http://schemas.openxmlformats.org/officeDocument/2006/math">
                    <m:r>
                      <a:rPr lang="en-US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US" sz="20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ℏ</m:t>
                        </m:r>
                      </m:num>
                      <m:den>
                        <m:sSub>
                          <m:sSubPr>
                            <m:ctrlPr>
                              <a:rPr lang="en-US" sz="20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sz="20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𝑒</m:t>
                            </m:r>
                          </m:sub>
                        </m:sSub>
                        <m:sSup>
                          <m:sSupPr>
                            <m:ctrlPr>
                              <a:rPr lang="en-US" sz="20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𝑙</m:t>
                            </m:r>
                          </m:e>
                          <m:sup>
                            <m:r>
                              <a:rPr lang="en-US" sz="20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en-US" sz="2000" b="0" dirty="0" smtClean="0">
                  <a:latin typeface="Sylfaen" panose="010A0502050306030303" pitchFamily="18" charset="0"/>
                </a:endParaRPr>
              </a:p>
              <a:p>
                <a:endParaRPr lang="en-US" sz="2000" dirty="0">
                  <a:latin typeface="Sylfaen" panose="010A0502050306030303" pitchFamily="18" charset="0"/>
                </a:endParaRPr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41432" y="4369869"/>
                <a:ext cx="4712368" cy="1205715"/>
              </a:xfrm>
              <a:prstGeom prst="rect">
                <a:avLst/>
              </a:prstGeom>
              <a:blipFill rotWithShape="0">
                <a:blip r:embed="rId3"/>
                <a:stretch>
                  <a:fillRect l="-1292" t="-30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38299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93654"/>
          </a:xfrm>
        </p:spPr>
        <p:txBody>
          <a:bodyPr>
            <a:normAutofit/>
          </a:bodyPr>
          <a:lstStyle/>
          <a:p>
            <a:pPr algn="ctr"/>
            <a:r>
              <a:rPr lang="ka-GE" sz="3200" dirty="0" smtClean="0">
                <a:latin typeface="Sylfaen" panose="010A0502050306030303" pitchFamily="18" charset="0"/>
              </a:rPr>
              <a:t>საკუთარი მდგომარეობა</a:t>
            </a:r>
            <a:endParaRPr lang="en-US" sz="3200" dirty="0">
              <a:latin typeface="Sylfaen" panose="010A0502050306030303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838201" y="1299411"/>
                <a:ext cx="8450178" cy="4877552"/>
              </a:xfrm>
            </p:spPr>
            <p:txBody>
              <a:bodyPr>
                <a:normAutofit fontScale="92500" lnSpcReduction="20000"/>
              </a:bodyPr>
              <a:lstStyle/>
              <a:p>
                <a:pPr marL="0" indent="0">
                  <a:buNone/>
                </a:pPr>
                <a:r>
                  <a:rPr lang="ka-GE" sz="2000" dirty="0" smtClean="0"/>
                  <a:t>საკუთარი მდგომარეობა ხასიათდება ორი მთელი მნიშვნელობით, რომლებიც დაკავშირებულია ორ დამოუკიდებელ ოსცილატორულ ალგებრასთან: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d>
                      <m:dPr>
                        <m:begChr m:val="|"/>
                        <m:endChr m:val=""/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begChr m:val=""/>
                            <m:endChr m:val="⟩"/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e>
                        </m:d>
                      </m:e>
                    </m:d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US" sz="20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p>
                                      <m:sSupPr>
                                        <m:ctrlPr>
                                          <a:rPr lang="en-US" sz="20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2000" b="0" i="1" smtClean="0">
                                            <a:latin typeface="Cambria Math" panose="02040503050406030204" pitchFamily="18" charset="0"/>
                                          </a:rPr>
                                          <m:t>𝑎</m:t>
                                        </m:r>
                                      </m:e>
                                      <m:sup>
                                        <m:r>
                                          <a:rPr lang="en-US" sz="2000" b="0" i="1" smtClean="0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†</m:t>
                                        </m:r>
                                      </m:sup>
                                    </m:sSup>
                                  </m:e>
                                </m:d>
                              </m:e>
                              <m:sup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sup>
                            </m:sSup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  <m:t>!</m:t>
                                </m:r>
                              </m:e>
                            </m:rad>
                          </m:den>
                        </m:f>
                        <m:d>
                          <m:dPr>
                            <m:begChr m:val="|"/>
                            <m:endChr m:val=""/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d>
                              <m:dPr>
                                <m:begChr m:val=""/>
                                <m:endChr m:val="⟩"/>
                                <m:ctrlPr>
                                  <a:rPr lang="en-US" sz="200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d>
                          </m:e>
                        </m:d>
                      </m:e>
                    </m:d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⨂</m:t>
                    </m:r>
                    <m:d>
                      <m:d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US" sz="20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p>
                                      <m:sSupPr>
                                        <m:ctrlPr>
                                          <a:rPr lang="en-US" sz="20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2000" b="0" i="1" smtClean="0">
                                            <a:latin typeface="Cambria Math" panose="02040503050406030204" pitchFamily="18" charset="0"/>
                                          </a:rPr>
                                          <m:t>𝑏</m:t>
                                        </m:r>
                                      </m:e>
                                      <m:sup>
                                        <m:r>
                                          <a:rPr lang="en-US" sz="2000" b="0" i="1" smtClean="0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†</m:t>
                                        </m:r>
                                      </m:sup>
                                    </m:sSup>
                                  </m:e>
                                </m:d>
                              </m:e>
                              <m:sup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sup>
                            </m:sSup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  <m:t>!</m:t>
                                </m:r>
                              </m:e>
                            </m:rad>
                          </m:den>
                        </m:f>
                        <m:d>
                          <m:dPr>
                            <m:begChr m:val="|"/>
                            <m:endChr m:val=""/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d>
                              <m:dPr>
                                <m:begChr m:val=""/>
                                <m:endChr m:val="⟩"/>
                                <m:ctrlPr>
                                  <a:rPr lang="en-US" sz="200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d>
                          </m:e>
                        </m:d>
                      </m:e>
                    </m:d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p>
                                  <m:sSupPr>
                                    <m:ctrlPr>
                                      <a:rPr lang="en-US" sz="20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000" b="0" i="1" smtClean="0"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p>
                                    <m:r>
                                      <a:rPr lang="en-US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†</m:t>
                                    </m:r>
                                  </m:sup>
                                </m:sSup>
                              </m:e>
                            </m:d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p>
                        </m:sSup>
                      </m:num>
                      <m:den>
                        <m:rad>
                          <m:radPr>
                            <m:degHide m:val="on"/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!</m:t>
                            </m:r>
                          </m:e>
                        </m:rad>
                      </m:den>
                    </m:f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p>
                                  <m:sSupPr>
                                    <m:ctrlPr>
                                      <a:rPr lang="en-US" sz="20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000" b="0" i="1" smtClean="0">
                                        <a:latin typeface="Cambria Math" panose="02040503050406030204" pitchFamily="18" charset="0"/>
                                      </a:rPr>
                                      <m:t>𝑏</m:t>
                                    </m:r>
                                  </m:e>
                                  <m:sup>
                                    <m:r>
                                      <a:rPr lang="en-US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†</m:t>
                                    </m:r>
                                  </m:sup>
                                </m:sSup>
                              </m:e>
                            </m:d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</m:sup>
                        </m:sSup>
                      </m:num>
                      <m:den>
                        <m:rad>
                          <m:radPr>
                            <m:degHide m:val="on"/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!</m:t>
                            </m:r>
                          </m:e>
                        </m:rad>
                      </m:den>
                    </m:f>
                    <m:d>
                      <m:dPr>
                        <m:begChr m:val="|"/>
                        <m:endChr m:val=""/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begChr m:val=""/>
                            <m:endChr m:val="⟩"/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0,0</m:t>
                            </m:r>
                          </m:e>
                        </m:d>
                      </m:e>
                    </m:d>
                  </m:oMath>
                </a14:m>
                <a:r>
                  <a:rPr lang="en-US" sz="2000" dirty="0" smtClean="0"/>
                  <a:t> </a:t>
                </a:r>
              </a:p>
              <a:p>
                <a:pPr marL="0" indent="0">
                  <a:buNone/>
                </a:pPr>
                <a:r>
                  <a:rPr lang="ka-GE" sz="2000" dirty="0" smtClean="0">
                    <a:latin typeface="Sylfaen" panose="010A0502050306030303" pitchFamily="18" charset="0"/>
                  </a:rPr>
                  <a:t>ხოლო ჰამილტონიანის საკუთარი მნიშვნელობები არის: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𝐻</m:t>
                    </m:r>
                    <m:d>
                      <m:dPr>
                        <m:begChr m:val="|"/>
                        <m:endChr m:val=""/>
                        <m:ctrlPr>
                          <a:rPr lang="en-US" sz="2000" i="1"/>
                        </m:ctrlPr>
                      </m:dPr>
                      <m:e>
                        <m:d>
                          <m:dPr>
                            <m:begChr m:val=""/>
                            <m:endChr m:val="⟩"/>
                            <m:ctrlPr>
                              <a:rPr lang="en-US" sz="2000" i="1"/>
                            </m:ctrlPr>
                          </m:dPr>
                          <m:e>
                            <m:r>
                              <a:rPr lang="en-US" sz="2000" i="1"/>
                              <m:t>𝑚</m:t>
                            </m:r>
                            <m:r>
                              <a:rPr lang="en-US" sz="2000" i="1"/>
                              <m:t>,</m:t>
                            </m:r>
                            <m:r>
                              <a:rPr lang="en-US" sz="2000" i="1"/>
                              <m:t>𝑛</m:t>
                            </m:r>
                          </m:e>
                        </m:d>
                      </m:e>
                    </m:d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ℏ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2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2000" b="0" i="1" dirty="0" smtClean="0">
                        <a:latin typeface="Cambria Math" panose="02040503050406030204" pitchFamily="18" charset="0"/>
                      </a:rPr>
                      <m:t>)</m:t>
                    </m:r>
                    <m:d>
                      <m:dPr>
                        <m:begChr m:val="|"/>
                        <m:endChr m:val=""/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begChr m:val=""/>
                            <m:endChr m:val="⟩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</m:e>
                        </m:d>
                      </m:e>
                    </m:d>
                  </m:oMath>
                </a14:m>
                <a:r>
                  <a:rPr lang="en-US" sz="2000" dirty="0" smtClean="0">
                    <a:latin typeface="Sylfaen" panose="010A0502050306030303" pitchFamily="18" charset="0"/>
                  </a:rPr>
                  <a:t> </a:t>
                </a:r>
              </a:p>
              <a:p>
                <a:pPr marL="0" indent="0">
                  <a:buNone/>
                </a:pPr>
                <a:r>
                  <a:rPr lang="ka-GE" sz="2000" dirty="0" smtClean="0">
                    <a:latin typeface="Sylfaen" panose="010A0502050306030303" pitchFamily="18" charset="0"/>
                  </a:rPr>
                  <a:t>რაც ნიშნავს რომ ელექტრონები არიან ექვიდისტანტურ ენერგეტიკულ დონეებზე, რომელთაც ლანდაუს დონეები ეწოდება. რადგან ჰამილტონიანი კომუტირებს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US" sz="2000" dirty="0" smtClean="0">
                    <a:latin typeface="Sylfaen" panose="010A0502050306030303" pitchFamily="18" charset="0"/>
                  </a:rPr>
                  <a:t> </a:t>
                </a:r>
                <a:r>
                  <a:rPr lang="ka-GE" sz="2000" dirty="0" smtClean="0">
                    <a:latin typeface="Sylfaen" panose="010A0502050306030303" pitchFamily="18" charset="0"/>
                  </a:rPr>
                  <a:t>და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†</m:t>
                        </m:r>
                      </m:sup>
                    </m:sSup>
                  </m:oMath>
                </a14:m>
                <a:r>
                  <a:rPr lang="ka-GE" sz="2000" dirty="0" smtClean="0">
                    <a:latin typeface="Sylfaen" panose="010A0502050306030303" pitchFamily="18" charset="0"/>
                  </a:rPr>
                  <a:t>-თან, ამიტომ თითოეული დონე იქნება ძლიერ გადაგვარებული კუთხური მომენტის მიმართ. გადაგვარების ხარისხი ხასიათდება ელექტრონების მაქსიმალური ზედაპირული სიმკვრივით:</a:t>
                </a:r>
                <a:endParaRPr lang="en-US" sz="2000" dirty="0" smtClean="0">
                  <a:latin typeface="Sylfaen" panose="010A0502050306030303" pitchFamily="18" charset="0"/>
                </a:endParaRPr>
              </a:p>
              <a:p>
                <a:pPr marL="0" indent="0">
                  <a:buNone/>
                </a:pPr>
                <a:r>
                  <a:rPr lang="ka-GE" sz="2000" dirty="0" smtClean="0">
                    <a:latin typeface="Sylfaen" panose="010A0502050306030303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sz="2000" i="1" smtClean="0"/>
                        </m:ctrlPr>
                      </m:sSubPr>
                      <m:e>
                        <m:r>
                          <a:rPr lang="ka-GE" sz="2000" i="1" smtClean="0">
                            <a:ea typeface="Cambria Math" panose="02040503050406030204" pitchFamily="18" charset="0"/>
                          </a:rPr>
                          <m:t>𝜌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  <m:r>
                      <a:rPr lang="en-US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</m:t>
                    </m:r>
                    <m:sSup>
                      <m:sSupPr>
                        <m:ctrlPr>
                          <a:rPr lang="en-US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0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p>
                              <m:sSupPr>
                                <m:ctrlP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𝑙</m:t>
                                </m:r>
                              </m:e>
                              <m:sup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en-US" sz="2000" dirty="0" smtClean="0">
                    <a:latin typeface="Sylfaen" panose="010A0502050306030303" pitchFamily="18" charset="0"/>
                  </a:rPr>
                  <a:t>. </a:t>
                </a:r>
              </a:p>
              <a:p>
                <a:pPr marL="0" indent="0">
                  <a:buNone/>
                </a:pPr>
                <a:r>
                  <a:rPr lang="ka-GE" sz="2000" dirty="0" smtClean="0">
                    <a:latin typeface="Sylfaen" panose="010A0502050306030303" pitchFamily="18" charset="0"/>
                  </a:rPr>
                  <a:t>თუ განვიხილავთ შემთხვევას როდესაც სიმკვრივე ამ სიმკვრივეზე ნაკლებია და ამასთან მაგნიტური ველი იმდენად ძლიერია რომ ლანდაუს ღრეჩო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ℏ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r>
                  <a:rPr lang="en-US" sz="2000" dirty="0" smtClean="0">
                    <a:latin typeface="Sylfaen" panose="010A0502050306030303" pitchFamily="18" charset="0"/>
                  </a:rPr>
                  <a:t> </a:t>
                </a:r>
                <a:r>
                  <a:rPr lang="ka-GE" sz="2000" dirty="0" smtClean="0">
                    <a:latin typeface="Sylfaen" panose="010A0502050306030303" pitchFamily="18" charset="0"/>
                  </a:rPr>
                  <a:t>აღემატება კულონური ურთიერთქმედების რიგს, მაშინ შეგვიძლია ჩავთვალოთ, რომ ყველა ელექტრონი უმცირეს ლანდაუს დონეზე იქნება.</a:t>
                </a:r>
                <a:endParaRPr lang="en-US" sz="2000" dirty="0">
                  <a:latin typeface="Sylfaen" panose="010A0502050306030303" pitchFamily="18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1" y="1299411"/>
                <a:ext cx="8450178" cy="4877552"/>
              </a:xfrm>
              <a:blipFill rotWithShape="0">
                <a:blip r:embed="rId2"/>
                <a:stretch>
                  <a:fillRect l="-2020" t="-2125" b="-2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1F381-9946-42DE-A33D-1CC971EC51A2}" type="slidenum">
              <a:rPr lang="en-US" smtClean="0"/>
              <a:t>4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25" r="11997"/>
          <a:stretch/>
        </p:blipFill>
        <p:spPr>
          <a:xfrm>
            <a:off x="8932243" y="2309376"/>
            <a:ext cx="3181705" cy="2628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23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ka-GE" sz="3200" dirty="0" smtClean="0">
                <a:latin typeface="Sylfaen" panose="010A0502050306030303" pitchFamily="18" charset="0"/>
              </a:rPr>
              <a:t>ელექტრონების აღწერა უმცირეს ლანდაუს დონეზე </a:t>
            </a:r>
            <a:r>
              <a:rPr lang="ka-GE" sz="3200" dirty="0"/>
              <a:t>ველის კვანტური </a:t>
            </a:r>
            <a:r>
              <a:rPr lang="ka-GE" sz="3200" dirty="0" smtClean="0"/>
              <a:t>თეორიით</a:t>
            </a:r>
            <a:endParaRPr lang="en-US" sz="3200" dirty="0">
              <a:latin typeface="Sylfaen" panose="010A0502050306030303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ka-GE" sz="2000" dirty="0" smtClean="0"/>
                  <a:t>განვსაზღვროთ ველის ოპერატორი უმცირეს ლანდაუს დონეზე: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𝜓</m:t>
                    </m:r>
                    <m:d>
                      <m:dPr>
                        <m:ctrlPr>
                          <a:rPr lang="ka-GE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𝒓</m:t>
                        </m:r>
                      </m:e>
                    </m:d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=0</m:t>
                        </m:r>
                      </m:sub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d>
                          <m:dPr>
                            <m:begChr m:val="⟨"/>
                            <m:endChr m:val="⟩"/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𝒓</m:t>
                            </m:r>
                          </m:e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0,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</m:e>
                        </m:d>
                        <m:sSub>
                          <m:sSub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nary>
                  </m:oMath>
                </a14:m>
                <a:r>
                  <a:rPr lang="en-US" sz="2000" dirty="0" smtClean="0"/>
                  <a:t> </a:t>
                </a:r>
              </a:p>
              <a:p>
                <a:pPr marL="0" indent="0">
                  <a:buNone/>
                </a:pPr>
                <a:r>
                  <a:rPr lang="ka-GE" sz="2000" dirty="0" smtClean="0"/>
                  <a:t>სადაც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sz="2000" i="1"/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p>
                            <m:r>
                              <a:rPr lang="en-US" sz="2000" i="1"/>
                              <m:t>†</m:t>
                            </m:r>
                          </m:sup>
                        </m:sSup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sz="2000" dirty="0" smtClean="0"/>
                  <a:t> </a:t>
                </a:r>
                <a:r>
                  <a:rPr lang="ka-GE" sz="2000" dirty="0" smtClean="0"/>
                  <a:t>და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sz="2000" i="1" smtClean="0"/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sz="2000" dirty="0" smtClean="0"/>
                  <a:t> </a:t>
                </a:r>
                <a:r>
                  <a:rPr lang="ka-GE" sz="2000" dirty="0" smtClean="0"/>
                  <a:t>არის შესაბამისი გაჩენა-გაქრობის ოპერატორები.</a:t>
                </a:r>
                <a:r>
                  <a:rPr lang="en-US" sz="2000" dirty="0" smtClean="0"/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ka-GE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sSup>
                              <m:sSup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  <m:t>𝑐</m:t>
                                </m:r>
                              </m:e>
                              <m:sup>
                                <m:r>
                                  <a:rPr lang="en-US" sz="2000" i="1">
                                    <a:latin typeface="Cambria Math" panose="02040503050406030204" pitchFamily="18" charset="0"/>
                                  </a:rPr>
                                  <m:t>†</m:t>
                                </m:r>
                              </m:sup>
                            </m:sSup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𝛿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𝑚𝑛</m:t>
                        </m:r>
                      </m:sub>
                    </m:sSub>
                  </m:oMath>
                </a14:m>
                <a:endParaRPr lang="en-US" sz="2000" dirty="0" smtClean="0"/>
              </a:p>
              <a:p>
                <a:pPr marL="0" indent="0">
                  <a:buNone/>
                </a:pPr>
                <a:r>
                  <a:rPr lang="ka-GE" sz="2000" dirty="0" smtClean="0"/>
                  <a:t>ისინი მოქმედებენ ფოკის სივრცეში, რომელიც აიგება ფოკის ვაკუუმიდან, რომელიც განისაზღვრება როგორც: </a:t>
                </a:r>
              </a:p>
              <a:p>
                <a:pPr marL="0" indent="0">
                  <a:buNone/>
                </a:pPr>
                <a:r>
                  <a:rPr lang="ka-GE" sz="20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ka-GE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d>
                      <m:dPr>
                        <m:begChr m:val="|"/>
                        <m:endChr m:val=""/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begChr m:val=""/>
                            <m:endChr m:val="⟩"/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∅</m:t>
                            </m:r>
                          </m:e>
                        </m:d>
                      </m:e>
                    </m:d>
                    <m:r>
                      <a:rPr lang="en-US" sz="2000" b="0" i="0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sz="2000" dirty="0" smtClean="0"/>
                  <a:t>         </a:t>
                </a:r>
                <a14:m>
                  <m:oMath xmlns:m="http://schemas.openxmlformats.org/officeDocument/2006/math">
                    <m:d>
                      <m:dPr>
                        <m:begChr m:val="⟨"/>
                        <m:endChr m:val="⟩"/>
                        <m:ctrlPr>
                          <a:rPr lang="en-US" sz="200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∅</m:t>
                        </m:r>
                      </m:e>
                      <m:e>
                        <m:r>
                          <a:rPr lang="en-US" sz="20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∅</m:t>
                        </m:r>
                      </m:e>
                    </m:d>
                    <m:r>
                      <a:rPr lang="en-US" sz="2000" b="0" i="1" dirty="0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US" sz="2000" dirty="0" smtClean="0"/>
                  <a:t>   </a:t>
                </a:r>
              </a:p>
              <a:p>
                <a:pPr marL="0" indent="0">
                  <a:buNone/>
                </a:pPr>
                <a:r>
                  <a:rPr lang="ka-GE" sz="2000" dirty="0" smtClean="0"/>
                  <a:t>ფოკის სივრცის ბაზისი აიგება როგორც რამდენიმე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p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†</m:t>
                        </m:r>
                      </m:sup>
                    </m:sSup>
                  </m:oMath>
                </a14:m>
                <a:r>
                  <a:rPr lang="en-US" sz="2000" dirty="0" smtClean="0"/>
                  <a:t>-</a:t>
                </a:r>
                <a:r>
                  <a:rPr lang="ka-GE" sz="2000" dirty="0" smtClean="0"/>
                  <a:t>ის მოქმედებით ფოკის ვაკუუმზე:</a:t>
                </a:r>
              </a:p>
              <a:p>
                <a:pPr marL="0" indent="0">
                  <a:buNone/>
                </a:pPr>
                <a:endParaRPr lang="en-US" sz="2000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638" t="-28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1F381-9946-42DE-A33D-1CC971EC51A2}" type="slidenum">
              <a:rPr lang="en-US" smtClean="0"/>
              <a:t>5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7847" y="4661693"/>
            <a:ext cx="8149168" cy="1694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911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20913"/>
          </a:xfrm>
        </p:spPr>
        <p:txBody>
          <a:bodyPr>
            <a:normAutofit/>
          </a:bodyPr>
          <a:lstStyle/>
          <a:p>
            <a:pPr algn="ctr"/>
            <a:r>
              <a:rPr lang="ka-GE" sz="3200" dirty="0" smtClean="0">
                <a:latin typeface="Sylfaen" panose="010A0502050306030303" pitchFamily="18" charset="0"/>
              </a:rPr>
              <a:t>ელექტრონების სიმკვრივის ოპერატორი</a:t>
            </a:r>
            <a:endParaRPr lang="en-US" sz="3200" dirty="0">
              <a:latin typeface="Sylfaen" panose="010A0502050306030303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645920"/>
                <a:ext cx="10515600" cy="453104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ka-GE" sz="2000" dirty="0" smtClean="0">
                    <a:latin typeface="Sylfaen" panose="010A0502050306030303" pitchFamily="18" charset="0"/>
                  </a:rPr>
                  <a:t>ელექტრონების სიმკვრივის ოპერატორი განისაზღვრება როგორც: </a:t>
                </a:r>
                <a14:m>
                  <m:oMath xmlns:m="http://schemas.openxmlformats.org/officeDocument/2006/math">
                    <m:r>
                      <a:rPr lang="ka-GE" sz="2000" i="1" smtClean="0">
                        <a:latin typeface="Sylfaen" panose="010A0502050306030303" pitchFamily="18" charset="0"/>
                        <a:ea typeface="Cambria Math" panose="02040503050406030204" pitchFamily="18" charset="0"/>
                      </a:rPr>
                      <m:t>𝜌</m:t>
                    </m:r>
                    <m:d>
                      <m:dPr>
                        <m:ctrl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</m:e>
                    </m:d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𝜓</m:t>
                        </m:r>
                      </m:e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†</m:t>
                        </m:r>
                      </m:sup>
                    </m:sSup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𝜓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000" dirty="0" smtClean="0">
                  <a:latin typeface="Sylfaen" panose="010A0502050306030303" pitchFamily="18" charset="0"/>
                </a:endParaRPr>
              </a:p>
              <a:p>
                <a:pPr marL="0" indent="0">
                  <a:buNone/>
                </a:pPr>
                <a:r>
                  <a:rPr lang="ka-GE" sz="2000" dirty="0" smtClean="0">
                    <a:latin typeface="Sylfaen" panose="010A0502050306030303" pitchFamily="18" charset="0"/>
                  </a:rPr>
                  <a:t>მისი ფურიე ფორმა იქნება: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d>
                      <m:dPr>
                        <m:ctrl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𝒌</m:t>
                        </m:r>
                      </m:e>
                    </m:d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den>
                    </m:f>
                    <m:nary>
                      <m:naryPr>
                        <m:limLoc m:val="undOvr"/>
                        <m:subHide m:val="on"/>
                        <m:supHide m:val="on"/>
                        <m:ctrl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𝑒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𝑖</m:t>
                            </m:r>
                            <m:r>
                              <a:rPr lang="en-US" sz="20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𝒌𝒓</m:t>
                            </m:r>
                          </m:sup>
                        </m:sSup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𝜓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†</m:t>
                            </m:r>
                          </m:sup>
                        </m:sSup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sz="2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𝒓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𝜓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sz="2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𝒓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en-US" sz="2000" dirty="0" smtClean="0">
                            <a:latin typeface="Sylfaen" panose="010A0502050306030303" pitchFamily="18" charset="0"/>
                          </a:rPr>
                          <m:t> </m:t>
                        </m:r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a:rPr lang="en-US" sz="2000" b="1" i="1" dirty="0" smtClean="0">
                            <a:latin typeface="Cambria Math" panose="02040503050406030204" pitchFamily="18" charset="0"/>
                          </a:rPr>
                          <m:t>𝒓</m:t>
                        </m:r>
                      </m:e>
                    </m:nary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den>
                    </m:f>
                    <m:nary>
                      <m:naryPr>
                        <m:chr m:val="∑"/>
                        <m:supHide m:val="on"/>
                        <m:ctrl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𝑚𝑛</m:t>
                        </m:r>
                      </m:sub>
                      <m:sup/>
                      <m:e>
                        <m:sSubSup>
                          <m:sSub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sub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†</m:t>
                            </m:r>
                          </m:sup>
                        </m:sSubSup>
                        <m:sSub>
                          <m:sSub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nary>
                    <m:nary>
                      <m:naryPr>
                        <m:limLoc m:val="undOvr"/>
                        <m:subHide m:val="on"/>
                        <m:supHide m:val="on"/>
                        <m:ctrl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d>
                          <m:dPr>
                            <m:begChr m:val="⟨"/>
                            <m:endChr m:val="⟩"/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0,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e>
                            <m:r>
                              <a:rPr lang="en-US" sz="20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𝒓</m:t>
                            </m:r>
                          </m:e>
                        </m:d>
                        <m:d>
                          <m:dPr>
                            <m:begChr m:val="⟨"/>
                            <m:endChr m:val="⟩"/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𝒓</m:t>
                            </m:r>
                          </m:e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0,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</m:e>
                        </m:d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𝑒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𝑖</m:t>
                            </m:r>
                            <m:r>
                              <a:rPr lang="en-US" sz="20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𝒌𝒓</m:t>
                            </m:r>
                          </m:sup>
                        </m:sSup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  <m:r>
                          <a:rPr lang="en-US" sz="2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𝒓</m:t>
                        </m:r>
                      </m:e>
                    </m:nary>
                  </m:oMath>
                </a14:m>
                <a:r>
                  <a:rPr lang="en-US" sz="2000" b="0" dirty="0" smtClean="0">
                    <a:latin typeface="Sylfaen" panose="010A0502050306030303" pitchFamily="18" charset="0"/>
                    <a:ea typeface="Cambria Math" panose="02040503050406030204" pitchFamily="18" charset="0"/>
                  </a:rPr>
                  <a:t>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d>
                      <m:dPr>
                        <m:ctrl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𝒌</m:t>
                        </m:r>
                      </m:e>
                    </m:d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den>
                    </m:f>
                    <m:nary>
                      <m:naryPr>
                        <m:chr m:val="∑"/>
                        <m:supHide m:val="on"/>
                        <m:ctrl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sub>
                      <m:sup/>
                      <m:e>
                        <m:sSubSup>
                          <m:sSub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sub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†</m:t>
                            </m:r>
                          </m:sup>
                        </m:sSubSup>
                        <m:sSub>
                          <m:sSub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nary>
                    <m:d>
                      <m:dPr>
                        <m:begChr m:val="⟨"/>
                        <m:endChr m:val="⟩"/>
                        <m:ctrl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0,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e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𝑒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𝑖</m:t>
                            </m:r>
                            <m:r>
                              <a:rPr lang="en-US" sz="20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𝒌𝑹</m:t>
                            </m:r>
                          </m:sup>
                        </m:sSup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𝑒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𝑖</m:t>
                            </m:r>
                            <m:r>
                              <a:rPr lang="en-US" sz="20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𝒌𝑿</m:t>
                            </m:r>
                          </m:sup>
                        </m:sSup>
                      </m:e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0,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e>
                    </m:d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den>
                    </m:f>
                    <m:nary>
                      <m:naryPr>
                        <m:chr m:val="∑"/>
                        <m:supHide m:val="on"/>
                        <m:ctrl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sub>
                      <m:sup/>
                      <m:e>
                        <m:sSubSup>
                          <m:sSub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sub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†</m:t>
                            </m:r>
                          </m:sup>
                        </m:sSubSup>
                        <m:sSub>
                          <m:sSub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nary>
                    <m:d>
                      <m:dPr>
                        <m:begChr m:val="⟨"/>
                        <m:endChr m:val="⟩"/>
                        <m:ctrl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e>
                      <m:e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𝑒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𝑖</m:t>
                            </m:r>
                            <m:r>
                              <a:rPr lang="en-US" sz="20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𝒌𝑹</m:t>
                            </m:r>
                          </m:sup>
                        </m:sSup>
                      </m:e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e>
                    </m:d>
                    <m:d>
                      <m:dPr>
                        <m:begChr m:val="⟨"/>
                        <m:endChr m:val="⟩"/>
                        <m:ctrl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e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𝑒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𝑖</m:t>
                            </m:r>
                            <m:r>
                              <a:rPr lang="en-US" sz="20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𝒌𝑿</m:t>
                            </m:r>
                          </m:sup>
                        </m:sSup>
                      </m:e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e>
                    </m:d>
                  </m:oMath>
                </a14:m>
                <a:r>
                  <a:rPr lang="en-US" sz="2000" dirty="0" smtClean="0">
                    <a:latin typeface="Sylfaen" panose="010A0502050306030303" pitchFamily="18" charset="0"/>
                  </a:rPr>
                  <a:t>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000" i="1"/>
                      <m:t>𝜌</m:t>
                    </m:r>
                    <m:d>
                      <m:dPr>
                        <m:ctrlPr>
                          <a:rPr lang="en-US" sz="2000" i="1"/>
                        </m:ctrlPr>
                      </m:dPr>
                      <m:e>
                        <m:r>
                          <a:rPr lang="en-US" sz="2000" b="1" i="1"/>
                          <m:t>𝒌</m:t>
                        </m:r>
                      </m:e>
                    </m:d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den>
                        </m:f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sup>
                    </m:sSup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den>
                    </m:f>
                    <m:nary>
                      <m:naryPr>
                        <m:chr m:val="∑"/>
                        <m:supHide m:val="on"/>
                        <m:ctrl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sub>
                      <m:sup/>
                      <m:e>
                        <m:d>
                          <m:dPr>
                            <m:begChr m:val="⟨"/>
                            <m:endChr m:val="⟩"/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e>
                            <m:sSup>
                              <m:sSupPr>
                                <m:ctrlP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𝑒</m:t>
                                </m:r>
                              </m:e>
                              <m:sup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𝑖</m:t>
                                </m:r>
                                <m:r>
                                  <a:rPr lang="en-US" sz="2000" b="1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𝒌𝑿</m:t>
                                </m:r>
                              </m:sup>
                            </m:sSup>
                          </m:e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</m:e>
                        </m:d>
                        <m:sSubSup>
                          <m:sSub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sub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†</m:t>
                            </m:r>
                          </m:sup>
                        </m:sSubSup>
                        <m:sSub>
                          <m:sSub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nary>
                  </m:oMath>
                </a14:m>
                <a:r>
                  <a:rPr lang="en-US" sz="2000" dirty="0" smtClean="0">
                    <a:latin typeface="Sylfaen" panose="010A0502050306030303" pitchFamily="18" charset="0"/>
                  </a:rPr>
                  <a:t> </a:t>
                </a:r>
                <a:endParaRPr lang="ka-GE" sz="2000" dirty="0" smtClean="0">
                  <a:latin typeface="Sylfaen" panose="010A0502050306030303" pitchFamily="18" charset="0"/>
                </a:endParaRPr>
              </a:p>
              <a:p>
                <a:pPr marL="0" indent="0">
                  <a:buNone/>
                </a:pPr>
                <a:r>
                  <a:rPr lang="ka-GE" sz="2000" dirty="0" smtClean="0">
                    <a:latin typeface="Sylfaen" panose="010A0502050306030303" pitchFamily="18" charset="0"/>
                  </a:rPr>
                  <a:t>სადაც</a:t>
                </a:r>
                <a:endParaRPr lang="ka-GE" sz="2000" dirty="0">
                  <a:latin typeface="Sylfaen" panose="010A0502050306030303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d>
                      <m:dPr>
                        <m:begChr m:val="⟨"/>
                        <m:endChr m:val="⟩"/>
                        <m:ctrlP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e>
                      <m:e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𝑒</m:t>
                            </m:r>
                          </m:e>
                          <m:sup>
                            <m:r>
                              <a:rPr lang="ka-GE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𝑖</m:t>
                            </m:r>
                            <m:r>
                              <a:rPr lang="en-US" sz="20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𝒌𝑿</m:t>
                            </m:r>
                          </m:sup>
                        </m:sSup>
                      </m:e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</m:d>
                    <m:r>
                      <a:rPr lang="ka-GE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ka-GE" sz="2000" b="0" i="1" smtClean="0"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ka-GE" sz="2000" b="0" i="1" smtClean="0"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ka-GE" sz="2000" b="0" i="1" smtClean="0"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𝑖𝑙</m:t>
                                </m:r>
                              </m:e>
                            </m:d>
                          </m:e>
                          <m:sup>
                            <m:r>
                              <a:rPr lang="ka-GE" sz="2000" b="0" i="1" smtClean="0">
                                <a:ea typeface="Cambria Math" panose="02040503050406030204" pitchFamily="18" charset="0"/>
                              </a:rPr>
                              <m:t>𝛼</m:t>
                            </m:r>
                          </m:sup>
                        </m:sSup>
                        <m:rad>
                          <m:radPr>
                            <m:degHide m:val="on"/>
                            <m:ctrlPr>
                              <a:rPr lang="ka-GE" sz="2000" b="0" i="1" smtClean="0"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!</m:t>
                            </m:r>
                          </m:e>
                        </m:rad>
                      </m:num>
                      <m:den>
                        <m:sSup>
                          <m:sSupPr>
                            <m:ctrlPr>
                              <a:rPr lang="ka-GE" sz="2000" b="0" i="1" smtClean="0"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e>
                          <m:sup>
                            <m:f>
                              <m:fPr>
                                <m:ctrlPr>
                                  <a:rPr lang="ka-GE" sz="2000" b="0" i="1" smtClean="0"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ka-GE" sz="2000" b="0" i="1" smtClean="0">
                                    <a:ea typeface="Cambria Math" panose="02040503050406030204" pitchFamily="18" charset="0"/>
                                  </a:rPr>
                                  <m:t>𝛼</m:t>
                                </m:r>
                              </m:num>
                              <m:den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</m:sup>
                        </m:sSup>
                        <m:rad>
                          <m:radPr>
                            <m:degHide m:val="on"/>
                            <m:ctrlPr>
                              <a:rPr lang="ka-GE" sz="2000" b="0" i="1" smtClean="0"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d>
                              <m:dPr>
                                <m:ctrlP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𝛼</m:t>
                                </m:r>
                              </m:e>
                            </m:d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!</m:t>
                            </m:r>
                          </m:e>
                        </m:rad>
                      </m:den>
                    </m:f>
                    <m:sSup>
                      <m:sSupPr>
                        <m:ctrlPr>
                          <a:rPr lang="ka-GE" sz="2000" b="0" i="1" smtClean="0"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ka-GE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ka-GE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𝑘</m:t>
                                </m:r>
                              </m:e>
                              <m:sub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𝑥</m:t>
                                </m:r>
                              </m:sub>
                            </m:s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𝑖</m:t>
                            </m:r>
                            <m:sSub>
                              <m:sSubPr>
                                <m:ctrlP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𝑘</m:t>
                                </m:r>
                              </m:e>
                              <m:sub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𝑦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lang="ka-GE" sz="2000" b="0" i="1" smtClean="0">
                            <a:ea typeface="Cambria Math" panose="02040503050406030204" pitchFamily="18" charset="0"/>
                          </a:rPr>
                          <m:t>𝛼</m:t>
                        </m:r>
                      </m:sup>
                    </m:sSup>
                    <m:sSup>
                      <m:sSup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den>
                        </m:f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sup>
                    </m:sSup>
                    <m:sSubSup>
                      <m:sSubSup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sup>
                    </m:sSubSup>
                    <m:d>
                      <m:d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r>
                  <a:rPr lang="en-US" sz="2000" dirty="0" smtClean="0">
                    <a:latin typeface="Sylfaen" panose="010A0502050306030303" pitchFamily="18" charset="0"/>
                  </a:rPr>
                  <a:t> </a:t>
                </a:r>
              </a:p>
              <a:p>
                <a:pPr marL="0" indent="0">
                  <a:buNone/>
                </a:pPr>
                <a:r>
                  <a:rPr lang="ka-GE" sz="2000" dirty="0" smtClean="0">
                    <a:latin typeface="Sylfaen" panose="010A0502050306030303" pitchFamily="18" charset="0"/>
                  </a:rPr>
                  <a:t>სადაც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sup>
                    </m:sSubSup>
                    <m:d>
                      <m:d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r>
                  <a:rPr lang="en-US" sz="2000" dirty="0" smtClean="0">
                    <a:latin typeface="Sylfaen" panose="010A0502050306030303" pitchFamily="18" charset="0"/>
                  </a:rPr>
                  <a:t> </a:t>
                </a:r>
                <a:r>
                  <a:rPr lang="ka-GE" sz="2000" dirty="0" smtClean="0">
                    <a:latin typeface="Sylfaen" panose="010A0502050306030303" pitchFamily="18" charset="0"/>
                  </a:rPr>
                  <a:t>წარმოადგენს ე.წ. განზოგადებულ ლაგერის პოლინომებს.</a:t>
                </a:r>
                <a:endParaRPr lang="en-US" sz="2000" dirty="0">
                  <a:latin typeface="Sylfaen" panose="010A0502050306030303" pitchFamily="18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645920"/>
                <a:ext cx="10515600" cy="4531043"/>
              </a:xfrm>
              <a:blipFill rotWithShape="0">
                <a:blip r:embed="rId2"/>
                <a:stretch>
                  <a:fillRect l="-638" t="-10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1F381-9946-42DE-A33D-1CC971EC51A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594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7027"/>
          </a:xfrm>
        </p:spPr>
        <p:txBody>
          <a:bodyPr>
            <a:normAutofit/>
          </a:bodyPr>
          <a:lstStyle/>
          <a:p>
            <a:pPr algn="ctr"/>
            <a:r>
              <a:rPr lang="ka-GE" sz="3200" dirty="0" smtClean="0">
                <a:latin typeface="Sylfaen" panose="010A0502050306030303" pitchFamily="18" charset="0"/>
              </a:rPr>
              <a:t>ელექტრონების ურთიერთქმედების ჰამილტონიანი</a:t>
            </a:r>
            <a:endParaRPr lang="en-US" sz="3200" dirty="0">
              <a:latin typeface="Sylfaen" panose="010A0502050306030303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299411"/>
                <a:ext cx="10515600" cy="4877552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ka-GE" sz="2000" dirty="0" smtClean="0"/>
                  <a:t>ელექტრონების ურთიერთქმედების ჰამილტონიანი განისაზღვრება შემდეგნაირად: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  <m:d>
                            <m:d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d>
                                <m:dPr>
                                  <m:begChr m:val="|"/>
                                  <m:endChr m:val="|"/>
                                  <m:ctrlP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sz="20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000" b="1" i="1" smtClean="0">
                                          <a:latin typeface="Cambria Math" panose="02040503050406030204" pitchFamily="18" charset="0"/>
                                        </a:rPr>
                                        <m:t>𝒓</m:t>
                                      </m:r>
                                    </m:e>
                                    <m:sub>
                                      <m:r>
                                        <a:rPr lang="en-US" sz="2000" b="0" i="1" smtClean="0"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sz="20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000" b="1" i="1" smtClean="0">
                                          <a:latin typeface="Cambria Math" panose="02040503050406030204" pitchFamily="18" charset="0"/>
                                        </a:rPr>
                                        <m:t>𝒓</m:t>
                                      </m:r>
                                    </m:e>
                                    <m:sub>
                                      <m:r>
                                        <a:rPr lang="en-US" sz="2000" b="0" i="1" smtClean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</m:d>
                            </m:e>
                          </m:d>
                          <m:r>
                            <a:rPr lang="en-US" sz="2000" i="1"/>
                            <m:t>𝜌</m:t>
                          </m:r>
                          <m:d>
                            <m:dPr>
                              <m:ctrlPr>
                                <a:rPr lang="en-US" sz="2000" i="1"/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b="1" i="1" smtClean="0">
                                      <a:latin typeface="Cambria Math" panose="02040503050406030204" pitchFamily="18" charset="0"/>
                                    </a:rPr>
                                    <m:t>𝒓</m:t>
                                  </m:r>
                                </m:e>
                                <m:sub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</m:d>
                          <m:r>
                            <a:rPr lang="en-US" sz="2000" i="1"/>
                            <m:t>𝜌</m:t>
                          </m:r>
                          <m:d>
                            <m:dPr>
                              <m:ctrlPr>
                                <a:rPr lang="en-US" sz="2000" i="1"/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b="1" i="1" smtClean="0">
                                      <a:latin typeface="Cambria Math" panose="02040503050406030204" pitchFamily="18" charset="0"/>
                                    </a:rPr>
                                    <m:t>𝒓</m:t>
                                  </m:r>
                                </m:e>
                                <m:sub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d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sSub>
                            <m:sSub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 smtClean="0">
                                  <a:latin typeface="Cambria Math" panose="02040503050406030204" pitchFamily="18" charset="0"/>
                                </a:rPr>
                                <m:t>𝒓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sSub>
                            <m:sSub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 smtClean="0">
                                  <a:latin typeface="Cambria Math" panose="02040503050406030204" pitchFamily="18" charset="0"/>
                                </a:rPr>
                                <m:t>𝒓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n-US" sz="2000" dirty="0" smtClean="0"/>
              </a:p>
              <a:p>
                <a:pPr marL="0" indent="0">
                  <a:buNone/>
                </a:pPr>
                <a:r>
                  <a:rPr lang="ka-GE" sz="2000" dirty="0" smtClean="0"/>
                  <a:t>სადაც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𝑉</m:t>
                    </m:r>
                    <m:d>
                      <m:d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d>
                  </m:oMath>
                </a14:m>
                <a:r>
                  <a:rPr lang="en-US" sz="2000" dirty="0" smtClean="0"/>
                  <a:t> </a:t>
                </a:r>
                <a:r>
                  <a:rPr lang="ka-GE" sz="2000" dirty="0" smtClean="0"/>
                  <a:t>არის განზიდვის პოტენციალი. თუ გავითვალისწინებთ ადრე მიღებულ შედეგებს და განვსაზღვრავთ ფურიე ფორმას: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𝑉</m:t>
                      </m:r>
                      <m:d>
                        <m:d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d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</m:den>
                      </m:f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e>
                            <m:sup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𝑙𝑘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  <m:sSup>
                            <m:sSup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  <m:r>
                                <a:rPr lang="en-US" sz="2000" b="1" i="1" smtClean="0">
                                  <a:latin typeface="Cambria Math" panose="02040503050406030204" pitchFamily="18" charset="0"/>
                                </a:rPr>
                                <m:t>𝒌𝒓</m:t>
                              </m:r>
                            </m:sup>
                          </m:sSup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𝒌</m:t>
                          </m:r>
                        </m:e>
                      </m:nary>
                    </m:oMath>
                  </m:oMathPara>
                </a14:m>
                <a:endParaRPr lang="ka-GE" sz="2000" dirty="0" smtClean="0"/>
              </a:p>
              <a:p>
                <a:pPr marL="0" indent="0">
                  <a:buNone/>
                </a:pPr>
                <a:r>
                  <a:rPr lang="ka-GE" sz="2000" dirty="0" smtClean="0"/>
                  <a:t>ურთიერთქმედების ჰამილტონიანისთვის მივიღებთ ფორმას:</a:t>
                </a:r>
                <a:endParaRPr lang="en-US" sz="200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=0</m:t>
                          </m:r>
                        </m:sub>
                        <m:sup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nary>
                            <m:naryPr>
                              <m:chr m:val="∑"/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=0</m:t>
                              </m:r>
                            </m:sub>
                            <m:sup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∞</m:t>
                              </m:r>
                            </m:sup>
                            <m:e>
                              <m:nary>
                                <m:naryPr>
                                  <m:chr m:val="∑"/>
                                  <m:ctrlP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m:rPr>
                                      <m:brk m:alnAt="23"/>
                                    </m:rP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=0</m:t>
                                  </m:r>
                                </m:sub>
                                <m:sup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∞</m:t>
                                  </m:r>
                                </m:sup>
                                <m:e>
                                  <m:nary>
                                    <m:naryPr>
                                      <m:chr m:val="∑"/>
                                      <m:ctrlPr>
                                        <a:rPr lang="en-US" sz="20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naryPr>
                                    <m:sub>
                                      <m:r>
                                        <m:rPr>
                                          <m:brk m:alnAt="23"/>
                                        </m:rPr>
                                        <a:rPr lang="en-US" sz="2000" b="0" i="1" smtClean="0">
                                          <a:latin typeface="Cambria Math" panose="02040503050406030204" pitchFamily="18" charset="0"/>
                                        </a:rPr>
                                        <m:t>𝑞</m:t>
                                      </m:r>
                                      <m:r>
                                        <a:rPr lang="en-US" sz="2000" b="0" i="1" smtClean="0">
                                          <a:latin typeface="Cambria Math" panose="02040503050406030204" pitchFamily="18" charset="0"/>
                                        </a:rPr>
                                        <m:t>=0</m:t>
                                      </m:r>
                                    </m:sub>
                                    <m:sup>
                                      <m:r>
                                        <a:rPr lang="en-US" sz="20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∞</m:t>
                                      </m:r>
                                    </m:sup>
                                    <m:e>
                                      <m:sSub>
                                        <m:sSubPr>
                                          <m:ctrlPr>
                                            <a:rPr lang="en-US" sz="2000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2000" b="0" i="1" smtClean="0">
                                              <a:latin typeface="Cambria Math" panose="02040503050406030204" pitchFamily="18" charset="0"/>
                                            </a:rPr>
                                            <m:t>𝑉</m:t>
                                          </m:r>
                                        </m:e>
                                        <m:sub>
                                          <m:r>
                                            <a:rPr lang="en-US" sz="2000" b="0" i="1" smtClean="0">
                                              <a:latin typeface="Cambria Math" panose="02040503050406030204" pitchFamily="18" charset="0"/>
                                            </a:rPr>
                                            <m:t>𝑚𝑛𝑝𝑞</m:t>
                                          </m:r>
                                        </m:sub>
                                      </m:sSub>
                                      <m:sSubSup>
                                        <m:sSubSupPr>
                                          <m:ctrlPr>
                                            <a:rPr lang="en-US" sz="2000" b="0" i="1" smtClean="0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</m:ctrlPr>
                                        </m:sSubSupPr>
                                        <m:e>
                                          <m:r>
                                            <a:rPr lang="en-US" sz="2000" b="0" i="1" smtClean="0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𝑐</m:t>
                                          </m:r>
                                        </m:e>
                                        <m:sub>
                                          <m:r>
                                            <a:rPr lang="en-US" sz="2000" b="0" i="1" smtClean="0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𝑚</m:t>
                                          </m:r>
                                        </m:sub>
                                        <m:sup>
                                          <m:r>
                                            <a:rPr lang="en-US" sz="2000" b="0" i="1" smtClean="0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†</m:t>
                                          </m:r>
                                        </m:sup>
                                      </m:sSubSup>
                                      <m:sSub>
                                        <m:sSubPr>
                                          <m:ctrlPr>
                                            <a:rPr lang="en-US" sz="2000" b="0" i="1" smtClean="0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sSubSup>
                                            <m:sSubSupPr>
                                              <m:ctrlPr>
                                                <a:rPr lang="en-US" sz="2000" b="0" i="1" smtClean="0"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</m:ctrlPr>
                                            </m:sSubSupPr>
                                            <m:e>
                                              <m:r>
                                                <a:rPr lang="en-US" sz="2000" b="0" i="1" smtClean="0"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  <m:t>𝑐</m:t>
                                              </m:r>
                                            </m:e>
                                            <m:sub>
                                              <m:r>
                                                <a:rPr lang="en-US" sz="2000" b="0" i="1" smtClean="0"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  <m:t>𝑝</m:t>
                                              </m:r>
                                            </m:sub>
                                            <m:sup>
                                              <m:r>
                                                <a:rPr lang="en-US" sz="2000" b="0" i="1" smtClean="0"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  <m:t>†</m:t>
                                              </m:r>
                                            </m:sup>
                                          </m:sSubSup>
                                          <m:r>
                                            <a:rPr lang="en-US" sz="2000" b="0" i="1" smtClean="0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𝑐</m:t>
                                          </m:r>
                                        </m:e>
                                        <m:sub>
                                          <m:r>
                                            <a:rPr lang="en-US" sz="2000" b="0" i="1" smtClean="0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𝑞</m:t>
                                          </m:r>
                                        </m:sub>
                                      </m:sSub>
                                      <m:sSub>
                                        <m:sSubPr>
                                          <m:ctrlPr>
                                            <a:rPr lang="en-US" sz="2000" b="0" i="1" smtClean="0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2000" b="0" i="1" smtClean="0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𝑐</m:t>
                                          </m:r>
                                        </m:e>
                                        <m:sub>
                                          <m:r>
                                            <a:rPr lang="en-US" sz="2000" b="0" i="1" smtClean="0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𝑛</m:t>
                                          </m:r>
                                        </m:sub>
                                      </m:sSub>
                                    </m:e>
                                  </m:nary>
                                </m:e>
                              </m:nary>
                            </m:e>
                          </m:nary>
                        </m:e>
                      </m:nary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&lt;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  <m:sup/>
                        <m:e>
                          <m:nary>
                            <m:naryPr>
                              <m:chr m:val="∑"/>
                              <m:supHide m:val="on"/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7"/>
                                </m:r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&lt;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sub>
                            <m:sup/>
                            <m:e>
                              <m:sSub>
                                <m:sSubPr>
                                  <m:ctrlP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</m:e>
                                <m:sub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𝑚𝑛𝑝𝑞</m:t>
                                  </m:r>
                                </m:sub>
                              </m:sSub>
                              <m:sSubSup>
                                <m:sSubSupPr>
                                  <m:ctrlPr>
                                    <a:rPr lang="en-US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𝑐</m:t>
                                  </m:r>
                                </m:e>
                                <m:sub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𝑚</m:t>
                                  </m:r>
                                </m:sub>
                                <m:sup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†</m:t>
                                  </m:r>
                                </m:sup>
                              </m:sSubSup>
                              <m:sSub>
                                <m:sSubPr>
                                  <m:ctrlPr>
                                    <a:rPr lang="en-US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sSubSup>
                                    <m:sSubSupPr>
                                      <m:ctrlPr>
                                        <a:rPr lang="en-US" sz="20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SupPr>
                                    <m:e>
                                      <m:r>
                                        <a:rPr lang="en-US" sz="20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𝑐</m:t>
                                      </m:r>
                                    </m:e>
                                    <m:sub>
                                      <m:r>
                                        <a:rPr lang="en-US" sz="20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𝑝</m:t>
                                      </m:r>
                                    </m:sub>
                                    <m:sup>
                                      <m:r>
                                        <a:rPr lang="en-US" sz="20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†</m:t>
                                      </m:r>
                                    </m:sup>
                                  </m:sSubSup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𝑐</m:t>
                                  </m:r>
                                </m:e>
                                <m:sub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𝑞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𝑐</m:t>
                                  </m:r>
                                </m:e>
                                <m:sub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sub>
                              </m:sSub>
                            </m:e>
                          </m:nary>
                        </m:e>
                      </m:nary>
                    </m:oMath>
                  </m:oMathPara>
                </a14:m>
                <a:endParaRPr lang="en-US" sz="2000" dirty="0" smtClean="0"/>
              </a:p>
              <a:p>
                <a:pPr marL="0" indent="0">
                  <a:buNone/>
                </a:pPr>
                <a:r>
                  <a:rPr lang="ka-GE" sz="2000" dirty="0" smtClean="0"/>
                  <a:t>სადაც </a:t>
                </a:r>
                <a:endParaRPr lang="en-US" sz="2000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𝑚𝑛𝑝𝑞</m:t>
                        </m:r>
                      </m:sub>
                    </m:sSub>
                    <m:r>
                      <a:rPr lang="ka-GE" sz="2000" b="0" i="1" smtClean="0">
                        <a:latin typeface="Cambria Math" panose="02040503050406030204" pitchFamily="18" charset="0"/>
                      </a:rPr>
                      <m:t>=2</m:t>
                    </m:r>
                    <m:d>
                      <m:dPr>
                        <m:ctrlPr>
                          <a:rPr lang="ka-GE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𝑚𝑛𝑝𝑞</m:t>
                            </m:r>
                          </m:sub>
                        </m:s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𝑞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  <m:r>
                      <a:rPr lang="ka-GE" sz="2000" b="0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ka-GE" sz="2000" dirty="0" smtClean="0"/>
                  <a:t>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2</m:t>
                    </m:r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𝜅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𝜅</m:t>
                        </m:r>
                      </m:sub>
                    </m:sSub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!</m:t>
                            </m:r>
                            <m:d>
                              <m:dPr>
                                <m:ctrlP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𝜅</m:t>
                                </m:r>
                              </m:e>
                            </m:d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!</m:t>
                            </m:r>
                          </m:e>
                        </m:rad>
                      </m:num>
                      <m:den>
                        <m:rad>
                          <m:radPr>
                            <m:degHide m:val="on"/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d>
                              <m:dPr>
                                <m:ctrlP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𝛼</m:t>
                                </m:r>
                              </m:e>
                            </m:d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!</m:t>
                            </m:r>
                            <m:d>
                              <m:dPr>
                                <m:ctrlP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𝑚</m:t>
                                </m:r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𝛼</m:t>
                                </m:r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a:rPr lang="en-US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𝜅</m:t>
                                </m:r>
                              </m:e>
                            </m:d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!</m:t>
                            </m:r>
                          </m:e>
                        </m:rad>
                      </m:den>
                    </m:f>
                    <m:nary>
                      <m:naryPr>
                        <m:limLoc m:val="undOvr"/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4"/>
                          </m:rPr>
                          <a:rPr lang="en-US" sz="20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−2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sup>
                        </m:sSup>
                        <m:sSup>
                          <m:s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𝛼</m:t>
                            </m:r>
                          </m:sup>
                        </m:sSup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ad>
                          <m:radPr>
                            <m:degHide m:val="on"/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rad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)</m:t>
                        </m:r>
                        <m:sSubSup>
                          <m:sSub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𝛼</m:t>
                            </m:r>
                          </m:sup>
                        </m:sSubSup>
                        <m:d>
                          <m:d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  <m:sSubSup>
                          <m:sSubSup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𝜅</m:t>
                            </m:r>
                          </m:sub>
                          <m:sup>
                            <m:r>
                              <a:rPr lang="en-US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𝛼</m:t>
                            </m:r>
                          </m:sup>
                        </m:sSubSup>
                        <m:d>
                          <m:dPr>
                            <m:ctrlP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𝑑𝑥</m:t>
                        </m:r>
                      </m:e>
                    </m:nary>
                  </m:oMath>
                </a14:m>
                <a:r>
                  <a:rPr lang="en-US" sz="2000" dirty="0" smtClean="0"/>
                  <a:t> </a:t>
                </a:r>
                <a:endParaRPr lang="en-US" sz="2000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299411"/>
                <a:ext cx="10515600" cy="4877552"/>
              </a:xfrm>
              <a:blipFill rotWithShape="0">
                <a:blip r:embed="rId2"/>
                <a:stretch>
                  <a:fillRect l="-580" t="-1625" r="-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1F381-9946-42DE-A33D-1CC971EC51A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093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082774"/>
          </a:xfrm>
        </p:spPr>
        <p:txBody>
          <a:bodyPr/>
          <a:lstStyle/>
          <a:p>
            <a:pPr algn="ctr"/>
            <a:r>
              <a:rPr lang="ka-GE" dirty="0" smtClean="0"/>
              <a:t>მადლობა ყურადღებისთვის!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1F381-9946-42DE-A33D-1CC971EC51A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54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5626</TotalTime>
  <Words>136</Words>
  <Application>Microsoft Office PowerPoint</Application>
  <PresentationFormat>Widescreen</PresentationFormat>
  <Paragraphs>64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Cambria Math</vt:lpstr>
      <vt:lpstr>Sylfaen</vt:lpstr>
      <vt:lpstr>Office Theme</vt:lpstr>
      <vt:lpstr>ელექტრონები ლანდაუს უმცირეს დონეზე</vt:lpstr>
      <vt:lpstr>PowerPoint Presentation</vt:lpstr>
      <vt:lpstr>კვანტურ-მექანიკური შემთხვევა</vt:lpstr>
      <vt:lpstr>საკუთარი მდგომარეობა</vt:lpstr>
      <vt:lpstr>ელექტრონების აღწერა უმცირეს ლანდაუს დონეზე ველის კვანტური თეორიით</vt:lpstr>
      <vt:lpstr>ელექტრონების სიმკვრივის ოპერატორი</vt:lpstr>
      <vt:lpstr>ელექტრონების ურთიერთქმედების ჰამილტონიანი</vt:lpstr>
      <vt:lpstr>მადლობა ყურადღებისთვის!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ელექტრონები ლანდაუს უმცირეს დონეზე</dc:title>
  <dc:creator>Zurabi Gachechiladze</dc:creator>
  <cp:lastModifiedBy>Zurabi Gachechiladze</cp:lastModifiedBy>
  <cp:revision>30</cp:revision>
  <dcterms:created xsi:type="dcterms:W3CDTF">2022-06-19T17:16:25Z</dcterms:created>
  <dcterms:modified xsi:type="dcterms:W3CDTF">2022-06-23T15:03:05Z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LPManualFileClassification">
    <vt:lpwstr>{1A067545-A4E2-4FA1-8094-0D7902669705}</vt:lpwstr>
  </property>
  <property fmtid="{D5CDD505-2E9C-101B-9397-08002B2CF9AE}" pid="3" name="DLPManualFileClassificationLastModifiedBy">
    <vt:lpwstr>BOG0\zgachechiladze</vt:lpwstr>
  </property>
  <property fmtid="{D5CDD505-2E9C-101B-9397-08002B2CF9AE}" pid="4" name="DLPManualFileClassificationLastModificationDate">
    <vt:lpwstr>1655659319</vt:lpwstr>
  </property>
  <property fmtid="{D5CDD505-2E9C-101B-9397-08002B2CF9AE}" pid="5" name="DLPManualFileClassificationVersion">
    <vt:lpwstr>11.5.0.60</vt:lpwstr>
  </property>
</Properties>
</file>