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handoutMasterIdLst>
    <p:handoutMasterId r:id="rId16"/>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24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D3DD0D7-1895-4E3A-8772-8AB30D48FD09}" type="datetimeFigureOut">
              <a:rPr lang="en-US" smtClean="0"/>
              <a:t>6/19/2020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ACE8D3F-905A-498C-AD83-2E31B980DBF0}" type="slidenum">
              <a:rPr lang="en-US" smtClean="0"/>
              <a:t>‹#›</a:t>
            </a:fld>
            <a:endParaRPr lang="en-US"/>
          </a:p>
        </p:txBody>
      </p:sp>
    </p:spTree>
    <p:extLst>
      <p:ext uri="{BB962C8B-B14F-4D97-AF65-F5344CB8AC3E}">
        <p14:creationId xmlns:p14="http://schemas.microsoft.com/office/powerpoint/2010/main" val="117535373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AD9C2B-0C6E-415D-B97F-15E4C3DAD133}" type="datetimeFigureOut">
              <a:rPr lang="en-US" smtClean="0"/>
              <a:t>6/19/2020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13898A-045C-42E2-8651-63F033EE69D7}" type="slidenum">
              <a:rPr lang="en-US" smtClean="0"/>
              <a:t>‹#›</a:t>
            </a:fld>
            <a:endParaRPr lang="en-US"/>
          </a:p>
        </p:txBody>
      </p:sp>
    </p:spTree>
    <p:extLst>
      <p:ext uri="{BB962C8B-B14F-4D97-AF65-F5344CB8AC3E}">
        <p14:creationId xmlns:p14="http://schemas.microsoft.com/office/powerpoint/2010/main" val="2268960996"/>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213898A-045C-42E2-8651-63F033EE69D7}" type="slidenum">
              <a:rPr lang="en-US" smtClean="0"/>
              <a:t>1</a:t>
            </a:fld>
            <a:endParaRPr lang="en-US"/>
          </a:p>
        </p:txBody>
      </p:sp>
    </p:spTree>
    <p:extLst>
      <p:ext uri="{BB962C8B-B14F-4D97-AF65-F5344CB8AC3E}">
        <p14:creationId xmlns:p14="http://schemas.microsoft.com/office/powerpoint/2010/main" val="32799908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213898A-045C-42E2-8651-63F033EE69D7}" type="slidenum">
              <a:rPr lang="en-US" smtClean="0"/>
              <a:t>2</a:t>
            </a:fld>
            <a:endParaRPr lang="en-US"/>
          </a:p>
        </p:txBody>
      </p:sp>
    </p:spTree>
    <p:extLst>
      <p:ext uri="{BB962C8B-B14F-4D97-AF65-F5344CB8AC3E}">
        <p14:creationId xmlns:p14="http://schemas.microsoft.com/office/powerpoint/2010/main" val="39216788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213898A-045C-42E2-8651-63F033EE69D7}" type="slidenum">
              <a:rPr lang="en-US" smtClean="0"/>
              <a:t>6</a:t>
            </a:fld>
            <a:endParaRPr lang="en-US"/>
          </a:p>
        </p:txBody>
      </p:sp>
    </p:spTree>
    <p:extLst>
      <p:ext uri="{BB962C8B-B14F-4D97-AF65-F5344CB8AC3E}">
        <p14:creationId xmlns:p14="http://schemas.microsoft.com/office/powerpoint/2010/main" val="24245517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213898A-045C-42E2-8651-63F033EE69D7}" type="slidenum">
              <a:rPr lang="en-US" smtClean="0"/>
              <a:t>7</a:t>
            </a:fld>
            <a:endParaRPr lang="en-US"/>
          </a:p>
        </p:txBody>
      </p:sp>
    </p:spTree>
    <p:extLst>
      <p:ext uri="{BB962C8B-B14F-4D97-AF65-F5344CB8AC3E}">
        <p14:creationId xmlns:p14="http://schemas.microsoft.com/office/powerpoint/2010/main" val="19854387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F041F75-BC31-49DB-9E7B-AC435FED0FEA}"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20CDDE-67A2-4860-9724-DE521C3626AE}" type="slidenum">
              <a:rPr lang="en-US" smtClean="0"/>
              <a:t>‹#›</a:t>
            </a:fld>
            <a:endParaRPr lang="en-US"/>
          </a:p>
        </p:txBody>
      </p:sp>
    </p:spTree>
    <p:extLst>
      <p:ext uri="{BB962C8B-B14F-4D97-AF65-F5344CB8AC3E}">
        <p14:creationId xmlns:p14="http://schemas.microsoft.com/office/powerpoint/2010/main" val="2261316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041F75-BC31-49DB-9E7B-AC435FED0FEA}"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20CDDE-67A2-4860-9724-DE521C3626AE}" type="slidenum">
              <a:rPr lang="en-US" smtClean="0"/>
              <a:t>‹#›</a:t>
            </a:fld>
            <a:endParaRPr lang="en-US"/>
          </a:p>
        </p:txBody>
      </p:sp>
    </p:spTree>
    <p:extLst>
      <p:ext uri="{BB962C8B-B14F-4D97-AF65-F5344CB8AC3E}">
        <p14:creationId xmlns:p14="http://schemas.microsoft.com/office/powerpoint/2010/main" val="41418254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F041F75-BC31-49DB-9E7B-AC435FED0FEA}"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20CDDE-67A2-4860-9724-DE521C3626AE}" type="slidenum">
              <a:rPr lang="en-US" smtClean="0"/>
              <a:t>‹#›</a:t>
            </a:fld>
            <a:endParaRPr lang="en-US"/>
          </a:p>
        </p:txBody>
      </p:sp>
    </p:spTree>
    <p:extLst>
      <p:ext uri="{BB962C8B-B14F-4D97-AF65-F5344CB8AC3E}">
        <p14:creationId xmlns:p14="http://schemas.microsoft.com/office/powerpoint/2010/main" val="10324902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F041F75-BC31-49DB-9E7B-AC435FED0FEA}"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20CDDE-67A2-4860-9724-DE521C3626AE}" type="slidenum">
              <a:rPr lang="en-US" smtClean="0"/>
              <a:t>‹#›</a:t>
            </a:fld>
            <a:endParaRPr lang="en-US"/>
          </a:p>
        </p:txBody>
      </p:sp>
    </p:spTree>
    <p:extLst>
      <p:ext uri="{BB962C8B-B14F-4D97-AF65-F5344CB8AC3E}">
        <p14:creationId xmlns:p14="http://schemas.microsoft.com/office/powerpoint/2010/main" val="23481675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F041F75-BC31-49DB-9E7B-AC435FED0FEA}" type="datetimeFigureOut">
              <a:rPr lang="en-US" smtClean="0"/>
              <a:t>6/19/2020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D20CDDE-67A2-4860-9724-DE521C3626AE}" type="slidenum">
              <a:rPr lang="en-US" smtClean="0"/>
              <a:t>‹#›</a:t>
            </a:fld>
            <a:endParaRPr lang="en-US"/>
          </a:p>
        </p:txBody>
      </p:sp>
    </p:spTree>
    <p:extLst>
      <p:ext uri="{BB962C8B-B14F-4D97-AF65-F5344CB8AC3E}">
        <p14:creationId xmlns:p14="http://schemas.microsoft.com/office/powerpoint/2010/main" val="25948841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F041F75-BC31-49DB-9E7B-AC435FED0FEA}" type="datetimeFigureOut">
              <a:rPr lang="en-US" smtClean="0"/>
              <a:t>6/19/2020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D20CDDE-67A2-4860-9724-DE521C3626AE}" type="slidenum">
              <a:rPr lang="en-US" smtClean="0"/>
              <a:t>‹#›</a:t>
            </a:fld>
            <a:endParaRPr lang="en-US"/>
          </a:p>
        </p:txBody>
      </p:sp>
    </p:spTree>
    <p:extLst>
      <p:ext uri="{BB962C8B-B14F-4D97-AF65-F5344CB8AC3E}">
        <p14:creationId xmlns:p14="http://schemas.microsoft.com/office/powerpoint/2010/main" val="619852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041F75-BC31-49DB-9E7B-AC435FED0FEA}" type="datetimeFigureOut">
              <a:rPr lang="en-US" smtClean="0"/>
              <a:t>6/19/2020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D20CDDE-67A2-4860-9724-DE521C3626AE}" type="slidenum">
              <a:rPr lang="en-US" smtClean="0"/>
              <a:t>‹#›</a:t>
            </a:fld>
            <a:endParaRPr lang="en-US"/>
          </a:p>
        </p:txBody>
      </p:sp>
    </p:spTree>
    <p:extLst>
      <p:ext uri="{BB962C8B-B14F-4D97-AF65-F5344CB8AC3E}">
        <p14:creationId xmlns:p14="http://schemas.microsoft.com/office/powerpoint/2010/main" val="18799633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F041F75-BC31-49DB-9E7B-AC435FED0FEA}"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20CDDE-67A2-4860-9724-DE521C3626AE}" type="slidenum">
              <a:rPr lang="en-US" smtClean="0"/>
              <a:t>‹#›</a:t>
            </a:fld>
            <a:endParaRPr lang="en-US"/>
          </a:p>
        </p:txBody>
      </p:sp>
    </p:spTree>
    <p:extLst>
      <p:ext uri="{BB962C8B-B14F-4D97-AF65-F5344CB8AC3E}">
        <p14:creationId xmlns:p14="http://schemas.microsoft.com/office/powerpoint/2010/main" val="40886823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F041F75-BC31-49DB-9E7B-AC435FED0FEA}"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20CDDE-67A2-4860-9724-DE521C3626AE}" type="slidenum">
              <a:rPr lang="en-US" smtClean="0"/>
              <a:t>‹#›</a:t>
            </a:fld>
            <a:endParaRPr lang="en-US"/>
          </a:p>
        </p:txBody>
      </p:sp>
    </p:spTree>
    <p:extLst>
      <p:ext uri="{BB962C8B-B14F-4D97-AF65-F5344CB8AC3E}">
        <p14:creationId xmlns:p14="http://schemas.microsoft.com/office/powerpoint/2010/main" val="41254194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041F75-BC31-49DB-9E7B-AC435FED0FEA}"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20CDDE-67A2-4860-9724-DE521C3626AE}" type="slidenum">
              <a:rPr lang="en-US" smtClean="0"/>
              <a:t>‹#›</a:t>
            </a:fld>
            <a:endParaRPr lang="en-US"/>
          </a:p>
        </p:txBody>
      </p:sp>
    </p:spTree>
    <p:extLst>
      <p:ext uri="{BB962C8B-B14F-4D97-AF65-F5344CB8AC3E}">
        <p14:creationId xmlns:p14="http://schemas.microsoft.com/office/powerpoint/2010/main" val="4182953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041F75-BC31-49DB-9E7B-AC435FED0FEA}"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20CDDE-67A2-4860-9724-DE521C3626AE}" type="slidenum">
              <a:rPr lang="en-US" smtClean="0"/>
              <a:t>‹#›</a:t>
            </a:fld>
            <a:endParaRPr lang="en-US"/>
          </a:p>
        </p:txBody>
      </p:sp>
    </p:spTree>
    <p:extLst>
      <p:ext uri="{BB962C8B-B14F-4D97-AF65-F5344CB8AC3E}">
        <p14:creationId xmlns:p14="http://schemas.microsoft.com/office/powerpoint/2010/main" val="1509344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6000" b="-16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041F75-BC31-49DB-9E7B-AC435FED0FEA}" type="datetimeFigureOut">
              <a:rPr lang="en-US" smtClean="0"/>
              <a:t>6/19/2020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20CDDE-67A2-4860-9724-DE521C3626AE}" type="slidenum">
              <a:rPr lang="en-US" smtClean="0"/>
              <a:t>‹#›</a:t>
            </a:fld>
            <a:endParaRPr lang="en-US"/>
          </a:p>
        </p:txBody>
      </p:sp>
    </p:spTree>
    <p:extLst>
      <p:ext uri="{BB962C8B-B14F-4D97-AF65-F5344CB8AC3E}">
        <p14:creationId xmlns:p14="http://schemas.microsoft.com/office/powerpoint/2010/main" val="994747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239964"/>
            <a:ext cx="9144000" cy="1654704"/>
          </a:xfrm>
        </p:spPr>
        <p:txBody>
          <a:bodyPr/>
          <a:lstStyle/>
          <a:p>
            <a:r>
              <a:rPr lang="ka-GE" dirty="0">
                <a:solidFill>
                  <a:schemeClr val="bg1"/>
                </a:solidFill>
              </a:rPr>
              <a:t>ფარული მასა </a:t>
            </a:r>
            <a:endParaRPr lang="en-US" dirty="0">
              <a:solidFill>
                <a:schemeClr val="bg1"/>
              </a:solidFill>
            </a:endParaRPr>
          </a:p>
        </p:txBody>
      </p:sp>
      <p:sp>
        <p:nvSpPr>
          <p:cNvPr id="4" name="Footer Placeholder 3"/>
          <p:cNvSpPr>
            <a:spLocks noGrp="1"/>
          </p:cNvSpPr>
          <p:nvPr>
            <p:ph type="ftr" sz="quarter" idx="11"/>
          </p:nvPr>
        </p:nvSpPr>
        <p:spPr>
          <a:xfrm>
            <a:off x="-448733" y="6492875"/>
            <a:ext cx="4114800" cy="365125"/>
          </a:xfrm>
        </p:spPr>
        <p:txBody>
          <a:bodyPr/>
          <a:lstStyle/>
          <a:p>
            <a:r>
              <a:rPr lang="ka-GE" dirty="0"/>
              <a:t>პრეზენტაციის ავტორი</a:t>
            </a:r>
            <a:r>
              <a:rPr lang="en-US" dirty="0"/>
              <a:t>:</a:t>
            </a:r>
            <a:r>
              <a:rPr lang="ka-GE" dirty="0"/>
              <a:t>გიორგი გეწაძე</a:t>
            </a:r>
            <a:endParaRPr lang="en-US" dirty="0"/>
          </a:p>
        </p:txBody>
      </p:sp>
    </p:spTree>
    <p:extLst>
      <p:ext uri="{BB962C8B-B14F-4D97-AF65-F5344CB8AC3E}">
        <p14:creationId xmlns:p14="http://schemas.microsoft.com/office/powerpoint/2010/main" val="31021135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2646892"/>
            <a:ext cx="10515600" cy="4351338"/>
          </a:xfrm>
        </p:spPr>
        <p:txBody>
          <a:bodyPr/>
          <a:lstStyle/>
          <a:p>
            <a:pPr>
              <a:buClr>
                <a:schemeClr val="bg1"/>
              </a:buClr>
              <a:buFont typeface="Courier New" panose="02070309020205020404" pitchFamily="49" charset="0"/>
              <a:buChar char="o"/>
            </a:pPr>
            <a:r>
              <a:rPr lang="ka-GE" dirty="0">
                <a:solidFill>
                  <a:schemeClr val="bg1"/>
                </a:solidFill>
              </a:rPr>
              <a:t> აღმოჩენა</a:t>
            </a:r>
          </a:p>
          <a:p>
            <a:pPr>
              <a:buClr>
                <a:schemeClr val="bg1"/>
              </a:buClr>
              <a:buFont typeface="Courier New" panose="02070309020205020404" pitchFamily="49" charset="0"/>
              <a:buChar char="o"/>
            </a:pPr>
            <a:r>
              <a:rPr lang="ka-GE" dirty="0">
                <a:solidFill>
                  <a:schemeClr val="bg1"/>
                </a:solidFill>
              </a:rPr>
              <a:t> რა არის ბნელი მატერია </a:t>
            </a:r>
          </a:p>
          <a:p>
            <a:pPr>
              <a:buClr>
                <a:schemeClr val="bg1"/>
              </a:buClr>
              <a:buFont typeface="Courier New" panose="02070309020205020404" pitchFamily="49" charset="0"/>
              <a:buChar char="o"/>
            </a:pPr>
            <a:r>
              <a:rPr lang="ka-GE" dirty="0">
                <a:solidFill>
                  <a:schemeClr val="bg1"/>
                </a:solidFill>
              </a:rPr>
              <a:t> მტკიცებულება ბნელი მატერიის არსებობის</a:t>
            </a:r>
          </a:p>
          <a:p>
            <a:pPr>
              <a:buClr>
                <a:schemeClr val="bg1"/>
              </a:buClr>
              <a:buFont typeface="Courier New" panose="02070309020205020404" pitchFamily="49" charset="0"/>
              <a:buChar char="o"/>
            </a:pPr>
            <a:r>
              <a:rPr lang="ka-GE" dirty="0">
                <a:solidFill>
                  <a:schemeClr val="bg1"/>
                </a:solidFill>
              </a:rPr>
              <a:t> ბარიონული და არაბარიონული ბნელი მატერია</a:t>
            </a:r>
          </a:p>
          <a:p>
            <a:pPr>
              <a:buClr>
                <a:schemeClr val="bg1"/>
              </a:buClr>
              <a:buFont typeface="Courier New" panose="02070309020205020404" pitchFamily="49" charset="0"/>
              <a:buChar char="o"/>
            </a:pPr>
            <a:r>
              <a:rPr lang="ka-GE" dirty="0">
                <a:solidFill>
                  <a:schemeClr val="bg1"/>
                </a:solidFill>
              </a:rPr>
              <a:t> ბნელი ენერგია</a:t>
            </a:r>
          </a:p>
          <a:p>
            <a:pPr marL="0" indent="0">
              <a:buClr>
                <a:schemeClr val="bg1"/>
              </a:buClr>
              <a:buNone/>
            </a:pPr>
            <a:r>
              <a:rPr lang="ka-GE" dirty="0">
                <a:solidFill>
                  <a:schemeClr val="bg1"/>
                </a:solidFill>
              </a:rPr>
              <a:t> </a:t>
            </a:r>
          </a:p>
          <a:p>
            <a:pPr>
              <a:buClr>
                <a:schemeClr val="bg1"/>
              </a:buClr>
              <a:buFont typeface="Courier New" panose="02070309020205020404" pitchFamily="49" charset="0"/>
              <a:buChar char="o"/>
            </a:pPr>
            <a:endParaRPr lang="en-US" dirty="0"/>
          </a:p>
        </p:txBody>
      </p:sp>
    </p:spTree>
    <p:extLst>
      <p:ext uri="{BB962C8B-B14F-4D97-AF65-F5344CB8AC3E}">
        <p14:creationId xmlns:p14="http://schemas.microsoft.com/office/powerpoint/2010/main" val="24819761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ka-GE" dirty="0"/>
              <a:t> </a:t>
            </a:r>
            <a:r>
              <a:rPr lang="ka-GE" dirty="0">
                <a:solidFill>
                  <a:schemeClr val="bg1"/>
                </a:solidFill>
              </a:rPr>
              <a:t>ბნელი მატერიის აღმოჩენა </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4827" y="1523999"/>
            <a:ext cx="4015507" cy="2748969"/>
          </a:xfrm>
        </p:spPr>
      </p:pic>
      <p:sp>
        <p:nvSpPr>
          <p:cNvPr id="5" name="TextBox 4"/>
          <p:cNvSpPr txBox="1"/>
          <p:nvPr/>
        </p:nvSpPr>
        <p:spPr>
          <a:xfrm>
            <a:off x="228138" y="4272969"/>
            <a:ext cx="5842001" cy="2308324"/>
          </a:xfrm>
          <a:prstGeom prst="rect">
            <a:avLst/>
          </a:prstGeom>
          <a:noFill/>
        </p:spPr>
        <p:txBody>
          <a:bodyPr wrap="square" rtlCol="0">
            <a:spAutoFit/>
          </a:bodyPr>
          <a:lstStyle/>
          <a:p>
            <a:r>
              <a:rPr lang="en-US" sz="1600" b="1" dirty="0" err="1">
                <a:solidFill>
                  <a:schemeClr val="bg1"/>
                </a:solidFill>
              </a:rPr>
              <a:t>პირველად</a:t>
            </a:r>
            <a:r>
              <a:rPr lang="en-US" sz="1600" b="1" dirty="0">
                <a:solidFill>
                  <a:schemeClr val="bg1"/>
                </a:solidFill>
              </a:rPr>
              <a:t> </a:t>
            </a:r>
            <a:r>
              <a:rPr lang="en-US" sz="1600" b="1" dirty="0" err="1">
                <a:solidFill>
                  <a:schemeClr val="bg1"/>
                </a:solidFill>
              </a:rPr>
              <a:t>ბნელი</a:t>
            </a:r>
            <a:r>
              <a:rPr lang="en-US" sz="1600" b="1" dirty="0">
                <a:solidFill>
                  <a:schemeClr val="bg1"/>
                </a:solidFill>
              </a:rPr>
              <a:t> </a:t>
            </a:r>
            <a:r>
              <a:rPr lang="en-US" sz="1600" b="1" dirty="0" err="1">
                <a:solidFill>
                  <a:schemeClr val="bg1"/>
                </a:solidFill>
              </a:rPr>
              <a:t>მატ</a:t>
            </a:r>
            <a:r>
              <a:rPr lang="ka-GE" sz="1600" b="1" dirty="0">
                <a:solidFill>
                  <a:schemeClr val="bg1"/>
                </a:solidFill>
              </a:rPr>
              <a:t>ე</a:t>
            </a:r>
            <a:r>
              <a:rPr lang="en-US" sz="1600" b="1" dirty="0" err="1">
                <a:solidFill>
                  <a:schemeClr val="bg1"/>
                </a:solidFill>
              </a:rPr>
              <a:t>რიის</a:t>
            </a:r>
            <a:r>
              <a:rPr lang="en-US" sz="1600" b="1" dirty="0">
                <a:solidFill>
                  <a:schemeClr val="bg1"/>
                </a:solidFill>
              </a:rPr>
              <a:t> </a:t>
            </a:r>
            <a:r>
              <a:rPr lang="en-US" sz="1600" b="1" dirty="0" err="1">
                <a:solidFill>
                  <a:schemeClr val="bg1"/>
                </a:solidFill>
              </a:rPr>
              <a:t>შესახებ</a:t>
            </a:r>
            <a:r>
              <a:rPr lang="en-US" sz="1600" b="1" dirty="0">
                <a:solidFill>
                  <a:schemeClr val="bg1"/>
                </a:solidFill>
              </a:rPr>
              <a:t> </a:t>
            </a:r>
            <a:r>
              <a:rPr lang="ka-GE" sz="1600" b="1" dirty="0">
                <a:solidFill>
                  <a:schemeClr val="bg1"/>
                </a:solidFill>
              </a:rPr>
              <a:t>,</a:t>
            </a:r>
            <a:r>
              <a:rPr lang="en-US" sz="1600" b="1" dirty="0">
                <a:solidFill>
                  <a:schemeClr val="bg1"/>
                </a:solidFill>
              </a:rPr>
              <a:t>1930 </a:t>
            </a:r>
            <a:r>
              <a:rPr lang="en-US" sz="1600" b="1" dirty="0" err="1">
                <a:solidFill>
                  <a:schemeClr val="bg1"/>
                </a:solidFill>
              </a:rPr>
              <a:t>წელს</a:t>
            </a:r>
            <a:r>
              <a:rPr lang="ka-GE" sz="1600" b="1" dirty="0">
                <a:solidFill>
                  <a:schemeClr val="bg1"/>
                </a:solidFill>
              </a:rPr>
              <a:t> შვეიცარიული წარმოშობის </a:t>
            </a:r>
            <a:r>
              <a:rPr lang="en-US" sz="1600" b="1" dirty="0" err="1">
                <a:solidFill>
                  <a:schemeClr val="bg1"/>
                </a:solidFill>
              </a:rPr>
              <a:t>ამერიკელი</a:t>
            </a:r>
            <a:r>
              <a:rPr lang="en-US" sz="1600" b="1" dirty="0">
                <a:solidFill>
                  <a:schemeClr val="bg1"/>
                </a:solidFill>
              </a:rPr>
              <a:t> </a:t>
            </a:r>
            <a:r>
              <a:rPr lang="en-US" sz="1600" b="1" dirty="0" err="1">
                <a:solidFill>
                  <a:schemeClr val="bg1"/>
                </a:solidFill>
              </a:rPr>
              <a:t>ასტრონომი</a:t>
            </a:r>
            <a:r>
              <a:rPr lang="en-US" sz="1600" b="1" dirty="0">
                <a:solidFill>
                  <a:schemeClr val="bg1"/>
                </a:solidFill>
              </a:rPr>
              <a:t> </a:t>
            </a:r>
            <a:r>
              <a:rPr lang="ka-GE" sz="1600" b="1" dirty="0">
                <a:solidFill>
                  <a:schemeClr val="bg1"/>
                </a:solidFill>
              </a:rPr>
              <a:t>,</a:t>
            </a:r>
            <a:r>
              <a:rPr lang="en-US" sz="1600" b="1" dirty="0" err="1">
                <a:solidFill>
                  <a:schemeClr val="bg1"/>
                </a:solidFill>
              </a:rPr>
              <a:t>ფრიც</a:t>
            </a:r>
            <a:r>
              <a:rPr lang="en-US" sz="1600" b="1" dirty="0">
                <a:solidFill>
                  <a:schemeClr val="bg1"/>
                </a:solidFill>
              </a:rPr>
              <a:t> </a:t>
            </a:r>
            <a:r>
              <a:rPr lang="en-US" sz="1600" b="1" dirty="0" err="1">
                <a:solidFill>
                  <a:schemeClr val="bg1"/>
                </a:solidFill>
              </a:rPr>
              <a:t>ცვიკი</a:t>
            </a:r>
            <a:r>
              <a:rPr lang="en-US" sz="1600" b="1" dirty="0">
                <a:solidFill>
                  <a:schemeClr val="bg1"/>
                </a:solidFill>
              </a:rPr>
              <a:t> </a:t>
            </a:r>
            <a:r>
              <a:rPr lang="en-US" sz="1600" b="1" dirty="0" err="1">
                <a:solidFill>
                  <a:schemeClr val="bg1"/>
                </a:solidFill>
              </a:rPr>
              <a:t>ალაპარაკდა</a:t>
            </a:r>
            <a:r>
              <a:rPr lang="en-US" sz="1600" b="1" dirty="0">
                <a:solidFill>
                  <a:schemeClr val="bg1"/>
                </a:solidFill>
              </a:rPr>
              <a:t>. </a:t>
            </a:r>
            <a:r>
              <a:rPr lang="en-US" sz="1600" b="1" dirty="0" err="1">
                <a:solidFill>
                  <a:schemeClr val="bg1"/>
                </a:solidFill>
              </a:rPr>
              <a:t>თეორია</a:t>
            </a:r>
            <a:r>
              <a:rPr lang="en-US" sz="1600" b="1" dirty="0">
                <a:solidFill>
                  <a:schemeClr val="bg1"/>
                </a:solidFill>
              </a:rPr>
              <a:t> </a:t>
            </a:r>
            <a:r>
              <a:rPr lang="en-US" sz="1600" b="1" dirty="0" err="1">
                <a:solidFill>
                  <a:schemeClr val="bg1"/>
                </a:solidFill>
              </a:rPr>
              <a:t>დამალული</a:t>
            </a:r>
            <a:r>
              <a:rPr lang="en-US" sz="1600" b="1" dirty="0">
                <a:solidFill>
                  <a:schemeClr val="bg1"/>
                </a:solidFill>
              </a:rPr>
              <a:t> </a:t>
            </a:r>
            <a:r>
              <a:rPr lang="en-US" sz="1600" b="1" dirty="0" err="1">
                <a:solidFill>
                  <a:schemeClr val="bg1"/>
                </a:solidFill>
              </a:rPr>
              <a:t>მასის</a:t>
            </a:r>
            <a:r>
              <a:rPr lang="en-US" sz="1600" b="1" dirty="0">
                <a:solidFill>
                  <a:schemeClr val="bg1"/>
                </a:solidFill>
              </a:rPr>
              <a:t> </a:t>
            </a:r>
            <a:r>
              <a:rPr lang="en-US" sz="1600" b="1" dirty="0" err="1">
                <a:solidFill>
                  <a:schemeClr val="bg1"/>
                </a:solidFill>
              </a:rPr>
              <a:t>შესახებ</a:t>
            </a:r>
            <a:r>
              <a:rPr lang="en-US" sz="1600" b="1" dirty="0">
                <a:solidFill>
                  <a:schemeClr val="bg1"/>
                </a:solidFill>
              </a:rPr>
              <a:t> </a:t>
            </a:r>
            <a:r>
              <a:rPr lang="en-US" sz="1600" b="1" dirty="0" err="1">
                <a:solidFill>
                  <a:schemeClr val="bg1"/>
                </a:solidFill>
              </a:rPr>
              <a:t>მან</a:t>
            </a:r>
            <a:r>
              <a:rPr lang="en-US" sz="1600" b="1" dirty="0">
                <a:solidFill>
                  <a:schemeClr val="bg1"/>
                </a:solidFill>
              </a:rPr>
              <a:t> XX </a:t>
            </a:r>
            <a:r>
              <a:rPr lang="en-US" sz="1600" b="1" dirty="0" err="1">
                <a:solidFill>
                  <a:schemeClr val="bg1"/>
                </a:solidFill>
              </a:rPr>
              <a:t>საუკუნის</a:t>
            </a:r>
            <a:r>
              <a:rPr lang="en-US" sz="1600" b="1" dirty="0">
                <a:solidFill>
                  <a:schemeClr val="bg1"/>
                </a:solidFill>
              </a:rPr>
              <a:t> </a:t>
            </a:r>
            <a:r>
              <a:rPr lang="en-US" sz="1600" b="1" dirty="0" err="1">
                <a:solidFill>
                  <a:schemeClr val="bg1"/>
                </a:solidFill>
              </a:rPr>
              <a:t>ოცდაათიან</a:t>
            </a:r>
            <a:r>
              <a:rPr lang="en-US" sz="1600" b="1" dirty="0">
                <a:solidFill>
                  <a:schemeClr val="bg1"/>
                </a:solidFill>
              </a:rPr>
              <a:t> </a:t>
            </a:r>
            <a:r>
              <a:rPr lang="en-US" sz="1600" b="1" dirty="0" err="1">
                <a:solidFill>
                  <a:schemeClr val="bg1"/>
                </a:solidFill>
              </a:rPr>
              <a:t>წლებში</a:t>
            </a:r>
            <a:r>
              <a:rPr lang="en-US" sz="1600" b="1" dirty="0">
                <a:solidFill>
                  <a:schemeClr val="bg1"/>
                </a:solidFill>
              </a:rPr>
              <a:t> </a:t>
            </a:r>
            <a:r>
              <a:rPr lang="en-US" sz="1600" b="1" dirty="0" err="1">
                <a:solidFill>
                  <a:schemeClr val="bg1"/>
                </a:solidFill>
              </a:rPr>
              <a:t>შეიმუშავა</a:t>
            </a:r>
            <a:r>
              <a:rPr lang="en-US" sz="1600" b="1" dirty="0">
                <a:solidFill>
                  <a:schemeClr val="bg1"/>
                </a:solidFill>
              </a:rPr>
              <a:t>. </a:t>
            </a:r>
            <a:r>
              <a:rPr lang="en-US" sz="1600" b="1" dirty="0" err="1">
                <a:solidFill>
                  <a:schemeClr val="bg1"/>
                </a:solidFill>
              </a:rPr>
              <a:t>თეორიის</a:t>
            </a:r>
            <a:r>
              <a:rPr lang="en-US" sz="1600" b="1" dirty="0">
                <a:solidFill>
                  <a:schemeClr val="bg1"/>
                </a:solidFill>
              </a:rPr>
              <a:t> </a:t>
            </a:r>
            <a:r>
              <a:rPr lang="en-US" sz="1600" b="1" dirty="0" err="1">
                <a:solidFill>
                  <a:schemeClr val="bg1"/>
                </a:solidFill>
              </a:rPr>
              <a:t>მიხედვით</a:t>
            </a:r>
            <a:r>
              <a:rPr lang="en-US" sz="1600" b="1" dirty="0">
                <a:solidFill>
                  <a:schemeClr val="bg1"/>
                </a:solidFill>
              </a:rPr>
              <a:t> </a:t>
            </a:r>
            <a:r>
              <a:rPr lang="en-US" sz="1600" b="1" dirty="0" err="1">
                <a:solidFill>
                  <a:schemeClr val="bg1"/>
                </a:solidFill>
              </a:rPr>
              <a:t>სამყაროს</a:t>
            </a:r>
            <a:r>
              <a:rPr lang="en-US" sz="1600" b="1" dirty="0">
                <a:solidFill>
                  <a:schemeClr val="bg1"/>
                </a:solidFill>
              </a:rPr>
              <a:t> </a:t>
            </a:r>
            <a:r>
              <a:rPr lang="en-US" sz="1600" b="1" dirty="0" err="1">
                <a:solidFill>
                  <a:schemeClr val="bg1"/>
                </a:solidFill>
              </a:rPr>
              <a:t>მასის</a:t>
            </a:r>
            <a:r>
              <a:rPr lang="en-US" sz="1600" b="1" dirty="0">
                <a:solidFill>
                  <a:schemeClr val="bg1"/>
                </a:solidFill>
              </a:rPr>
              <a:t> </a:t>
            </a:r>
            <a:r>
              <a:rPr lang="en-US" sz="1600" b="1" dirty="0" err="1">
                <a:solidFill>
                  <a:schemeClr val="bg1"/>
                </a:solidFill>
              </a:rPr>
              <a:t>ძიერითადი</a:t>
            </a:r>
            <a:r>
              <a:rPr lang="en-US" sz="1600" b="1" dirty="0">
                <a:solidFill>
                  <a:schemeClr val="bg1"/>
                </a:solidFill>
              </a:rPr>
              <a:t> </a:t>
            </a:r>
            <a:r>
              <a:rPr lang="en-US" sz="1600" b="1" dirty="0" err="1">
                <a:solidFill>
                  <a:schemeClr val="bg1"/>
                </a:solidFill>
              </a:rPr>
              <a:t>ნაწილი</a:t>
            </a:r>
            <a:r>
              <a:rPr lang="en-US" sz="1600" b="1" dirty="0">
                <a:solidFill>
                  <a:schemeClr val="bg1"/>
                </a:solidFill>
              </a:rPr>
              <a:t> ”</a:t>
            </a:r>
            <a:r>
              <a:rPr lang="en-US" sz="1600" b="1" dirty="0" err="1">
                <a:solidFill>
                  <a:schemeClr val="bg1"/>
                </a:solidFill>
              </a:rPr>
              <a:t>დამალულ</a:t>
            </a:r>
            <a:r>
              <a:rPr lang="en-US" sz="1600" b="1" dirty="0">
                <a:solidFill>
                  <a:schemeClr val="bg1"/>
                </a:solidFill>
              </a:rPr>
              <a:t> </a:t>
            </a:r>
            <a:r>
              <a:rPr lang="en-US" sz="1600" b="1" dirty="0" err="1">
                <a:solidFill>
                  <a:schemeClr val="bg1"/>
                </a:solidFill>
              </a:rPr>
              <a:t>მასაზე</a:t>
            </a:r>
            <a:r>
              <a:rPr lang="en-US" sz="1600" b="1" dirty="0">
                <a:solidFill>
                  <a:schemeClr val="bg1"/>
                </a:solidFill>
              </a:rPr>
              <a:t>” </a:t>
            </a:r>
            <a:r>
              <a:rPr lang="en-US" sz="1600" b="1" dirty="0" err="1">
                <a:solidFill>
                  <a:schemeClr val="bg1"/>
                </a:solidFill>
              </a:rPr>
              <a:t>მოდის</a:t>
            </a:r>
            <a:r>
              <a:rPr lang="en-US" sz="1600" b="1" dirty="0">
                <a:solidFill>
                  <a:schemeClr val="bg1"/>
                </a:solidFill>
              </a:rPr>
              <a:t> – </a:t>
            </a:r>
            <a:r>
              <a:rPr lang="en-US" sz="1600" b="1" dirty="0" err="1">
                <a:solidFill>
                  <a:schemeClr val="bg1"/>
                </a:solidFill>
              </a:rPr>
              <a:t>უხილავ</a:t>
            </a:r>
            <a:r>
              <a:rPr lang="en-US" sz="1600" b="1" dirty="0">
                <a:solidFill>
                  <a:schemeClr val="bg1"/>
                </a:solidFill>
              </a:rPr>
              <a:t> </a:t>
            </a:r>
            <a:r>
              <a:rPr lang="en-US" sz="1600" b="1" dirty="0" err="1">
                <a:solidFill>
                  <a:schemeClr val="bg1"/>
                </a:solidFill>
              </a:rPr>
              <a:t>ნივთიერებაზე</a:t>
            </a:r>
            <a:r>
              <a:rPr lang="en-US" sz="1600" b="1" dirty="0">
                <a:solidFill>
                  <a:schemeClr val="bg1"/>
                </a:solidFill>
              </a:rPr>
              <a:t>, </a:t>
            </a:r>
            <a:r>
              <a:rPr lang="en-US" sz="1600" b="1" dirty="0" err="1">
                <a:solidFill>
                  <a:schemeClr val="bg1"/>
                </a:solidFill>
              </a:rPr>
              <a:t>რომელიც</a:t>
            </a:r>
            <a:r>
              <a:rPr lang="en-US" sz="1600" b="1" dirty="0">
                <a:solidFill>
                  <a:schemeClr val="bg1"/>
                </a:solidFill>
              </a:rPr>
              <a:t> </a:t>
            </a:r>
            <a:r>
              <a:rPr lang="en-US" sz="1600" b="1" dirty="0" err="1">
                <a:solidFill>
                  <a:schemeClr val="bg1"/>
                </a:solidFill>
              </a:rPr>
              <a:t>თავის</a:t>
            </a:r>
            <a:r>
              <a:rPr lang="en-US" sz="1600" b="1" dirty="0">
                <a:solidFill>
                  <a:schemeClr val="bg1"/>
                </a:solidFill>
              </a:rPr>
              <a:t> </a:t>
            </a:r>
            <a:r>
              <a:rPr lang="en-US" sz="1600" b="1" dirty="0" err="1">
                <a:solidFill>
                  <a:schemeClr val="bg1"/>
                </a:solidFill>
              </a:rPr>
              <a:t>თავს</a:t>
            </a:r>
            <a:r>
              <a:rPr lang="en-US" sz="1600" b="1" dirty="0">
                <a:solidFill>
                  <a:schemeClr val="bg1"/>
                </a:solidFill>
              </a:rPr>
              <a:t> </a:t>
            </a:r>
            <a:r>
              <a:rPr lang="en-US" sz="1600" b="1" dirty="0" err="1">
                <a:solidFill>
                  <a:schemeClr val="bg1"/>
                </a:solidFill>
              </a:rPr>
              <a:t>მხოლოდ</a:t>
            </a:r>
            <a:r>
              <a:rPr lang="en-US" sz="1600" b="1" dirty="0">
                <a:solidFill>
                  <a:schemeClr val="bg1"/>
                </a:solidFill>
              </a:rPr>
              <a:t> </a:t>
            </a:r>
            <a:r>
              <a:rPr lang="en-US" sz="1600" b="1" dirty="0" err="1">
                <a:solidFill>
                  <a:schemeClr val="bg1"/>
                </a:solidFill>
              </a:rPr>
              <a:t>გრავიტაციულ</a:t>
            </a:r>
            <a:r>
              <a:rPr lang="en-US" sz="1600" b="1" dirty="0">
                <a:solidFill>
                  <a:schemeClr val="bg1"/>
                </a:solidFill>
              </a:rPr>
              <a:t> </a:t>
            </a:r>
            <a:r>
              <a:rPr lang="en-US" sz="1600" b="1" dirty="0" err="1">
                <a:solidFill>
                  <a:schemeClr val="bg1"/>
                </a:solidFill>
              </a:rPr>
              <a:t>ურთიერთქმედებაში</a:t>
            </a:r>
            <a:r>
              <a:rPr lang="en-US" sz="1600" b="1" dirty="0">
                <a:solidFill>
                  <a:schemeClr val="bg1"/>
                </a:solidFill>
              </a:rPr>
              <a:t> </a:t>
            </a:r>
            <a:r>
              <a:rPr lang="en-US" sz="1600" b="1" dirty="0" err="1">
                <a:solidFill>
                  <a:schemeClr val="bg1"/>
                </a:solidFill>
              </a:rPr>
              <a:t>ამჟღავნებს</a:t>
            </a:r>
            <a:r>
              <a:rPr lang="en-US" sz="1600" b="1" dirty="0">
                <a:solidFill>
                  <a:schemeClr val="bg1"/>
                </a:solidFill>
              </a:rPr>
              <a:t>. </a:t>
            </a:r>
            <a:r>
              <a:rPr lang="en-US" sz="1600" b="1" dirty="0" err="1">
                <a:solidFill>
                  <a:schemeClr val="bg1"/>
                </a:solidFill>
              </a:rPr>
              <a:t>ამ</a:t>
            </a:r>
            <a:r>
              <a:rPr lang="en-US" sz="1600" b="1" dirty="0">
                <a:solidFill>
                  <a:schemeClr val="bg1"/>
                </a:solidFill>
              </a:rPr>
              <a:t> </a:t>
            </a:r>
            <a:r>
              <a:rPr lang="en-US" sz="1600" b="1" dirty="0" err="1">
                <a:solidFill>
                  <a:schemeClr val="bg1"/>
                </a:solidFill>
              </a:rPr>
              <a:t>ნივთიერების</a:t>
            </a:r>
            <a:r>
              <a:rPr lang="en-US" sz="1600" b="1" dirty="0">
                <a:solidFill>
                  <a:schemeClr val="bg1"/>
                </a:solidFill>
              </a:rPr>
              <a:t> </a:t>
            </a:r>
            <a:r>
              <a:rPr lang="en-US" sz="1600" b="1" dirty="0" err="1">
                <a:solidFill>
                  <a:schemeClr val="bg1"/>
                </a:solidFill>
              </a:rPr>
              <a:t>მასა</a:t>
            </a:r>
            <a:r>
              <a:rPr lang="en-US" sz="1600" b="1" dirty="0">
                <a:solidFill>
                  <a:schemeClr val="bg1"/>
                </a:solidFill>
              </a:rPr>
              <a:t> </a:t>
            </a:r>
            <a:r>
              <a:rPr lang="en-US" sz="1600" b="1" dirty="0" err="1">
                <a:solidFill>
                  <a:schemeClr val="bg1"/>
                </a:solidFill>
              </a:rPr>
              <a:t>ყველა</a:t>
            </a:r>
            <a:r>
              <a:rPr lang="en-US" sz="1600" b="1" dirty="0">
                <a:solidFill>
                  <a:schemeClr val="bg1"/>
                </a:solidFill>
              </a:rPr>
              <a:t> </a:t>
            </a:r>
            <a:r>
              <a:rPr lang="en-US" sz="1600" b="1" dirty="0" err="1">
                <a:solidFill>
                  <a:schemeClr val="bg1"/>
                </a:solidFill>
              </a:rPr>
              <a:t>დანარჩენი</a:t>
            </a:r>
            <a:r>
              <a:rPr lang="en-US" sz="1600" b="1" dirty="0">
                <a:solidFill>
                  <a:schemeClr val="bg1"/>
                </a:solidFill>
              </a:rPr>
              <a:t> </a:t>
            </a:r>
            <a:r>
              <a:rPr lang="en-US" sz="1600" b="1" dirty="0" err="1">
                <a:solidFill>
                  <a:schemeClr val="bg1"/>
                </a:solidFill>
              </a:rPr>
              <a:t>დამზერადი</a:t>
            </a:r>
            <a:r>
              <a:rPr lang="en-US" sz="1600" b="1" dirty="0">
                <a:solidFill>
                  <a:schemeClr val="bg1"/>
                </a:solidFill>
              </a:rPr>
              <a:t> </a:t>
            </a:r>
            <a:r>
              <a:rPr lang="en-US" sz="1600" b="1" dirty="0" err="1">
                <a:solidFill>
                  <a:schemeClr val="bg1"/>
                </a:solidFill>
              </a:rPr>
              <a:t>ობიექ</a:t>
            </a:r>
            <a:r>
              <a:rPr lang="ka-GE" sz="1600" b="1" dirty="0">
                <a:solidFill>
                  <a:schemeClr val="bg1"/>
                </a:solidFill>
              </a:rPr>
              <a:t>ტე</a:t>
            </a:r>
            <a:r>
              <a:rPr lang="en-US" sz="1600" b="1" dirty="0" err="1">
                <a:solidFill>
                  <a:schemeClr val="bg1"/>
                </a:solidFill>
              </a:rPr>
              <a:t>ბის</a:t>
            </a:r>
            <a:r>
              <a:rPr lang="en-US" sz="1600" b="1" dirty="0">
                <a:solidFill>
                  <a:schemeClr val="bg1"/>
                </a:solidFill>
              </a:rPr>
              <a:t> </a:t>
            </a:r>
            <a:r>
              <a:rPr lang="en-US" sz="1600" b="1" dirty="0" err="1">
                <a:solidFill>
                  <a:schemeClr val="bg1"/>
                </a:solidFill>
              </a:rPr>
              <a:t>მასაზე</a:t>
            </a:r>
            <a:r>
              <a:rPr lang="en-US" sz="1600" b="1" dirty="0">
                <a:solidFill>
                  <a:schemeClr val="bg1"/>
                </a:solidFill>
              </a:rPr>
              <a:t> </a:t>
            </a:r>
            <a:r>
              <a:rPr lang="en-US" sz="1600" b="1" dirty="0" err="1">
                <a:solidFill>
                  <a:schemeClr val="bg1"/>
                </a:solidFill>
              </a:rPr>
              <a:t>გაცილებით</a:t>
            </a:r>
            <a:r>
              <a:rPr lang="en-US" sz="1600" b="1" dirty="0">
                <a:solidFill>
                  <a:schemeClr val="bg1"/>
                </a:solidFill>
              </a:rPr>
              <a:t> </a:t>
            </a:r>
            <a:r>
              <a:rPr lang="en-US" sz="1600" b="1" dirty="0" err="1">
                <a:solidFill>
                  <a:schemeClr val="bg1"/>
                </a:solidFill>
              </a:rPr>
              <a:t>მეტია</a:t>
            </a:r>
            <a:r>
              <a:rPr lang="en-US" sz="1600" b="1" dirty="0">
                <a:solidFill>
                  <a:schemeClr val="bg1"/>
                </a:solidFill>
              </a:rPr>
              <a:t>. </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34201" y="1524000"/>
            <a:ext cx="4673600" cy="2748969"/>
          </a:xfrm>
          <a:prstGeom prst="rect">
            <a:avLst/>
          </a:prstGeom>
        </p:spPr>
      </p:pic>
      <p:sp>
        <p:nvSpPr>
          <p:cNvPr id="7" name="TextBox 6"/>
          <p:cNvSpPr txBox="1"/>
          <p:nvPr/>
        </p:nvSpPr>
        <p:spPr>
          <a:xfrm>
            <a:off x="6798272" y="4272968"/>
            <a:ext cx="5537200" cy="584775"/>
          </a:xfrm>
          <a:prstGeom prst="rect">
            <a:avLst/>
          </a:prstGeom>
          <a:noFill/>
        </p:spPr>
        <p:txBody>
          <a:bodyPr wrap="square" rtlCol="0">
            <a:spAutoFit/>
          </a:bodyPr>
          <a:lstStyle/>
          <a:p>
            <a:r>
              <a:rPr lang="ka-GE" sz="1600" dirty="0">
                <a:solidFill>
                  <a:schemeClr val="bg1"/>
                </a:solidFill>
              </a:rPr>
              <a:t>ბნელი მატერიის, ბნელი ენერგიისა და ჩვეულებრივი მატერიის განაწილება სამყაროში.</a:t>
            </a:r>
            <a:endParaRPr lang="en-US" sz="1600" dirty="0">
              <a:solidFill>
                <a:schemeClr val="bg1"/>
              </a:solidFill>
            </a:endParaRPr>
          </a:p>
        </p:txBody>
      </p:sp>
    </p:spTree>
    <p:extLst>
      <p:ext uri="{BB962C8B-B14F-4D97-AF65-F5344CB8AC3E}">
        <p14:creationId xmlns:p14="http://schemas.microsoft.com/office/powerpoint/2010/main" val="18349806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9667" y="337080"/>
            <a:ext cx="10515600" cy="1325563"/>
          </a:xfrm>
        </p:spPr>
        <p:txBody>
          <a:bodyPr/>
          <a:lstStyle/>
          <a:p>
            <a:pPr algn="ctr"/>
            <a:r>
              <a:rPr lang="ka-GE" dirty="0">
                <a:solidFill>
                  <a:schemeClr val="bg1"/>
                </a:solidFill>
              </a:rPr>
              <a:t>რა არის ბნელი მატერია </a:t>
            </a:r>
            <a:endParaRPr lang="en-US" dirty="0">
              <a:solidFill>
                <a:schemeClr val="bg1"/>
              </a:solidFill>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658908" y="1690688"/>
            <a:ext cx="6153678" cy="4092045"/>
          </a:xfrm>
        </p:spPr>
      </p:pic>
      <p:sp>
        <p:nvSpPr>
          <p:cNvPr id="3" name="TextBox 2"/>
          <p:cNvSpPr txBox="1"/>
          <p:nvPr/>
        </p:nvSpPr>
        <p:spPr>
          <a:xfrm>
            <a:off x="905933" y="1727731"/>
            <a:ext cx="4512733" cy="3139321"/>
          </a:xfrm>
          <a:prstGeom prst="rect">
            <a:avLst/>
          </a:prstGeom>
          <a:noFill/>
        </p:spPr>
        <p:txBody>
          <a:bodyPr wrap="square" rtlCol="0">
            <a:spAutoFit/>
          </a:bodyPr>
          <a:lstStyle/>
          <a:p>
            <a:r>
              <a:rPr lang="ka-GE" b="1" dirty="0">
                <a:solidFill>
                  <a:schemeClr val="bg1"/>
                </a:solidFill>
              </a:rPr>
              <a:t>ბნელი მატერია უხილავი სუბსტანციაა, </a:t>
            </a:r>
            <a:r>
              <a:rPr lang="en-US" b="1" dirty="0" err="1">
                <a:solidFill>
                  <a:schemeClr val="bg1"/>
                </a:solidFill>
              </a:rPr>
              <a:t>სინათლეს</a:t>
            </a:r>
            <a:r>
              <a:rPr lang="en-US" b="1" dirty="0">
                <a:solidFill>
                  <a:schemeClr val="bg1"/>
                </a:solidFill>
              </a:rPr>
              <a:t> </a:t>
            </a:r>
            <a:r>
              <a:rPr lang="en-US" b="1" dirty="0" err="1">
                <a:solidFill>
                  <a:schemeClr val="bg1"/>
                </a:solidFill>
              </a:rPr>
              <a:t>არ</a:t>
            </a:r>
            <a:r>
              <a:rPr lang="en-US" b="1" dirty="0">
                <a:solidFill>
                  <a:schemeClr val="bg1"/>
                </a:solidFill>
              </a:rPr>
              <a:t> </a:t>
            </a:r>
            <a:r>
              <a:rPr lang="en-US" b="1" dirty="0" err="1">
                <a:solidFill>
                  <a:schemeClr val="bg1"/>
                </a:solidFill>
              </a:rPr>
              <a:t>ირეკლავს</a:t>
            </a:r>
            <a:r>
              <a:rPr lang="en-US" b="1" dirty="0">
                <a:solidFill>
                  <a:schemeClr val="bg1"/>
                </a:solidFill>
              </a:rPr>
              <a:t> </a:t>
            </a:r>
            <a:r>
              <a:rPr lang="en-US" b="1" dirty="0" err="1">
                <a:solidFill>
                  <a:schemeClr val="bg1"/>
                </a:solidFill>
              </a:rPr>
              <a:t>და</a:t>
            </a:r>
            <a:r>
              <a:rPr lang="en-US" b="1" dirty="0">
                <a:solidFill>
                  <a:schemeClr val="bg1"/>
                </a:solidFill>
              </a:rPr>
              <a:t> </a:t>
            </a:r>
            <a:r>
              <a:rPr lang="en-US" b="1" dirty="0" err="1">
                <a:solidFill>
                  <a:schemeClr val="bg1"/>
                </a:solidFill>
              </a:rPr>
              <a:t>ჩვეულებრივი</a:t>
            </a:r>
            <a:r>
              <a:rPr lang="en-US" b="1" dirty="0">
                <a:solidFill>
                  <a:schemeClr val="bg1"/>
                </a:solidFill>
              </a:rPr>
              <a:t> </a:t>
            </a:r>
            <a:r>
              <a:rPr lang="en-US" b="1" dirty="0" err="1">
                <a:solidFill>
                  <a:schemeClr val="bg1"/>
                </a:solidFill>
              </a:rPr>
              <a:t>მატერიაც</a:t>
            </a:r>
            <a:r>
              <a:rPr lang="en-US" b="1" dirty="0">
                <a:solidFill>
                  <a:schemeClr val="bg1"/>
                </a:solidFill>
              </a:rPr>
              <a:t> </a:t>
            </a:r>
            <a:r>
              <a:rPr lang="en-US" b="1" dirty="0" err="1">
                <a:solidFill>
                  <a:schemeClr val="bg1"/>
                </a:solidFill>
              </a:rPr>
              <a:t>უპრობლემოდ</a:t>
            </a:r>
            <a:r>
              <a:rPr lang="en-US" b="1" dirty="0">
                <a:solidFill>
                  <a:schemeClr val="bg1"/>
                </a:solidFill>
              </a:rPr>
              <a:t> </a:t>
            </a:r>
            <a:r>
              <a:rPr lang="en-US" b="1" dirty="0" err="1">
                <a:solidFill>
                  <a:schemeClr val="bg1"/>
                </a:solidFill>
              </a:rPr>
              <a:t>გადის</a:t>
            </a:r>
            <a:r>
              <a:rPr lang="en-US" b="1" dirty="0">
                <a:solidFill>
                  <a:schemeClr val="bg1"/>
                </a:solidFill>
              </a:rPr>
              <a:t> </a:t>
            </a:r>
            <a:r>
              <a:rPr lang="en-US" b="1" dirty="0" err="1">
                <a:solidFill>
                  <a:schemeClr val="bg1"/>
                </a:solidFill>
              </a:rPr>
              <a:t>მასში</a:t>
            </a:r>
            <a:r>
              <a:rPr lang="en-US" b="1" dirty="0">
                <a:solidFill>
                  <a:schemeClr val="bg1"/>
                </a:solidFill>
              </a:rPr>
              <a:t>. </a:t>
            </a:r>
            <a:r>
              <a:rPr lang="en-US" b="1" dirty="0" err="1">
                <a:solidFill>
                  <a:schemeClr val="bg1"/>
                </a:solidFill>
              </a:rPr>
              <a:t>სწორედ</a:t>
            </a:r>
            <a:r>
              <a:rPr lang="en-US" b="1" dirty="0">
                <a:solidFill>
                  <a:schemeClr val="bg1"/>
                </a:solidFill>
              </a:rPr>
              <a:t> </a:t>
            </a:r>
            <a:r>
              <a:rPr lang="en-US" b="1" dirty="0" err="1">
                <a:solidFill>
                  <a:schemeClr val="bg1"/>
                </a:solidFill>
              </a:rPr>
              <a:t>ამის</a:t>
            </a:r>
            <a:r>
              <a:rPr lang="en-US" b="1" dirty="0">
                <a:solidFill>
                  <a:schemeClr val="bg1"/>
                </a:solidFill>
              </a:rPr>
              <a:t> </a:t>
            </a:r>
            <a:r>
              <a:rPr lang="en-US" b="1" dirty="0" err="1">
                <a:solidFill>
                  <a:schemeClr val="bg1"/>
                </a:solidFill>
              </a:rPr>
              <a:t>გამო</a:t>
            </a:r>
            <a:r>
              <a:rPr lang="en-US" b="1" dirty="0">
                <a:solidFill>
                  <a:schemeClr val="bg1"/>
                </a:solidFill>
              </a:rPr>
              <a:t> </a:t>
            </a:r>
            <a:r>
              <a:rPr lang="en-US" b="1" dirty="0" err="1">
                <a:solidFill>
                  <a:schemeClr val="bg1"/>
                </a:solidFill>
              </a:rPr>
              <a:t>შეარქვეს</a:t>
            </a:r>
            <a:r>
              <a:rPr lang="en-US" b="1" dirty="0">
                <a:solidFill>
                  <a:schemeClr val="bg1"/>
                </a:solidFill>
              </a:rPr>
              <a:t> </a:t>
            </a:r>
            <a:r>
              <a:rPr lang="en-US" b="1" dirty="0" err="1">
                <a:solidFill>
                  <a:schemeClr val="bg1"/>
                </a:solidFill>
              </a:rPr>
              <a:t>ბნელი</a:t>
            </a:r>
            <a:r>
              <a:rPr lang="en-US" b="1" dirty="0">
                <a:solidFill>
                  <a:schemeClr val="bg1"/>
                </a:solidFill>
              </a:rPr>
              <a:t> </a:t>
            </a:r>
            <a:r>
              <a:rPr lang="en-US" b="1" dirty="0" err="1">
                <a:solidFill>
                  <a:schemeClr val="bg1"/>
                </a:solidFill>
              </a:rPr>
              <a:t>მატერია</a:t>
            </a:r>
            <a:r>
              <a:rPr lang="en-US" b="1" dirty="0">
                <a:solidFill>
                  <a:schemeClr val="bg1"/>
                </a:solidFill>
              </a:rPr>
              <a:t> </a:t>
            </a:r>
            <a:r>
              <a:rPr lang="en-US" b="1" dirty="0" err="1">
                <a:solidFill>
                  <a:schemeClr val="bg1"/>
                </a:solidFill>
              </a:rPr>
              <a:t>და</a:t>
            </a:r>
            <a:r>
              <a:rPr lang="en-US" b="1" dirty="0">
                <a:solidFill>
                  <a:schemeClr val="bg1"/>
                </a:solidFill>
              </a:rPr>
              <a:t> </a:t>
            </a:r>
            <a:r>
              <a:rPr lang="en-US" b="1" dirty="0" err="1">
                <a:solidFill>
                  <a:schemeClr val="bg1"/>
                </a:solidFill>
              </a:rPr>
              <a:t>მისი</a:t>
            </a:r>
            <a:r>
              <a:rPr lang="en-US" b="1" dirty="0">
                <a:solidFill>
                  <a:schemeClr val="bg1"/>
                </a:solidFill>
              </a:rPr>
              <a:t> </a:t>
            </a:r>
            <a:r>
              <a:rPr lang="en-US" b="1" dirty="0" err="1">
                <a:solidFill>
                  <a:schemeClr val="bg1"/>
                </a:solidFill>
              </a:rPr>
              <a:t>არსებობის</a:t>
            </a:r>
            <a:r>
              <a:rPr lang="en-US" b="1" dirty="0">
                <a:solidFill>
                  <a:schemeClr val="bg1"/>
                </a:solidFill>
              </a:rPr>
              <a:t> </a:t>
            </a:r>
            <a:r>
              <a:rPr lang="en-US" b="1" dirty="0" err="1">
                <a:solidFill>
                  <a:schemeClr val="bg1"/>
                </a:solidFill>
              </a:rPr>
              <a:t>შესახებ</a:t>
            </a:r>
            <a:r>
              <a:rPr lang="en-US" b="1" dirty="0">
                <a:solidFill>
                  <a:schemeClr val="bg1"/>
                </a:solidFill>
              </a:rPr>
              <a:t> </a:t>
            </a:r>
            <a:r>
              <a:rPr lang="en-US" b="1" dirty="0" err="1">
                <a:solidFill>
                  <a:schemeClr val="bg1"/>
                </a:solidFill>
              </a:rPr>
              <a:t>იმ</a:t>
            </a:r>
            <a:r>
              <a:rPr lang="en-US" b="1" dirty="0">
                <a:solidFill>
                  <a:schemeClr val="bg1"/>
                </a:solidFill>
              </a:rPr>
              <a:t> </a:t>
            </a:r>
            <a:r>
              <a:rPr lang="en-US" b="1" dirty="0" err="1">
                <a:solidFill>
                  <a:schemeClr val="bg1"/>
                </a:solidFill>
              </a:rPr>
              <a:t>გრავიტაციული</a:t>
            </a:r>
            <a:r>
              <a:rPr lang="en-US" b="1" dirty="0">
                <a:solidFill>
                  <a:schemeClr val="bg1"/>
                </a:solidFill>
              </a:rPr>
              <a:t> </a:t>
            </a:r>
            <a:r>
              <a:rPr lang="en-US" b="1" dirty="0" err="1">
                <a:solidFill>
                  <a:schemeClr val="bg1"/>
                </a:solidFill>
              </a:rPr>
              <a:t>ზემოქმედებიდან</a:t>
            </a:r>
            <a:r>
              <a:rPr lang="en-US" b="1" dirty="0">
                <a:solidFill>
                  <a:schemeClr val="bg1"/>
                </a:solidFill>
              </a:rPr>
              <a:t> </a:t>
            </a:r>
            <a:r>
              <a:rPr lang="en-US" b="1" dirty="0" err="1">
                <a:solidFill>
                  <a:schemeClr val="bg1"/>
                </a:solidFill>
              </a:rPr>
              <a:t>ვიცით</a:t>
            </a:r>
            <a:r>
              <a:rPr lang="en-US" b="1" dirty="0">
                <a:solidFill>
                  <a:schemeClr val="bg1"/>
                </a:solidFill>
              </a:rPr>
              <a:t>, </a:t>
            </a:r>
            <a:r>
              <a:rPr lang="en-US" b="1" dirty="0" err="1">
                <a:solidFill>
                  <a:schemeClr val="bg1"/>
                </a:solidFill>
              </a:rPr>
              <a:t>რომლითაც</a:t>
            </a:r>
            <a:r>
              <a:rPr lang="en-US" b="1" dirty="0">
                <a:solidFill>
                  <a:schemeClr val="bg1"/>
                </a:solidFill>
              </a:rPr>
              <a:t> </a:t>
            </a:r>
            <a:r>
              <a:rPr lang="en-US" b="1" dirty="0" err="1">
                <a:solidFill>
                  <a:schemeClr val="bg1"/>
                </a:solidFill>
              </a:rPr>
              <a:t>ის</a:t>
            </a:r>
            <a:r>
              <a:rPr lang="en-US" b="1" dirty="0">
                <a:solidFill>
                  <a:schemeClr val="bg1"/>
                </a:solidFill>
              </a:rPr>
              <a:t> </a:t>
            </a:r>
            <a:r>
              <a:rPr lang="en-US" b="1" dirty="0" err="1">
                <a:solidFill>
                  <a:schemeClr val="bg1"/>
                </a:solidFill>
              </a:rPr>
              <a:t>გალაქტიკებსა</a:t>
            </a:r>
            <a:r>
              <a:rPr lang="en-US" b="1" dirty="0">
                <a:solidFill>
                  <a:schemeClr val="bg1"/>
                </a:solidFill>
              </a:rPr>
              <a:t> </a:t>
            </a:r>
            <a:r>
              <a:rPr lang="en-US" b="1" dirty="0" err="1">
                <a:solidFill>
                  <a:schemeClr val="bg1"/>
                </a:solidFill>
              </a:rPr>
              <a:t>და</a:t>
            </a:r>
            <a:r>
              <a:rPr lang="en-US" b="1" dirty="0">
                <a:solidFill>
                  <a:schemeClr val="bg1"/>
                </a:solidFill>
              </a:rPr>
              <a:t> </a:t>
            </a:r>
            <a:r>
              <a:rPr lang="en-US" b="1" dirty="0" err="1">
                <a:solidFill>
                  <a:schemeClr val="bg1"/>
                </a:solidFill>
              </a:rPr>
              <a:t>მათ</a:t>
            </a:r>
            <a:r>
              <a:rPr lang="en-US" b="1" dirty="0">
                <a:solidFill>
                  <a:schemeClr val="bg1"/>
                </a:solidFill>
              </a:rPr>
              <a:t> </a:t>
            </a:r>
            <a:r>
              <a:rPr lang="en-US" b="1" dirty="0" err="1">
                <a:solidFill>
                  <a:schemeClr val="bg1"/>
                </a:solidFill>
              </a:rPr>
              <a:t>დაჯგუფებებზე</a:t>
            </a:r>
            <a:r>
              <a:rPr lang="en-US" b="1" dirty="0">
                <a:solidFill>
                  <a:schemeClr val="bg1"/>
                </a:solidFill>
              </a:rPr>
              <a:t> </a:t>
            </a:r>
            <a:r>
              <a:rPr lang="en-US" b="1" dirty="0" err="1">
                <a:solidFill>
                  <a:schemeClr val="bg1"/>
                </a:solidFill>
              </a:rPr>
              <a:t>ზემოქმედებს</a:t>
            </a:r>
            <a:r>
              <a:rPr lang="en-US" b="1" dirty="0">
                <a:solidFill>
                  <a:schemeClr val="bg1"/>
                </a:solidFill>
              </a:rPr>
              <a:t>. ა</a:t>
            </a:r>
            <a:r>
              <a:rPr lang="ka-GE" b="1" dirty="0">
                <a:solidFill>
                  <a:schemeClr val="bg1"/>
                </a:solidFill>
              </a:rPr>
              <a:t>მავდროულად </a:t>
            </a:r>
            <a:r>
              <a:rPr lang="en-US" b="1" dirty="0" err="1">
                <a:solidFill>
                  <a:schemeClr val="bg1"/>
                </a:solidFill>
              </a:rPr>
              <a:t>დღევანდელი</a:t>
            </a:r>
            <a:r>
              <a:rPr lang="en-US" b="1" dirty="0">
                <a:solidFill>
                  <a:schemeClr val="bg1"/>
                </a:solidFill>
              </a:rPr>
              <a:t> </a:t>
            </a:r>
            <a:r>
              <a:rPr lang="en-US" b="1" dirty="0" err="1">
                <a:solidFill>
                  <a:schemeClr val="bg1"/>
                </a:solidFill>
              </a:rPr>
              <a:t>ტექნოლოგიებით</a:t>
            </a:r>
            <a:r>
              <a:rPr lang="en-US" b="1" dirty="0">
                <a:solidFill>
                  <a:schemeClr val="bg1"/>
                </a:solidFill>
              </a:rPr>
              <a:t> </a:t>
            </a:r>
            <a:r>
              <a:rPr lang="en-US" b="1" dirty="0" err="1">
                <a:solidFill>
                  <a:schemeClr val="bg1"/>
                </a:solidFill>
              </a:rPr>
              <a:t>მისი</a:t>
            </a:r>
            <a:r>
              <a:rPr lang="en-US" b="1" dirty="0">
                <a:solidFill>
                  <a:schemeClr val="bg1"/>
                </a:solidFill>
              </a:rPr>
              <a:t> </a:t>
            </a:r>
            <a:r>
              <a:rPr lang="en-US" b="1" dirty="0" err="1">
                <a:solidFill>
                  <a:schemeClr val="bg1"/>
                </a:solidFill>
              </a:rPr>
              <a:t>დაფიქსირება</a:t>
            </a:r>
            <a:r>
              <a:rPr lang="en-US" b="1" dirty="0">
                <a:solidFill>
                  <a:schemeClr val="bg1"/>
                </a:solidFill>
              </a:rPr>
              <a:t> </a:t>
            </a:r>
            <a:r>
              <a:rPr lang="en-US" b="1" dirty="0" err="1">
                <a:solidFill>
                  <a:schemeClr val="bg1"/>
                </a:solidFill>
              </a:rPr>
              <a:t>შეუძლებელია</a:t>
            </a:r>
            <a:r>
              <a:rPr lang="en-US" b="1" dirty="0">
                <a:solidFill>
                  <a:schemeClr val="bg1"/>
                </a:solidFill>
              </a:rPr>
              <a:t>. </a:t>
            </a:r>
          </a:p>
        </p:txBody>
      </p:sp>
    </p:spTree>
    <p:extLst>
      <p:ext uri="{BB962C8B-B14F-4D97-AF65-F5344CB8AC3E}">
        <p14:creationId xmlns:p14="http://schemas.microsoft.com/office/powerpoint/2010/main" val="11203057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ka-GE" dirty="0">
                <a:solidFill>
                  <a:schemeClr val="bg1"/>
                </a:solidFill>
              </a:rPr>
              <a:t>გრავიტაციული</a:t>
            </a:r>
            <a:r>
              <a:rPr lang="ka-GE" dirty="0"/>
              <a:t> </a:t>
            </a:r>
            <a:r>
              <a:rPr lang="ka-GE" dirty="0">
                <a:solidFill>
                  <a:schemeClr val="bg1"/>
                </a:solidFill>
              </a:rPr>
              <a:t>ლინზირება</a:t>
            </a:r>
            <a:r>
              <a:rPr lang="ka-GE" dirty="0"/>
              <a:t> </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96000" y="1690688"/>
            <a:ext cx="5534025" cy="3009900"/>
          </a:xfrm>
        </p:spPr>
      </p:pic>
      <p:sp>
        <p:nvSpPr>
          <p:cNvPr id="5" name="TextBox 4"/>
          <p:cNvSpPr txBox="1"/>
          <p:nvPr/>
        </p:nvSpPr>
        <p:spPr>
          <a:xfrm>
            <a:off x="838200" y="1704976"/>
            <a:ext cx="4419600" cy="3970318"/>
          </a:xfrm>
          <a:prstGeom prst="rect">
            <a:avLst/>
          </a:prstGeom>
          <a:noFill/>
        </p:spPr>
        <p:txBody>
          <a:bodyPr wrap="square" rtlCol="0">
            <a:spAutoFit/>
          </a:bodyPr>
          <a:lstStyle/>
          <a:p>
            <a:r>
              <a:rPr lang="ka-GE" b="1" dirty="0">
                <a:solidFill>
                  <a:schemeClr val="bg1"/>
                </a:solidFill>
              </a:rPr>
              <a:t>გრავიტაციული ლინზირება ხდება, როდესაც სივრცეში განაწილებული მატერია (როგორიცაა გალაქტიკური გროვა) ექცევა შორეულ წყაროსა (უკან მყოფი გალაქტიკა) და დამკვირვებელს შორის. ამ მატერიას შესწევს იმის უნარი, რომ სინათლე დაამახინჯოს, ანუ მოახდინოს მისი ლინზირება, როდესაც სინათლე დამკვირვებლისკენ მოდის. ეს ეფექტი ცნობილია, როგორც გრავიტაციული ლინზირება, რადგან ამ დროს ხდება ისეთივე ლინზირება, როგორსაც ჩვეულებრივი ოპტიკური ლინზა აკეთებს.</a:t>
            </a:r>
            <a:endParaRPr lang="en-US" b="1" dirty="0">
              <a:solidFill>
                <a:schemeClr val="bg1"/>
              </a:solidFill>
            </a:endParaRPr>
          </a:p>
        </p:txBody>
      </p:sp>
    </p:spTree>
    <p:extLst>
      <p:ext uri="{BB962C8B-B14F-4D97-AF65-F5344CB8AC3E}">
        <p14:creationId xmlns:p14="http://schemas.microsoft.com/office/powerpoint/2010/main" val="12210939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948092" y="1292225"/>
            <a:ext cx="5897082" cy="4151841"/>
          </a:xfrm>
        </p:spPr>
      </p:pic>
      <p:sp>
        <p:nvSpPr>
          <p:cNvPr id="5" name="TextBox 4"/>
          <p:cNvSpPr txBox="1"/>
          <p:nvPr/>
        </p:nvSpPr>
        <p:spPr>
          <a:xfrm rot="10800000" flipH="1" flipV="1">
            <a:off x="3468393" y="5444066"/>
            <a:ext cx="4856481" cy="923330"/>
          </a:xfrm>
          <a:prstGeom prst="rect">
            <a:avLst/>
          </a:prstGeom>
          <a:noFill/>
        </p:spPr>
        <p:txBody>
          <a:bodyPr wrap="square" rtlCol="0">
            <a:spAutoFit/>
          </a:bodyPr>
          <a:lstStyle/>
          <a:p>
            <a:r>
              <a:rPr lang="ka-GE" dirty="0">
                <a:solidFill>
                  <a:schemeClr val="bg1"/>
                </a:solidFill>
              </a:rPr>
              <a:t>აინშტაინის რგოლი. ფოტოზე კარგად ჩანს, თუ როგორ დეფორმირდა ფონური გალაქტიკები.</a:t>
            </a:r>
            <a:endParaRPr lang="en-US" dirty="0">
              <a:solidFill>
                <a:schemeClr val="bg1"/>
              </a:solidFill>
            </a:endParaRPr>
          </a:p>
        </p:txBody>
      </p:sp>
    </p:spTree>
    <p:extLst>
      <p:ext uri="{BB962C8B-B14F-4D97-AF65-F5344CB8AC3E}">
        <p14:creationId xmlns:p14="http://schemas.microsoft.com/office/powerpoint/2010/main" val="16065631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050359" y="420157"/>
            <a:ext cx="5752616" cy="4351338"/>
          </a:xfrm>
        </p:spPr>
      </p:pic>
      <p:sp>
        <p:nvSpPr>
          <p:cNvPr id="5" name="TextBox 4"/>
          <p:cNvSpPr txBox="1"/>
          <p:nvPr/>
        </p:nvSpPr>
        <p:spPr>
          <a:xfrm>
            <a:off x="2548466" y="4771495"/>
            <a:ext cx="7078134" cy="646331"/>
          </a:xfrm>
          <a:prstGeom prst="rect">
            <a:avLst/>
          </a:prstGeom>
          <a:noFill/>
        </p:spPr>
        <p:txBody>
          <a:bodyPr wrap="square" rtlCol="0">
            <a:spAutoFit/>
          </a:bodyPr>
          <a:lstStyle/>
          <a:p>
            <a:r>
              <a:rPr lang="ka-GE" b="1" dirty="0">
                <a:solidFill>
                  <a:schemeClr val="bg1"/>
                </a:solidFill>
              </a:rPr>
              <a:t>შორეული წყაროდან წამოსული დამახინჯებული სინათლე მასიური ობიექტის გარშემო. </a:t>
            </a:r>
            <a:endParaRPr lang="en-US" b="1" dirty="0">
              <a:solidFill>
                <a:schemeClr val="bg1"/>
              </a:solidFill>
            </a:endParaRPr>
          </a:p>
        </p:txBody>
      </p:sp>
    </p:spTree>
    <p:extLst>
      <p:ext uri="{BB962C8B-B14F-4D97-AF65-F5344CB8AC3E}">
        <p14:creationId xmlns:p14="http://schemas.microsoft.com/office/powerpoint/2010/main" val="40881074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9996" y="533400"/>
            <a:ext cx="5364722" cy="349303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8233" y="533400"/>
            <a:ext cx="5041900" cy="3493030"/>
          </a:xfrm>
          <a:prstGeom prst="rect">
            <a:avLst/>
          </a:prstGeom>
        </p:spPr>
      </p:pic>
      <p:sp>
        <p:nvSpPr>
          <p:cNvPr id="6" name="TextBox 5"/>
          <p:cNvSpPr txBox="1"/>
          <p:nvPr/>
        </p:nvSpPr>
        <p:spPr>
          <a:xfrm>
            <a:off x="1986456" y="4177862"/>
            <a:ext cx="8371490" cy="1477328"/>
          </a:xfrm>
          <a:prstGeom prst="rect">
            <a:avLst/>
          </a:prstGeom>
          <a:noFill/>
        </p:spPr>
        <p:txBody>
          <a:bodyPr wrap="square" rtlCol="0">
            <a:spAutoFit/>
          </a:bodyPr>
          <a:lstStyle/>
          <a:p>
            <a:r>
              <a:rPr lang="ka-GE" b="1" dirty="0">
                <a:solidFill>
                  <a:schemeClr val="bg1"/>
                </a:solidFill>
              </a:rPr>
              <a:t>ერთ - ერთი ყველაზე გავრცელებული და მიღებული ჰიპოთეზა არის,რომ ბნელი მატერია შედგება ეგზოტიკური ნაწილაკებისგან,რომელიც არ ურთიერთქმედებენ ჩვეულებრივ  მატერიასა და სინათლესთან.რამდენიმე სამეცნიერო ჯგუფი ახლაც მუშაობს ბნელი მატერიის ნაწილაკების წარმოქმნაზე ლაბორატორიებში, მათ შორის ხერნის დიდ ადრონულ კოლაიდერშიც. </a:t>
            </a:r>
            <a:endParaRPr lang="en-US" b="1" dirty="0">
              <a:solidFill>
                <a:schemeClr val="bg1"/>
              </a:solidFill>
            </a:endParaRPr>
          </a:p>
        </p:txBody>
      </p:sp>
    </p:spTree>
    <p:extLst>
      <p:ext uri="{BB962C8B-B14F-4D97-AF65-F5344CB8AC3E}">
        <p14:creationId xmlns:p14="http://schemas.microsoft.com/office/powerpoint/2010/main" val="11164400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5238" y="365125"/>
            <a:ext cx="10515600" cy="1325563"/>
          </a:xfrm>
        </p:spPr>
        <p:txBody>
          <a:bodyPr/>
          <a:lstStyle/>
          <a:p>
            <a:pPr algn="ctr"/>
            <a:r>
              <a:rPr lang="ka-GE" dirty="0">
                <a:solidFill>
                  <a:schemeClr val="bg1"/>
                </a:solidFill>
              </a:rPr>
              <a:t>ბარიონული ბნელი მატერია</a:t>
            </a:r>
            <a:endParaRPr lang="en-US" dirty="0">
              <a:solidFill>
                <a:schemeClr val="bg1"/>
              </a:solidFill>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788169"/>
            <a:ext cx="3470785" cy="3292288"/>
          </a:xfrm>
        </p:spPr>
      </p:pic>
      <p:sp>
        <p:nvSpPr>
          <p:cNvPr id="5" name="TextBox 4"/>
          <p:cNvSpPr txBox="1"/>
          <p:nvPr/>
        </p:nvSpPr>
        <p:spPr>
          <a:xfrm>
            <a:off x="3628504" y="1788169"/>
            <a:ext cx="4193628" cy="3108543"/>
          </a:xfrm>
          <a:prstGeom prst="rect">
            <a:avLst/>
          </a:prstGeom>
          <a:noFill/>
        </p:spPr>
        <p:txBody>
          <a:bodyPr wrap="square" rtlCol="0">
            <a:spAutoFit/>
          </a:bodyPr>
          <a:lstStyle/>
          <a:p>
            <a:r>
              <a:rPr lang="ka-GE" sz="2800" b="1" dirty="0">
                <a:solidFill>
                  <a:schemeClr val="bg1"/>
                </a:solidFill>
              </a:rPr>
              <a:t>ბნელ მატერიას წარმოადგენს ასევე გალაქტიკურ გროვებში აღმოჩენილი გაცხელებული გაზი,რომელიც ხილულ დიაპაზონში არ ჩანს </a:t>
            </a:r>
            <a:endParaRPr lang="en-US" sz="2800" b="1" dirty="0">
              <a:solidFill>
                <a:schemeClr val="bg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79852" y="2024272"/>
            <a:ext cx="3591910" cy="3056186"/>
          </a:xfrm>
          <a:prstGeom prst="rect">
            <a:avLst/>
          </a:prstGeom>
        </p:spPr>
      </p:pic>
    </p:spTree>
    <p:extLst>
      <p:ext uri="{BB962C8B-B14F-4D97-AF65-F5344CB8AC3E}">
        <p14:creationId xmlns:p14="http://schemas.microsoft.com/office/powerpoint/2010/main" val="23428224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ka-GE" dirty="0">
                <a:solidFill>
                  <a:schemeClr val="bg1"/>
                </a:solidFill>
              </a:rPr>
              <a:t>არაბარიონული ბნელი მატერია </a:t>
            </a:r>
            <a:endParaRPr lang="en-US" dirty="0">
              <a:solidFill>
                <a:schemeClr val="bg1"/>
              </a:solidFill>
            </a:endParaRPr>
          </a:p>
        </p:txBody>
      </p:sp>
      <p:sp>
        <p:nvSpPr>
          <p:cNvPr id="3" name="Content Placeholder 2"/>
          <p:cNvSpPr>
            <a:spLocks noGrp="1"/>
          </p:cNvSpPr>
          <p:nvPr>
            <p:ph idx="1"/>
          </p:nvPr>
        </p:nvSpPr>
        <p:spPr>
          <a:xfrm>
            <a:off x="838200" y="1825625"/>
            <a:ext cx="4805855" cy="4351338"/>
          </a:xfrm>
        </p:spPr>
        <p:txBody>
          <a:bodyPr/>
          <a:lstStyle/>
          <a:p>
            <a:r>
              <a:rPr lang="en-US" i="1" dirty="0">
                <a:solidFill>
                  <a:schemeClr val="bg1"/>
                </a:solidFill>
              </a:rPr>
              <a:t>Weakly Interactive Massive Particles</a:t>
            </a:r>
            <a:r>
              <a:rPr lang="en-US" dirty="0">
                <a:solidFill>
                  <a:schemeClr val="bg1"/>
                </a:solidFill>
              </a:rPr>
              <a:t> – </a:t>
            </a:r>
            <a:r>
              <a:rPr lang="en-US" dirty="0" err="1">
                <a:solidFill>
                  <a:schemeClr val="bg1"/>
                </a:solidFill>
              </a:rPr>
              <a:t>სუსტად</a:t>
            </a:r>
            <a:r>
              <a:rPr lang="en-US" dirty="0">
                <a:solidFill>
                  <a:schemeClr val="bg1"/>
                </a:solidFill>
              </a:rPr>
              <a:t> </a:t>
            </a:r>
            <a:r>
              <a:rPr lang="en-US" dirty="0" err="1">
                <a:solidFill>
                  <a:schemeClr val="bg1"/>
                </a:solidFill>
              </a:rPr>
              <a:t>ურთიერთქმედი</a:t>
            </a:r>
            <a:r>
              <a:rPr lang="en-US" dirty="0">
                <a:solidFill>
                  <a:schemeClr val="bg1"/>
                </a:solidFill>
              </a:rPr>
              <a:t> </a:t>
            </a:r>
            <a:r>
              <a:rPr lang="en-US" dirty="0" err="1">
                <a:solidFill>
                  <a:schemeClr val="bg1"/>
                </a:solidFill>
              </a:rPr>
              <a:t>მასიური</a:t>
            </a:r>
            <a:r>
              <a:rPr lang="en-US" dirty="0">
                <a:solidFill>
                  <a:schemeClr val="bg1"/>
                </a:solidFill>
              </a:rPr>
              <a:t> </a:t>
            </a:r>
            <a:r>
              <a:rPr lang="en-US" dirty="0" err="1">
                <a:solidFill>
                  <a:schemeClr val="bg1"/>
                </a:solidFill>
              </a:rPr>
              <a:t>ნაწილაკები</a:t>
            </a:r>
            <a:r>
              <a:rPr lang="en-US" dirty="0">
                <a:solidFill>
                  <a:schemeClr val="bg1"/>
                </a:solidFill>
              </a:rPr>
              <a:t>). WIMP-</a:t>
            </a:r>
            <a:r>
              <a:rPr lang="en-US" dirty="0" err="1">
                <a:solidFill>
                  <a:schemeClr val="bg1"/>
                </a:solidFill>
              </a:rPr>
              <a:t>ების</a:t>
            </a:r>
            <a:r>
              <a:rPr lang="en-US" dirty="0">
                <a:solidFill>
                  <a:schemeClr val="bg1"/>
                </a:solidFill>
              </a:rPr>
              <a:t> </a:t>
            </a:r>
            <a:r>
              <a:rPr lang="en-US" dirty="0" err="1">
                <a:solidFill>
                  <a:schemeClr val="bg1"/>
                </a:solidFill>
              </a:rPr>
              <a:t>განსაკუთრებულობა</a:t>
            </a:r>
            <a:r>
              <a:rPr lang="en-US" dirty="0">
                <a:solidFill>
                  <a:schemeClr val="bg1"/>
                </a:solidFill>
              </a:rPr>
              <a:t> </a:t>
            </a:r>
            <a:r>
              <a:rPr lang="en-US" dirty="0" err="1">
                <a:solidFill>
                  <a:schemeClr val="bg1"/>
                </a:solidFill>
              </a:rPr>
              <a:t>იმაშია</a:t>
            </a:r>
            <a:r>
              <a:rPr lang="en-US" dirty="0">
                <a:solidFill>
                  <a:schemeClr val="bg1"/>
                </a:solidFill>
              </a:rPr>
              <a:t>, </a:t>
            </a:r>
            <a:r>
              <a:rPr lang="en-US" dirty="0" err="1">
                <a:solidFill>
                  <a:schemeClr val="bg1"/>
                </a:solidFill>
              </a:rPr>
              <a:t>რომ</a:t>
            </a:r>
            <a:r>
              <a:rPr lang="en-US" dirty="0">
                <a:solidFill>
                  <a:schemeClr val="bg1"/>
                </a:solidFill>
              </a:rPr>
              <a:t> </a:t>
            </a:r>
            <a:r>
              <a:rPr lang="en-US" dirty="0" err="1">
                <a:solidFill>
                  <a:schemeClr val="bg1"/>
                </a:solidFill>
              </a:rPr>
              <a:t>ისინი</a:t>
            </a:r>
            <a:r>
              <a:rPr lang="en-US" dirty="0">
                <a:solidFill>
                  <a:schemeClr val="bg1"/>
                </a:solidFill>
              </a:rPr>
              <a:t>(</a:t>
            </a:r>
            <a:r>
              <a:rPr lang="en-US" dirty="0" err="1">
                <a:solidFill>
                  <a:schemeClr val="bg1"/>
                </a:solidFill>
              </a:rPr>
              <a:t>მხოლოდ</a:t>
            </a:r>
            <a:r>
              <a:rPr lang="en-US" dirty="0">
                <a:solidFill>
                  <a:schemeClr val="bg1"/>
                </a:solidFill>
              </a:rPr>
              <a:t> </a:t>
            </a:r>
            <a:r>
              <a:rPr lang="en-US" dirty="0" err="1">
                <a:solidFill>
                  <a:schemeClr val="bg1"/>
                </a:solidFill>
              </a:rPr>
              <a:t>გრავიტაციით</a:t>
            </a:r>
            <a:r>
              <a:rPr lang="en-US" dirty="0">
                <a:solidFill>
                  <a:schemeClr val="bg1"/>
                </a:solidFill>
              </a:rPr>
              <a:t>) </a:t>
            </a:r>
            <a:r>
              <a:rPr lang="en-US" dirty="0" err="1">
                <a:solidFill>
                  <a:schemeClr val="bg1"/>
                </a:solidFill>
              </a:rPr>
              <a:t>ჩვეულებრივ</a:t>
            </a:r>
            <a:r>
              <a:rPr lang="en-US" dirty="0">
                <a:solidFill>
                  <a:schemeClr val="bg1"/>
                </a:solidFill>
              </a:rPr>
              <a:t> </a:t>
            </a:r>
            <a:r>
              <a:rPr lang="en-US" dirty="0" err="1">
                <a:solidFill>
                  <a:schemeClr val="bg1"/>
                </a:solidFill>
              </a:rPr>
              <a:t>მატერიასთან</a:t>
            </a:r>
            <a:r>
              <a:rPr lang="en-US" dirty="0">
                <a:solidFill>
                  <a:schemeClr val="bg1"/>
                </a:solidFill>
              </a:rPr>
              <a:t> </a:t>
            </a:r>
            <a:r>
              <a:rPr lang="en-US" dirty="0" err="1">
                <a:solidFill>
                  <a:schemeClr val="bg1"/>
                </a:solidFill>
              </a:rPr>
              <a:t>არ</a:t>
            </a:r>
            <a:r>
              <a:rPr lang="en-US" dirty="0">
                <a:solidFill>
                  <a:schemeClr val="bg1"/>
                </a:solidFill>
              </a:rPr>
              <a:t> </a:t>
            </a:r>
            <a:r>
              <a:rPr lang="en-US" dirty="0" err="1">
                <a:solidFill>
                  <a:schemeClr val="bg1"/>
                </a:solidFill>
              </a:rPr>
              <a:t>ურთიერთქმედებენ</a:t>
            </a:r>
            <a:r>
              <a:rPr lang="en-US" dirty="0">
                <a:solidFill>
                  <a:schemeClr val="bg1"/>
                </a:solidFill>
              </a:rPr>
              <a:t>.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44055" y="1690688"/>
            <a:ext cx="6110014" cy="4111022"/>
          </a:xfrm>
          <a:prstGeom prst="rect">
            <a:avLst/>
          </a:prstGeom>
        </p:spPr>
      </p:pic>
    </p:spTree>
    <p:extLst>
      <p:ext uri="{BB962C8B-B14F-4D97-AF65-F5344CB8AC3E}">
        <p14:creationId xmlns:p14="http://schemas.microsoft.com/office/powerpoint/2010/main" val="23318422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ka-GE" dirty="0">
                <a:solidFill>
                  <a:schemeClr val="bg1"/>
                </a:solidFill>
              </a:rPr>
              <a:t>ბნელი ენერგია </a:t>
            </a:r>
            <a:endParaRPr lang="en-US" dirty="0">
              <a:solidFill>
                <a:schemeClr val="bg1"/>
              </a:solidFill>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8772" y="1690688"/>
            <a:ext cx="5894732" cy="3796370"/>
          </a:xfrm>
        </p:spPr>
      </p:pic>
      <p:sp>
        <p:nvSpPr>
          <p:cNvPr id="5" name="TextBox 4"/>
          <p:cNvSpPr txBox="1"/>
          <p:nvPr/>
        </p:nvSpPr>
        <p:spPr>
          <a:xfrm>
            <a:off x="6830152" y="1511381"/>
            <a:ext cx="4903076" cy="4154984"/>
          </a:xfrm>
          <a:prstGeom prst="rect">
            <a:avLst/>
          </a:prstGeom>
          <a:noFill/>
        </p:spPr>
        <p:txBody>
          <a:bodyPr wrap="square" rtlCol="0">
            <a:spAutoFit/>
          </a:bodyPr>
          <a:lstStyle/>
          <a:p>
            <a:r>
              <a:rPr lang="ka-GE" sz="2400" dirty="0">
                <a:solidFill>
                  <a:schemeClr val="bg1"/>
                </a:solidFill>
              </a:rPr>
              <a:t>ასევე არსებობს </a:t>
            </a:r>
            <a:r>
              <a:rPr lang="en-US" sz="2400" dirty="0" err="1">
                <a:solidFill>
                  <a:schemeClr val="bg1"/>
                </a:solidFill>
              </a:rPr>
              <a:t>ბნელი</a:t>
            </a:r>
            <a:r>
              <a:rPr lang="en-US" sz="2400" dirty="0">
                <a:solidFill>
                  <a:schemeClr val="bg1"/>
                </a:solidFill>
              </a:rPr>
              <a:t> </a:t>
            </a:r>
            <a:r>
              <a:rPr lang="en-US" sz="2400" dirty="0" err="1">
                <a:solidFill>
                  <a:schemeClr val="bg1"/>
                </a:solidFill>
              </a:rPr>
              <a:t>ენერგია</a:t>
            </a:r>
            <a:r>
              <a:rPr lang="en-US" sz="2400" dirty="0">
                <a:solidFill>
                  <a:schemeClr val="bg1"/>
                </a:solidFill>
              </a:rPr>
              <a:t> </a:t>
            </a:r>
            <a:r>
              <a:rPr lang="ka-GE" sz="2400" dirty="0">
                <a:solidFill>
                  <a:schemeClr val="bg1"/>
                </a:solidFill>
              </a:rPr>
              <a:t>რომელიც </a:t>
            </a:r>
            <a:r>
              <a:rPr lang="en-US" sz="2400" dirty="0" err="1">
                <a:solidFill>
                  <a:schemeClr val="bg1"/>
                </a:solidFill>
              </a:rPr>
              <a:t>ბევრად</a:t>
            </a:r>
            <a:r>
              <a:rPr lang="en-US" sz="2400" dirty="0">
                <a:solidFill>
                  <a:schemeClr val="bg1"/>
                </a:solidFill>
              </a:rPr>
              <a:t> </a:t>
            </a:r>
            <a:r>
              <a:rPr lang="en-US" sz="2400" dirty="0" err="1">
                <a:solidFill>
                  <a:schemeClr val="bg1"/>
                </a:solidFill>
              </a:rPr>
              <a:t>უფრო</a:t>
            </a:r>
            <a:r>
              <a:rPr lang="en-US" sz="2400" dirty="0">
                <a:solidFill>
                  <a:schemeClr val="bg1"/>
                </a:solidFill>
              </a:rPr>
              <a:t> </a:t>
            </a:r>
            <a:r>
              <a:rPr lang="en-US" sz="2400" dirty="0" err="1">
                <a:solidFill>
                  <a:schemeClr val="bg1"/>
                </a:solidFill>
              </a:rPr>
              <a:t>შეუცნობელია</a:t>
            </a:r>
            <a:r>
              <a:rPr lang="en-US" sz="2400" dirty="0">
                <a:solidFill>
                  <a:schemeClr val="bg1"/>
                </a:solidFill>
              </a:rPr>
              <a:t>.</a:t>
            </a:r>
            <a:r>
              <a:rPr lang="ka-GE" sz="2400" dirty="0">
                <a:solidFill>
                  <a:schemeClr val="bg1"/>
                </a:solidFill>
              </a:rPr>
              <a:t>მეცნიერებს მიაჩნდათ,რომ მიზიდულობის ძალა შეაჩერებდა სამყაროს გაფართოებას,მაგრამ აღმოჩნდა რომ გაფართოება კი არ წყდება და ნელდება,პირიქით, ჩქარდება.ბნელი ენერგია გრავიტაციის საწინააღმდეგო ძალაა.</a:t>
            </a:r>
            <a:endParaRPr lang="en-US" sz="2400" dirty="0">
              <a:solidFill>
                <a:schemeClr val="bg1"/>
              </a:solidFill>
            </a:endParaRPr>
          </a:p>
        </p:txBody>
      </p:sp>
    </p:spTree>
    <p:extLst>
      <p:ext uri="{BB962C8B-B14F-4D97-AF65-F5344CB8AC3E}">
        <p14:creationId xmlns:p14="http://schemas.microsoft.com/office/powerpoint/2010/main" val="25300540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6214" y="456543"/>
            <a:ext cx="10515600" cy="1325563"/>
          </a:xfrm>
        </p:spPr>
        <p:txBody>
          <a:bodyPr/>
          <a:lstStyle/>
          <a:p>
            <a:pPr algn="ctr"/>
            <a:r>
              <a:rPr lang="ka-GE" dirty="0">
                <a:solidFill>
                  <a:schemeClr val="bg1"/>
                </a:solidFill>
              </a:rPr>
              <a:t>პრემია ბნელი მატერიისთვის </a:t>
            </a:r>
            <a:endParaRPr lang="en-US" dirty="0">
              <a:solidFill>
                <a:schemeClr val="bg1"/>
              </a:solidFill>
            </a:endParaRPr>
          </a:p>
        </p:txBody>
      </p:sp>
      <p:sp>
        <p:nvSpPr>
          <p:cNvPr id="5" name="Content Placeholder 4"/>
          <p:cNvSpPr>
            <a:spLocks noGrp="1"/>
          </p:cNvSpPr>
          <p:nvPr>
            <p:ph idx="1"/>
          </p:nvPr>
        </p:nvSpPr>
        <p:spPr>
          <a:xfrm>
            <a:off x="80581" y="1909106"/>
            <a:ext cx="6886903" cy="4351338"/>
          </a:xfrm>
        </p:spPr>
        <p:txBody>
          <a:bodyPr>
            <a:noAutofit/>
          </a:bodyPr>
          <a:lstStyle/>
          <a:p>
            <a:pPr marL="0" indent="0">
              <a:buNone/>
            </a:pPr>
            <a:r>
              <a:rPr lang="ka-GE" sz="2500" dirty="0">
                <a:solidFill>
                  <a:schemeClr val="bg1"/>
                </a:solidFill>
              </a:rPr>
              <a:t> ოთხი ასტრონომი, პიტერ და პატრიცია გრუბერების სახელობის კოსმოლოგიური პრემიის ლაურეატები გახდნენ. ამის შესახებ ფონდის პრესრელიზი იუწყება. მეცნიერებმა ეს ჯილდო კომპიუტერული მოდელის შექმნისთვის მიიღეს. მოდელი გვიჩვენებს, თუ როგორაა განაწილებული ბნელი მატერია სამყაროში. პრემიის ოდენობა 500 ათასი დოლარია.</a:t>
            </a:r>
          </a:p>
          <a:p>
            <a:br>
              <a:rPr lang="ka-GE" dirty="0"/>
            </a:b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09316" y="1612773"/>
            <a:ext cx="4812498" cy="3609373"/>
          </a:xfrm>
          <a:prstGeom prst="rect">
            <a:avLst/>
          </a:prstGeom>
        </p:spPr>
      </p:pic>
      <p:sp>
        <p:nvSpPr>
          <p:cNvPr id="7" name="TextBox 6"/>
          <p:cNvSpPr txBox="1"/>
          <p:nvPr/>
        </p:nvSpPr>
        <p:spPr>
          <a:xfrm>
            <a:off x="6383867" y="5222146"/>
            <a:ext cx="5808133" cy="1169551"/>
          </a:xfrm>
          <a:prstGeom prst="rect">
            <a:avLst/>
          </a:prstGeom>
          <a:noFill/>
        </p:spPr>
        <p:txBody>
          <a:bodyPr wrap="square" rtlCol="0">
            <a:spAutoFit/>
          </a:bodyPr>
          <a:lstStyle/>
          <a:p>
            <a:r>
              <a:rPr lang="ka-GE" sz="1200" b="1" dirty="0">
                <a:solidFill>
                  <a:schemeClr val="bg1"/>
                </a:solidFill>
              </a:rPr>
              <a:t>ეს მეცნიერები არიან : მარკ დევისი (ხელმძღვანელი), ჯორჯ ეფსტატიუ (კავლის კოსმოლოგიის ინსტიტუტის პროფესორი), კარლოს ფრენკი (დერმას უნივერსიტეტთან არსებული გამოთვლითი კოსმოლოგიის ინსტიტუტის დირექტორი), საიმონ უაითი (გარჰინის ასტროფიზიკის ინსტიტუტის დირექტორი).</a:t>
            </a:r>
            <a:endParaRPr lang="en-US" sz="1200" b="1" dirty="0"/>
          </a:p>
          <a:p>
            <a:endParaRPr lang="en-US" sz="1000" dirty="0"/>
          </a:p>
        </p:txBody>
      </p:sp>
    </p:spTree>
    <p:extLst>
      <p:ext uri="{BB962C8B-B14F-4D97-AF65-F5344CB8AC3E}">
        <p14:creationId xmlns:p14="http://schemas.microsoft.com/office/powerpoint/2010/main" val="19636191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70269" y="2469078"/>
            <a:ext cx="11669111" cy="2267716"/>
          </a:xfrm>
        </p:spPr>
        <p:txBody>
          <a:bodyPr/>
          <a:lstStyle/>
          <a:p>
            <a:r>
              <a:rPr lang="ka-GE" b="1" dirty="0">
                <a:solidFill>
                  <a:schemeClr val="bg1"/>
                </a:solidFill>
              </a:rPr>
              <a:t>მადლობა</a:t>
            </a:r>
            <a:r>
              <a:rPr lang="ka-GE" dirty="0">
                <a:solidFill>
                  <a:schemeClr val="bg1"/>
                </a:solidFill>
              </a:rPr>
              <a:t> </a:t>
            </a:r>
            <a:r>
              <a:rPr lang="ka-GE" b="1" dirty="0">
                <a:solidFill>
                  <a:schemeClr val="bg1"/>
                </a:solidFill>
              </a:rPr>
              <a:t>ყურადღებისთვის</a:t>
            </a:r>
            <a:r>
              <a:rPr lang="ka-GE" dirty="0">
                <a:solidFill>
                  <a:schemeClr val="bg1"/>
                </a:solidFill>
              </a:rPr>
              <a:t>! </a:t>
            </a:r>
            <a:endParaRPr lang="en-US" b="1" dirty="0">
              <a:solidFill>
                <a:schemeClr val="bg1"/>
              </a:solidFill>
            </a:endParaRPr>
          </a:p>
        </p:txBody>
      </p:sp>
    </p:spTree>
    <p:extLst>
      <p:ext uri="{BB962C8B-B14F-4D97-AF65-F5344CB8AC3E}">
        <p14:creationId xmlns:p14="http://schemas.microsoft.com/office/powerpoint/2010/main" val="6975610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TotalTime>
  <Words>470</Words>
  <Application>Microsoft Office PowerPoint</Application>
  <PresentationFormat>Widescreen</PresentationFormat>
  <Paragraphs>33</Paragraphs>
  <Slides>13</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Calibri Light</vt:lpstr>
      <vt:lpstr>Courier New</vt:lpstr>
      <vt:lpstr>Sylfaen</vt:lpstr>
      <vt:lpstr>Office Theme</vt:lpstr>
      <vt:lpstr>ფარული მასა </vt:lpstr>
      <vt:lpstr>PowerPoint Presentation</vt:lpstr>
      <vt:lpstr> ბნელი მატერიის აღმოჩენა </vt:lpstr>
      <vt:lpstr>რა არის ბნელი მატერია </vt:lpstr>
      <vt:lpstr>გრავიტაციული ლინზირება </vt:lpstr>
      <vt:lpstr>PowerPoint Presentation</vt:lpstr>
      <vt:lpstr>PowerPoint Presentation</vt:lpstr>
      <vt:lpstr>PowerPoint Presentation</vt:lpstr>
      <vt:lpstr>ბარიონული ბნელი მატერია</vt:lpstr>
      <vt:lpstr>არაბარიონული ბნელი მატერია </vt:lpstr>
      <vt:lpstr>ბნელი ენერგია </vt:lpstr>
      <vt:lpstr>პრემია ბნელი მატერიისთვის </vt:lpstr>
      <vt:lpstr>მადლობა ყურადღებისთვის!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ფარული მასა</dc:title>
  <dc:creator>Natalie Goletiani</dc:creator>
  <cp:lastModifiedBy>MYCOMPUTER</cp:lastModifiedBy>
  <cp:revision>19</cp:revision>
  <dcterms:created xsi:type="dcterms:W3CDTF">2018-06-02T20:47:52Z</dcterms:created>
  <dcterms:modified xsi:type="dcterms:W3CDTF">2020-06-19T07:48:01Z</dcterms:modified>
</cp:coreProperties>
</file>