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39.xml" ContentType="application/vnd.openxmlformats-officedocument.presentationml.slideLayout+xml"/>
  <Override PartName="/ppt/slideLayouts/slideLayout4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Override PartName="/ppt/slideLayouts/slideLayout53.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Layouts/slideLayout51.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750" r:id="rId2"/>
    <p:sldMasterId id="2147483768" r:id="rId3"/>
    <p:sldMasterId id="2147483780" r:id="rId4"/>
  </p:sldMasterIdLst>
  <p:sldIdLst>
    <p:sldId id="256" r:id="rId5"/>
    <p:sldId id="265" r:id="rId6"/>
    <p:sldId id="258" r:id="rId7"/>
    <p:sldId id="257" r:id="rId8"/>
    <p:sldId id="271" r:id="rId9"/>
    <p:sldId id="270" r:id="rId10"/>
    <p:sldId id="266" r:id="rId11"/>
    <p:sldId id="261" r:id="rId12"/>
    <p:sldId id="259" r:id="rId13"/>
    <p:sldId id="273" r:id="rId14"/>
    <p:sldId id="274" r:id="rId15"/>
    <p:sldId id="272" r:id="rId16"/>
    <p:sldId id="267" r:id="rId17"/>
    <p:sldId id="276" r:id="rId18"/>
    <p:sldId id="275" r:id="rId19"/>
    <p:sldId id="269" r:id="rId20"/>
    <p:sldId id="260" r:id="rId21"/>
    <p:sldId id="262" r:id="rId22"/>
    <p:sldId id="277" r:id="rId23"/>
    <p:sldId id="263" r:id="rId24"/>
    <p:sldId id="268"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981" autoAdjust="0"/>
    <p:restoredTop sz="94660"/>
  </p:normalViewPr>
  <p:slideViewPr>
    <p:cSldViewPr snapToGrid="0">
      <p:cViewPr varScale="1">
        <p:scale>
          <a:sx n="100" d="100"/>
          <a:sy n="100" d="100"/>
        </p:scale>
        <p:origin x="-114" y="-27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a:xfrm>
            <a:off x="1371600" y="4323845"/>
            <a:ext cx="6400800" cy="365125"/>
          </a:xfrm>
        </p:spPr>
        <p:txBody>
          <a:bodyPr/>
          <a:lstStyle/>
          <a:p>
            <a:endParaRPr lang="ru-RU"/>
          </a:p>
        </p:txBody>
      </p:sp>
      <p:sp>
        <p:nvSpPr>
          <p:cNvPr id="6" name="Slide Number Placeholder 5"/>
          <p:cNvSpPr>
            <a:spLocks noGrp="1"/>
          </p:cNvSpPr>
          <p:nvPr>
            <p:ph type="sldNum" sz="quarter" idx="12"/>
          </p:nvPr>
        </p:nvSpPr>
        <p:spPr>
          <a:xfrm>
            <a:off x="8077200" y="1430866"/>
            <a:ext cx="2743200" cy="365125"/>
          </a:xfrm>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1063195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1066246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a:xfrm>
            <a:off x="685800" y="381001"/>
            <a:ext cx="6991492" cy="364065"/>
          </a:xfrm>
        </p:spPr>
        <p:txBody>
          <a:bodyPr/>
          <a:lstStyle/>
          <a:p>
            <a:endParaRPr lang="ru-RU"/>
          </a:p>
        </p:txBody>
      </p:sp>
      <p:sp>
        <p:nvSpPr>
          <p:cNvPr id="6" name="Slide Number Placeholder 5"/>
          <p:cNvSpPr>
            <a:spLocks noGrp="1"/>
          </p:cNvSpPr>
          <p:nvPr>
            <p:ph type="sldNum" sz="quarter" idx="12"/>
          </p:nvPr>
        </p:nvSpPr>
        <p:spPr>
          <a:xfrm>
            <a:off x="10862452" y="381000"/>
            <a:ext cx="643748" cy="365125"/>
          </a:xfrm>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213963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0168439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041629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973068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218903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smtClean="0"/>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330187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788900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507408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a:xfrm>
            <a:off x="685800" y="379941"/>
            <a:ext cx="6991492" cy="365125"/>
          </a:xfrm>
        </p:spPr>
        <p:txBody>
          <a:bodyPr/>
          <a:lstStyle/>
          <a:p>
            <a:endParaRPr lang="ru-RU"/>
          </a:p>
        </p:txBody>
      </p:sp>
      <p:sp>
        <p:nvSpPr>
          <p:cNvPr id="7" name="Slide Number Placeholder 6"/>
          <p:cNvSpPr>
            <a:spLocks noGrp="1"/>
          </p:cNvSpPr>
          <p:nvPr>
            <p:ph type="sldNum" sz="quarter" idx="12"/>
          </p:nvPr>
        </p:nvSpPr>
        <p:spPr>
          <a:xfrm>
            <a:off x="10862452" y="381000"/>
            <a:ext cx="643748" cy="365125"/>
          </a:xfrm>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013138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a:xfrm>
            <a:off x="685800" y="379941"/>
            <a:ext cx="6991492" cy="365125"/>
          </a:xfrm>
        </p:spPr>
        <p:txBody>
          <a:bodyPr/>
          <a:lstStyle/>
          <a:p>
            <a:endParaRPr lang="ru-RU"/>
          </a:p>
        </p:txBody>
      </p:sp>
      <p:sp>
        <p:nvSpPr>
          <p:cNvPr id="7" name="Slide Number Placeholder 6"/>
          <p:cNvSpPr>
            <a:spLocks noGrp="1"/>
          </p:cNvSpPr>
          <p:nvPr>
            <p:ph type="sldNum" sz="quarter" idx="12"/>
          </p:nvPr>
        </p:nvSpPr>
        <p:spPr>
          <a:xfrm>
            <a:off x="10862452" y="381000"/>
            <a:ext cx="643748" cy="365125"/>
          </a:xfrm>
        </p:spPr>
        <p:txBody>
          <a:bodyPr/>
          <a:lstStyle/>
          <a:p>
            <a:fld id="{4BAC40FD-4E2F-46D9-8BAA-56059172AF30}" type="slidenum">
              <a:rPr lang="ru-RU" smtClean="0"/>
              <a:pPr/>
              <a:t>‹#›</a:t>
            </a:fld>
            <a:endParaRPr lang="ru-RU"/>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 xmlns:p14="http://schemas.microsoft.com/office/powerpoint/2010/main" val="17339505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a:xfrm>
            <a:off x="685800" y="378883"/>
            <a:ext cx="6991492" cy="365125"/>
          </a:xfrm>
        </p:spPr>
        <p:txBody>
          <a:bodyPr/>
          <a:lstStyle/>
          <a:p>
            <a:endParaRPr lang="ru-RU"/>
          </a:p>
        </p:txBody>
      </p:sp>
      <p:sp>
        <p:nvSpPr>
          <p:cNvPr id="7" name="Slide Number Placeholder 6"/>
          <p:cNvSpPr>
            <a:spLocks noGrp="1"/>
          </p:cNvSpPr>
          <p:nvPr>
            <p:ph type="sldNum" sz="quarter" idx="12"/>
          </p:nvPr>
        </p:nvSpPr>
        <p:spPr>
          <a:xfrm>
            <a:off x="10862452" y="381000"/>
            <a:ext cx="643748" cy="365125"/>
          </a:xfrm>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42643309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42549330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0244275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837045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a:xfrm>
            <a:off x="685800" y="381000"/>
            <a:ext cx="6991492" cy="365125"/>
          </a:xfrm>
        </p:spPr>
        <p:txBody>
          <a:bodyPr/>
          <a:lstStyle/>
          <a:p>
            <a:endParaRPr lang="ru-RU"/>
          </a:p>
        </p:txBody>
      </p:sp>
      <p:sp>
        <p:nvSpPr>
          <p:cNvPr id="6" name="Slide Number Placeholder 5"/>
          <p:cNvSpPr>
            <a:spLocks noGrp="1"/>
          </p:cNvSpPr>
          <p:nvPr>
            <p:ph type="sldNum" sz="quarter" idx="12"/>
          </p:nvPr>
        </p:nvSpPr>
        <p:spPr>
          <a:xfrm>
            <a:off x="10862452" y="381000"/>
            <a:ext cx="643748" cy="365125"/>
          </a:xfrm>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41302679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11216039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40768736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6321208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1566998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7421771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19669592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7015657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88339869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61878368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5329552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400012979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 xmlns:p14="http://schemas.microsoft.com/office/powerpoint/2010/main" val="26825043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23182908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9239681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201343741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419222497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113786846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562707" y="1371600"/>
            <a:ext cx="109728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17" name="Footer Placeholder 16"/>
          <p:cNvSpPr>
            <a:spLocks noGrp="1"/>
          </p:cNvSpPr>
          <p:nvPr>
            <p:ph type="ftr" sz="quarter" idx="11"/>
          </p:nvPr>
        </p:nvSpPr>
        <p:spPr/>
        <p:txBody>
          <a:bodyPr/>
          <a:lstStyle/>
          <a:p>
            <a:endParaRPr lang="ru-RU"/>
          </a:p>
        </p:txBody>
      </p:sp>
      <p:sp>
        <p:nvSpPr>
          <p:cNvPr id="29" name="Slide Number Placeholder 28"/>
          <p:cNvSpPr>
            <a:spLocks noGrp="1"/>
          </p:cNvSpPr>
          <p:nvPr>
            <p:ph type="sldNum" sz="quarter" idx="12"/>
          </p:nvPr>
        </p:nvSpPr>
        <p:spPr/>
        <p:txBody>
          <a:bodyPr/>
          <a:lstStyle/>
          <a:p>
            <a:fld id="{4BAC40FD-4E2F-46D9-8BAA-56059172AF30}" type="slidenum">
              <a:rPr lang="ru-RU" smtClean="0"/>
              <a:pPr/>
              <a:t>‹#›</a:t>
            </a:fld>
            <a:endParaRPr lang="ru-RU"/>
          </a:p>
        </p:txBody>
      </p:sp>
      <p:sp>
        <p:nvSpPr>
          <p:cNvPr id="9" name="Subtitle 8"/>
          <p:cNvSpPr>
            <a:spLocks noGrp="1"/>
          </p:cNvSpPr>
          <p:nvPr>
            <p:ph type="subTitle" idx="1"/>
          </p:nvPr>
        </p:nvSpPr>
        <p:spPr>
          <a:xfrm>
            <a:off x="1828800" y="3331698"/>
            <a:ext cx="85344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33600" y="609600"/>
            <a:ext cx="94488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133600" y="2507786"/>
            <a:ext cx="94488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a:xfrm>
            <a:off x="10566400" y="6416676"/>
            <a:ext cx="1016000" cy="365125"/>
          </a:xfrm>
        </p:spPr>
        <p:txBody>
          <a:bodyPr/>
          <a:lstStyle/>
          <a:p>
            <a:fld id="{4BAC40FD-4E2F-46D9-8BAA-56059172AF30}"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600201"/>
            <a:ext cx="53848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535113"/>
            <a:ext cx="5386917"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535113"/>
            <a:ext cx="5389033"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362201"/>
            <a:ext cx="5386917"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362201"/>
            <a:ext cx="5389033"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09601" y="1524001"/>
            <a:ext cx="4011084"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273051"/>
            <a:ext cx="6815667"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38400" y="609600"/>
            <a:ext cx="73152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2438400" y="1831975"/>
            <a:ext cx="73152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2438400" y="1166787"/>
            <a:ext cx="73152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1AF153A-1E79-4F87-BE10-B6CB8FC35CFA}" type="datetimeFigureOut">
              <a:rPr lang="ru-RU" smtClean="0"/>
              <a:pPr/>
              <a:t>01.06.2017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4BAC40FD-4E2F-46D9-8BAA-56059172AF3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3.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4.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31AF153A-1E79-4F87-BE10-B6CB8FC35CFA}" type="datetimeFigureOut">
              <a:rPr lang="ru-RU" smtClean="0"/>
              <a:pPr/>
              <a:t>01.06.2017</a:t>
            </a:fld>
            <a:endParaRPr lang="ru-RU"/>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3556801599"/>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31AF153A-1E79-4F87-BE10-B6CB8FC35CFA}" type="datetimeFigureOut">
              <a:rPr lang="ru-RU" smtClean="0"/>
              <a:pPr/>
              <a:t>01.06.2017</a:t>
            </a:fld>
            <a:endParaRPr lang="ru-RU"/>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ru-RU"/>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4BAC40FD-4E2F-46D9-8BAA-56059172AF30}" type="slidenum">
              <a:rPr lang="ru-RU" smtClean="0"/>
              <a:pPr/>
              <a:t>‹#›</a:t>
            </a:fld>
            <a:endParaRPr lang="ru-RU"/>
          </a:p>
        </p:txBody>
      </p:sp>
    </p:spTree>
    <p:extLst>
      <p:ext uri="{BB962C8B-B14F-4D97-AF65-F5344CB8AC3E}">
        <p14:creationId xmlns="" xmlns:p14="http://schemas.microsoft.com/office/powerpoint/2010/main" val="1693468014"/>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09600" y="1600200"/>
            <a:ext cx="109728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 y="6416676"/>
            <a:ext cx="28448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1AF153A-1E79-4F87-BE10-B6CB8FC35CFA}" type="datetimeFigureOut">
              <a:rPr lang="ru-RU" smtClean="0"/>
              <a:pPr/>
              <a:t>01.06.2017</a:t>
            </a:fld>
            <a:endParaRPr lang="ru-RU"/>
          </a:p>
        </p:txBody>
      </p:sp>
      <p:sp>
        <p:nvSpPr>
          <p:cNvPr id="3" name="Footer Placeholder 2"/>
          <p:cNvSpPr>
            <a:spLocks noGrp="1"/>
          </p:cNvSpPr>
          <p:nvPr>
            <p:ph type="ftr" sz="quarter" idx="3"/>
          </p:nvPr>
        </p:nvSpPr>
        <p:spPr>
          <a:xfrm>
            <a:off x="4165600" y="6416676"/>
            <a:ext cx="38608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Slide Number Placeholder 22"/>
          <p:cNvSpPr>
            <a:spLocks noGrp="1"/>
          </p:cNvSpPr>
          <p:nvPr>
            <p:ph type="sldNum" sz="quarter" idx="4"/>
          </p:nvPr>
        </p:nvSpPr>
        <p:spPr>
          <a:xfrm>
            <a:off x="10566400" y="6416676"/>
            <a:ext cx="1016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4BAC40FD-4E2F-46D9-8BAA-56059172AF30}"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AF153A-1E79-4F87-BE10-B6CB8FC35CFA}" type="datetimeFigureOut">
              <a:rPr lang="ru-RU" smtClean="0"/>
              <a:pPr/>
              <a:t>01.06.2017</a:t>
            </a:fld>
            <a:endParaRPr lang="ru-RU"/>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AC40FD-4E2F-46D9-8BAA-56059172AF3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2.gif"/><Relationship Id="rId3" Type="http://schemas.openxmlformats.org/officeDocument/2006/relationships/image" Target="../media/image17.gif"/><Relationship Id="rId7" Type="http://schemas.openxmlformats.org/officeDocument/2006/relationships/image" Target="../media/image21.gif"/><Relationship Id="rId2" Type="http://schemas.openxmlformats.org/officeDocument/2006/relationships/image" Target="../media/image16.gif"/><Relationship Id="rId1" Type="http://schemas.openxmlformats.org/officeDocument/2006/relationships/slideLayout" Target="../slideLayouts/slideLayout47.xml"/><Relationship Id="rId6" Type="http://schemas.openxmlformats.org/officeDocument/2006/relationships/image" Target="../media/image20.gif"/><Relationship Id="rId11" Type="http://schemas.openxmlformats.org/officeDocument/2006/relationships/image" Target="../media/image25.gif"/><Relationship Id="rId5" Type="http://schemas.openxmlformats.org/officeDocument/2006/relationships/image" Target="../media/image19.gif"/><Relationship Id="rId10" Type="http://schemas.openxmlformats.org/officeDocument/2006/relationships/image" Target="../media/image24.gif"/><Relationship Id="rId4" Type="http://schemas.openxmlformats.org/officeDocument/2006/relationships/image" Target="../media/image18.gif"/><Relationship Id="rId9" Type="http://schemas.openxmlformats.org/officeDocument/2006/relationships/image" Target="../media/image23.gif"/></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36.xml"/><Relationship Id="rId1" Type="http://schemas.openxmlformats.org/officeDocument/2006/relationships/video" Target="file:///C:\Users\GMT\Downloads\The%20Birth%20of%20a%20Black%20Hole.mp4"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hyperlink" Target="https://en.wikipedia.org/wiki/Orbital_period" TargetMode="External"/><Relationship Id="rId2" Type="http://schemas.openxmlformats.org/officeDocument/2006/relationships/hyperlink" Target="https://en.wikipedia.org/wiki/Distance_(astronomy)" TargetMode="External"/><Relationship Id="rId1" Type="http://schemas.openxmlformats.org/officeDocument/2006/relationships/slideLayout" Target="../slideLayouts/slideLayout19.xml"/><Relationship Id="rId6" Type="http://schemas.openxmlformats.org/officeDocument/2006/relationships/image" Target="../media/image31.jpeg"/><Relationship Id="rId5" Type="http://schemas.openxmlformats.org/officeDocument/2006/relationships/hyperlink" Target="https://en.wikipedia.org/wiki/Solar_mass" TargetMode="External"/><Relationship Id="rId4" Type="http://schemas.openxmlformats.org/officeDocument/2006/relationships/hyperlink" Target="https://en.wikipedia.org/wiki/Mass" TargetMode="Externa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7.xml"/><Relationship Id="rId2" Type="http://schemas.openxmlformats.org/officeDocument/2006/relationships/video" Target="file:///C:\Users\GMT\Downloads\Orbital%20Motion%20of%20Central%20Star%20S2%20%5b720p%5d.mp4" TargetMode="External"/><Relationship Id="rId1" Type="http://schemas.openxmlformats.org/officeDocument/2006/relationships/video" Target="file:///C:\Users\GMT\Downloads\Motion%20of%20'S2'%20and%20other%20stars%20around%20the%20central%20Black%20Hole.mp4" TargetMode="Externa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2" Type="http://schemas.openxmlformats.org/officeDocument/2006/relationships/image" Target="../media/image32.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19.xml"/><Relationship Id="rId1" Type="http://schemas.openxmlformats.org/officeDocument/2006/relationships/video" Target="file:///C:\Users\GMT\Desktop\233351.mp4"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ru-RU" dirty="0"/>
          </a:p>
        </p:txBody>
      </p:sp>
      <p:sp>
        <p:nvSpPr>
          <p:cNvPr id="3" name="Subtitle 2"/>
          <p:cNvSpPr>
            <a:spLocks noGrp="1"/>
          </p:cNvSpPr>
          <p:nvPr>
            <p:ph type="subTitle" idx="1"/>
          </p:nvPr>
        </p:nvSpPr>
        <p:spPr/>
        <p:txBody>
          <a:bodyPr/>
          <a:lstStyle/>
          <a:p>
            <a:endParaRPr lang="ru-RU"/>
          </a:p>
        </p:txBody>
      </p:sp>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513184"/>
            <a:ext cx="12279708" cy="7705443"/>
          </a:xfrm>
          <a:prstGeom prst="rect">
            <a:avLst/>
          </a:prstGeom>
        </p:spPr>
      </p:pic>
      <p:sp>
        <p:nvSpPr>
          <p:cNvPr id="5" name="TextBox 4"/>
          <p:cNvSpPr txBox="1"/>
          <p:nvPr/>
        </p:nvSpPr>
        <p:spPr>
          <a:xfrm>
            <a:off x="1212980" y="-457200"/>
            <a:ext cx="10851502" cy="3480318"/>
          </a:xfrm>
          <a:prstGeom prst="rect">
            <a:avLst/>
          </a:prstGeom>
          <a:noFill/>
        </p:spPr>
        <p:txBody>
          <a:bodyPr wrap="square" rtlCol="0">
            <a:spAutoFit/>
          </a:bodyPr>
          <a:lstStyle/>
          <a:p>
            <a:endParaRPr lang="ru-RU" dirty="0"/>
          </a:p>
        </p:txBody>
      </p:sp>
      <p:sp>
        <p:nvSpPr>
          <p:cNvPr id="6" name="TextBox 7"/>
          <p:cNvSpPr txBox="1"/>
          <p:nvPr/>
        </p:nvSpPr>
        <p:spPr>
          <a:xfrm>
            <a:off x="0" y="0"/>
            <a:ext cx="12279708" cy="646331"/>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defPPr>
              <a:defRPr lang="ru-RU"/>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r>
              <a:rPr lang="en-US" dirty="0" smtClean="0">
                <a:ln w="22225">
                  <a:solidFill>
                    <a:schemeClr val="accent1">
                      <a:lumMod val="50000"/>
                    </a:schemeClr>
                  </a:solidFill>
                  <a:prstDash val="solid"/>
                </a:ln>
                <a:solidFill>
                  <a:schemeClr val="accent1">
                    <a:lumMod val="50000"/>
                  </a:schemeClr>
                </a:solidFill>
              </a:rPr>
              <a:t>                                                </a:t>
            </a:r>
            <a:r>
              <a:rPr lang="ka-GE" dirty="0" smtClean="0">
                <a:ln w="22225">
                  <a:solidFill>
                    <a:schemeClr val="accent1">
                      <a:lumMod val="50000"/>
                    </a:schemeClr>
                  </a:solidFill>
                  <a:prstDash val="solid"/>
                </a:ln>
                <a:solidFill>
                  <a:schemeClr val="accent1">
                    <a:lumMod val="50000"/>
                  </a:schemeClr>
                </a:solidFill>
              </a:rPr>
              <a:t>ივანე </a:t>
            </a:r>
            <a:r>
              <a:rPr lang="ka-GE" dirty="0">
                <a:ln w="22225">
                  <a:solidFill>
                    <a:schemeClr val="accent1">
                      <a:lumMod val="50000"/>
                    </a:schemeClr>
                  </a:solidFill>
                  <a:prstDash val="solid"/>
                </a:ln>
                <a:solidFill>
                  <a:schemeClr val="accent1">
                    <a:lumMod val="50000"/>
                  </a:schemeClr>
                </a:solidFill>
              </a:rPr>
              <a:t>ჯავახიშვილის სახელობის </a:t>
            </a:r>
            <a:r>
              <a:rPr lang="ka-GE" dirty="0" smtClean="0">
                <a:ln w="22225">
                  <a:solidFill>
                    <a:schemeClr val="accent1">
                      <a:lumMod val="50000"/>
                    </a:schemeClr>
                  </a:solidFill>
                  <a:prstDash val="solid"/>
                </a:ln>
                <a:solidFill>
                  <a:schemeClr val="accent1">
                    <a:lumMod val="50000"/>
                  </a:schemeClr>
                </a:solidFill>
              </a:rPr>
              <a:t>თბილისის </a:t>
            </a:r>
            <a:r>
              <a:rPr lang="ka-GE" dirty="0">
                <a:ln w="22225">
                  <a:solidFill>
                    <a:schemeClr val="accent1">
                      <a:lumMod val="50000"/>
                    </a:schemeClr>
                  </a:solidFill>
                  <a:prstDash val="solid"/>
                </a:ln>
                <a:solidFill>
                  <a:schemeClr val="accent1">
                    <a:lumMod val="50000"/>
                  </a:schemeClr>
                </a:solidFill>
              </a:rPr>
              <a:t>სახელმწიფო </a:t>
            </a:r>
            <a:r>
              <a:rPr lang="ka-GE" dirty="0" smtClean="0">
                <a:ln w="22225">
                  <a:solidFill>
                    <a:schemeClr val="accent1">
                      <a:lumMod val="50000"/>
                    </a:schemeClr>
                  </a:solidFill>
                  <a:prstDash val="solid"/>
                </a:ln>
                <a:solidFill>
                  <a:schemeClr val="accent1">
                    <a:lumMod val="50000"/>
                  </a:schemeClr>
                </a:solidFill>
              </a:rPr>
              <a:t>უნივერსიტეტის</a:t>
            </a:r>
            <a:r>
              <a:rPr lang="en-US" dirty="0" smtClean="0">
                <a:ln w="22225">
                  <a:solidFill>
                    <a:schemeClr val="accent1">
                      <a:lumMod val="50000"/>
                    </a:schemeClr>
                  </a:solidFill>
                  <a:prstDash val="solid"/>
                </a:ln>
                <a:solidFill>
                  <a:schemeClr val="accent1">
                    <a:lumMod val="50000"/>
                  </a:schemeClr>
                </a:solidFill>
              </a:rPr>
              <a:t>   </a:t>
            </a:r>
          </a:p>
          <a:p>
            <a:r>
              <a:rPr lang="en-US" dirty="0">
                <a:ln w="22225">
                  <a:solidFill>
                    <a:schemeClr val="accent1">
                      <a:lumMod val="50000"/>
                    </a:schemeClr>
                  </a:solidFill>
                  <a:prstDash val="solid"/>
                </a:ln>
                <a:solidFill>
                  <a:schemeClr val="accent1">
                    <a:lumMod val="50000"/>
                  </a:schemeClr>
                </a:solidFill>
              </a:rPr>
              <a:t> </a:t>
            </a:r>
            <a:r>
              <a:rPr lang="en-US" dirty="0" smtClean="0">
                <a:ln w="22225">
                  <a:solidFill>
                    <a:schemeClr val="accent1">
                      <a:lumMod val="50000"/>
                    </a:schemeClr>
                  </a:solidFill>
                  <a:prstDash val="solid"/>
                </a:ln>
                <a:solidFill>
                  <a:schemeClr val="accent1">
                    <a:lumMod val="50000"/>
                  </a:schemeClr>
                </a:solidFill>
              </a:rPr>
              <a:t>                                                               </a:t>
            </a:r>
            <a:r>
              <a:rPr lang="ka-GE" dirty="0" smtClean="0">
                <a:ln w="22225">
                  <a:solidFill>
                    <a:schemeClr val="accent1">
                      <a:lumMod val="50000"/>
                    </a:schemeClr>
                  </a:solidFill>
                  <a:prstDash val="solid"/>
                </a:ln>
                <a:solidFill>
                  <a:schemeClr val="accent1">
                    <a:lumMod val="50000"/>
                  </a:schemeClr>
                </a:solidFill>
              </a:rPr>
              <a:t>ზუსტ </a:t>
            </a:r>
            <a:r>
              <a:rPr lang="ka-GE" dirty="0">
                <a:ln w="22225">
                  <a:solidFill>
                    <a:schemeClr val="accent1">
                      <a:lumMod val="50000"/>
                    </a:schemeClr>
                  </a:solidFill>
                  <a:prstDash val="solid"/>
                </a:ln>
                <a:solidFill>
                  <a:schemeClr val="accent1">
                    <a:lumMod val="50000"/>
                  </a:schemeClr>
                </a:solidFill>
              </a:rPr>
              <a:t>და საბუნებისმეტყველო მეცნიერებათა ფაკულტეტი. </a:t>
            </a:r>
            <a:r>
              <a:rPr lang="ka-GE" dirty="0" smtClean="0">
                <a:ln w="22225">
                  <a:solidFill>
                    <a:schemeClr val="accent1">
                      <a:lumMod val="50000"/>
                    </a:schemeClr>
                  </a:solidFill>
                  <a:prstDash val="solid"/>
                </a:ln>
                <a:solidFill>
                  <a:schemeClr val="accent1">
                    <a:lumMod val="50000"/>
                  </a:schemeClr>
                </a:solidFill>
              </a:rPr>
              <a:t> </a:t>
            </a:r>
          </a:p>
        </p:txBody>
      </p:sp>
      <p:pic>
        <p:nvPicPr>
          <p:cNvPr id="7" name="Picture 6"/>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16675" y="-513184"/>
            <a:ext cx="1920396" cy="2019300"/>
          </a:xfrm>
          <a:prstGeom prst="ellipse">
            <a:avLst/>
          </a:prstGeom>
          <a:ln>
            <a:solidFill>
              <a:schemeClr val="accent1">
                <a:lumMod val="50000"/>
              </a:schemeClr>
            </a:solidFill>
          </a:ln>
          <a:effectLst>
            <a:softEdge rad="112500"/>
          </a:effectLst>
        </p:spPr>
      </p:pic>
      <p:sp>
        <p:nvSpPr>
          <p:cNvPr id="8" name="TextBox 7"/>
          <p:cNvSpPr txBox="1"/>
          <p:nvPr/>
        </p:nvSpPr>
        <p:spPr>
          <a:xfrm>
            <a:off x="3373717" y="2522355"/>
            <a:ext cx="8425543" cy="1107996"/>
          </a:xfrm>
          <a:prstGeom prst="rect">
            <a:avLst/>
          </a:prstGeom>
          <a:noFill/>
        </p:spPr>
        <p:txBody>
          <a:bodyPr wrap="square" rtlCol="0">
            <a:spAutoFit/>
          </a:bodyPr>
          <a:lstStyle/>
          <a:p>
            <a:r>
              <a:rPr lang="ka-GE" sz="6600" dirty="0" smtClean="0">
                <a:solidFill>
                  <a:schemeClr val="tx1">
                    <a:lumMod val="65000"/>
                  </a:schemeClr>
                </a:solidFill>
              </a:rPr>
              <a:t>  შავი </a:t>
            </a:r>
            <a:r>
              <a:rPr lang="ka-GE" sz="6600" dirty="0" smtClean="0">
                <a:solidFill>
                  <a:schemeClr val="tx1">
                    <a:lumMod val="65000"/>
                  </a:schemeClr>
                </a:solidFill>
              </a:rPr>
              <a:t>ხვრელები</a:t>
            </a:r>
            <a:endParaRPr lang="ru-RU" sz="6600" dirty="0">
              <a:solidFill>
                <a:schemeClr val="tx1">
                  <a:lumMod val="65000"/>
                </a:schemeClr>
              </a:solidFill>
            </a:endParaRPr>
          </a:p>
        </p:txBody>
      </p:sp>
      <p:sp>
        <p:nvSpPr>
          <p:cNvPr id="9" name="TextBox 8"/>
          <p:cNvSpPr txBox="1"/>
          <p:nvPr/>
        </p:nvSpPr>
        <p:spPr>
          <a:xfrm>
            <a:off x="9871788" y="6208749"/>
            <a:ext cx="3117047" cy="369332"/>
          </a:xfrm>
          <a:prstGeom prst="rect">
            <a:avLst/>
          </a:prstGeom>
          <a:noFill/>
        </p:spPr>
        <p:txBody>
          <a:bodyPr wrap="square" rtlCol="0">
            <a:spAutoFit/>
          </a:bodyPr>
          <a:lstStyle/>
          <a:p>
            <a:r>
              <a:rPr lang="ka-GE" dirty="0" smtClean="0">
                <a:solidFill>
                  <a:schemeClr val="accent1">
                    <a:lumMod val="40000"/>
                    <a:lumOff val="60000"/>
                  </a:schemeClr>
                </a:solidFill>
              </a:rPr>
              <a:t>თეო </a:t>
            </a:r>
            <a:r>
              <a:rPr lang="ka-GE" dirty="0" smtClean="0">
                <a:solidFill>
                  <a:schemeClr val="accent1">
                    <a:lumMod val="40000"/>
                    <a:lumOff val="60000"/>
                  </a:schemeClr>
                </a:solidFill>
              </a:rPr>
              <a:t>გოცირიძე</a:t>
            </a:r>
            <a:endParaRPr lang="ru-RU" dirty="0">
              <a:solidFill>
                <a:schemeClr val="accent1">
                  <a:lumMod val="40000"/>
                  <a:lumOff val="60000"/>
                </a:schemeClr>
              </a:solidFill>
            </a:endParaRPr>
          </a:p>
        </p:txBody>
      </p:sp>
    </p:spTree>
    <p:extLst>
      <p:ext uri="{BB962C8B-B14F-4D97-AF65-F5344CB8AC3E}">
        <p14:creationId xmlns="" xmlns:p14="http://schemas.microsoft.com/office/powerpoint/2010/main" val="33697975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dirty="0"/>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641118" y="410433"/>
            <a:ext cx="3235978" cy="4162644"/>
          </a:xfrm>
        </p:spPr>
      </p:pic>
      <p:pic>
        <p:nvPicPr>
          <p:cNvPr id="5" name="Picture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7465826" y="2491755"/>
            <a:ext cx="3048482" cy="3585109"/>
          </a:xfrm>
          <a:prstGeom prst="rect">
            <a:avLst/>
          </a:prstGeom>
        </p:spPr>
      </p:pic>
      <p:sp>
        <p:nvSpPr>
          <p:cNvPr id="6" name="TextBox 5"/>
          <p:cNvSpPr txBox="1"/>
          <p:nvPr/>
        </p:nvSpPr>
        <p:spPr>
          <a:xfrm>
            <a:off x="7091288" y="1759425"/>
            <a:ext cx="3797559" cy="369332"/>
          </a:xfrm>
          <a:prstGeom prst="rect">
            <a:avLst/>
          </a:prstGeom>
          <a:noFill/>
        </p:spPr>
        <p:txBody>
          <a:bodyPr wrap="square" rtlCol="0">
            <a:spAutoFit/>
          </a:bodyPr>
          <a:lstStyle/>
          <a:p>
            <a:r>
              <a:rPr lang="ka-GE" i="1" dirty="0"/>
              <a:t>კარლ შვარცშილდი(1873–1916)</a:t>
            </a:r>
            <a:endParaRPr lang="ru-RU" dirty="0"/>
          </a:p>
        </p:txBody>
      </p:sp>
      <p:sp>
        <p:nvSpPr>
          <p:cNvPr id="7" name="TextBox 6"/>
          <p:cNvSpPr txBox="1"/>
          <p:nvPr/>
        </p:nvSpPr>
        <p:spPr>
          <a:xfrm>
            <a:off x="513183" y="4928636"/>
            <a:ext cx="3760237" cy="369332"/>
          </a:xfrm>
          <a:prstGeom prst="rect">
            <a:avLst/>
          </a:prstGeom>
          <a:noFill/>
        </p:spPr>
        <p:txBody>
          <a:bodyPr wrap="square" rtlCol="0">
            <a:spAutoFit/>
          </a:bodyPr>
          <a:lstStyle/>
          <a:p>
            <a:r>
              <a:rPr lang="ka-GE" b="1" dirty="0"/>
              <a:t>პიერ სიმონ </a:t>
            </a:r>
            <a:r>
              <a:rPr lang="ka-GE" b="1" dirty="0" smtClean="0"/>
              <a:t>ლაპლასი (</a:t>
            </a:r>
            <a:r>
              <a:rPr lang="ru-RU" dirty="0" smtClean="0"/>
              <a:t>1749–1827</a:t>
            </a:r>
            <a:r>
              <a:rPr lang="ru-RU" dirty="0"/>
              <a:t>)</a:t>
            </a:r>
          </a:p>
        </p:txBody>
      </p:sp>
    </p:spTree>
    <p:extLst>
      <p:ext uri="{BB962C8B-B14F-4D97-AF65-F5344CB8AC3E}">
        <p14:creationId xmlns="" xmlns:p14="http://schemas.microsoft.com/office/powerpoint/2010/main" val="41054959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3812" y="521777"/>
            <a:ext cx="10470502" cy="1293028"/>
          </a:xfrm>
        </p:spPr>
        <p:txBody>
          <a:bodyPr>
            <a:normAutofit/>
          </a:bodyPr>
          <a:lstStyle/>
          <a:p>
            <a:r>
              <a:rPr lang="ka-GE" dirty="0">
                <a:solidFill>
                  <a:srgbClr val="FFC000"/>
                </a:solidFill>
              </a:rPr>
              <a:t>სინათლის სხივის გამრუდება</a:t>
            </a:r>
            <a:r>
              <a:rPr lang="ru-RU" dirty="0">
                <a:solidFill>
                  <a:srgbClr val="FFC000"/>
                </a:solidFill>
              </a:rPr>
              <a:t/>
            </a:r>
            <a:br>
              <a:rPr lang="ru-RU" dirty="0">
                <a:solidFill>
                  <a:srgbClr val="FFC000"/>
                </a:solidFill>
              </a:rPr>
            </a:br>
            <a:endParaRPr lang="ru-RU" dirty="0"/>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809188" y="1406567"/>
            <a:ext cx="3940240" cy="3155332"/>
          </a:xfrm>
        </p:spPr>
      </p:pic>
      <p:sp>
        <p:nvSpPr>
          <p:cNvPr id="6" name="TextBox 5"/>
          <p:cNvSpPr txBox="1"/>
          <p:nvPr/>
        </p:nvSpPr>
        <p:spPr>
          <a:xfrm>
            <a:off x="902494" y="5243363"/>
            <a:ext cx="4497354" cy="369332"/>
          </a:xfrm>
          <a:prstGeom prst="rect">
            <a:avLst/>
          </a:prstGeom>
          <a:noFill/>
        </p:spPr>
        <p:txBody>
          <a:bodyPr wrap="square" rtlCol="0">
            <a:spAutoFit/>
          </a:bodyPr>
          <a:lstStyle/>
          <a:p>
            <a:r>
              <a:rPr lang="ka-GE" dirty="0" smtClean="0"/>
              <a:t>ფოტონის გრავიტაციული მიზიდვა</a:t>
            </a:r>
            <a:endParaRPr lang="ru-RU" dirty="0"/>
          </a:p>
        </p:txBody>
      </p:sp>
      <p:pic>
        <p:nvPicPr>
          <p:cNvPr id="7" name="Picture 6"/>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6931963" y="2984233"/>
            <a:ext cx="3571875" cy="2857500"/>
          </a:xfrm>
          <a:prstGeom prst="rect">
            <a:avLst/>
          </a:prstGeom>
        </p:spPr>
      </p:pic>
      <p:sp>
        <p:nvSpPr>
          <p:cNvPr id="8" name="TextBox 7"/>
          <p:cNvSpPr txBox="1"/>
          <p:nvPr/>
        </p:nvSpPr>
        <p:spPr>
          <a:xfrm>
            <a:off x="6646505" y="1868672"/>
            <a:ext cx="4142792" cy="923330"/>
          </a:xfrm>
          <a:prstGeom prst="rect">
            <a:avLst/>
          </a:prstGeom>
          <a:noFill/>
        </p:spPr>
        <p:txBody>
          <a:bodyPr wrap="square" rtlCol="0">
            <a:spAutoFit/>
          </a:bodyPr>
          <a:lstStyle/>
          <a:p>
            <a:r>
              <a:rPr lang="ru-RU" dirty="0"/>
              <a:t> როგორ ეფექტს იძლევა შავი ხვრელი სინათლესთან მიმართებაში.</a:t>
            </a:r>
          </a:p>
          <a:p>
            <a:endParaRPr lang="ru-RU" dirty="0"/>
          </a:p>
        </p:txBody>
      </p:sp>
    </p:spTree>
    <p:extLst>
      <p:ext uri="{BB962C8B-B14F-4D97-AF65-F5344CB8AC3E}">
        <p14:creationId xmlns="" xmlns:p14="http://schemas.microsoft.com/office/powerpoint/2010/main" val="85471119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879" y="195206"/>
            <a:ext cx="8610600" cy="1293028"/>
          </a:xfrm>
        </p:spPr>
        <p:txBody>
          <a:bodyPr/>
          <a:lstStyle/>
          <a:p>
            <a:r>
              <a:rPr lang="ka-GE" dirty="0">
                <a:solidFill>
                  <a:srgbClr val="FFC000"/>
                </a:solidFill>
              </a:rPr>
              <a:t>გრავიტაციული ლინზირება</a:t>
            </a:r>
            <a:endParaRPr lang="ru-RU" dirty="0">
              <a:solidFill>
                <a:srgbClr val="FFC000"/>
              </a:solidFill>
            </a:endParaRPr>
          </a:p>
        </p:txBody>
      </p:sp>
      <p:sp>
        <p:nvSpPr>
          <p:cNvPr id="5" name="TextBox 4"/>
          <p:cNvSpPr txBox="1"/>
          <p:nvPr/>
        </p:nvSpPr>
        <p:spPr>
          <a:xfrm>
            <a:off x="111967" y="2183364"/>
            <a:ext cx="1894115" cy="2308324"/>
          </a:xfrm>
          <a:prstGeom prst="rect">
            <a:avLst/>
          </a:prstGeom>
          <a:noFill/>
        </p:spPr>
        <p:txBody>
          <a:bodyPr wrap="square" rtlCol="0">
            <a:spAutoFit/>
          </a:bodyPr>
          <a:lstStyle/>
          <a:p>
            <a:r>
              <a:rPr lang="ka-GE" dirty="0" smtClean="0"/>
              <a:t>ლინზირება</a:t>
            </a:r>
            <a:endParaRPr lang="ru-RU" dirty="0" smtClean="0"/>
          </a:p>
          <a:p>
            <a:r>
              <a:rPr lang="ka-GE" dirty="0" smtClean="0"/>
              <a:t>-ეს არის შორეული ობიექტის ოპტიკური გამოსახულების გრავიტაციული მოდიფიკაცია</a:t>
            </a:r>
            <a:endParaRPr lang="ru-RU" dirty="0"/>
          </a:p>
        </p:txBody>
      </p:sp>
      <p:sp>
        <p:nvSpPr>
          <p:cNvPr id="6" name="TextBox 5"/>
          <p:cNvSpPr txBox="1"/>
          <p:nvPr/>
        </p:nvSpPr>
        <p:spPr>
          <a:xfrm>
            <a:off x="10013302" y="1583200"/>
            <a:ext cx="2009191" cy="1754326"/>
          </a:xfrm>
          <a:prstGeom prst="rect">
            <a:avLst/>
          </a:prstGeom>
          <a:noFill/>
        </p:spPr>
        <p:txBody>
          <a:bodyPr wrap="square" rtlCol="0">
            <a:spAutoFit/>
          </a:bodyPr>
          <a:lstStyle/>
          <a:p>
            <a:r>
              <a:rPr lang="ka-GE" dirty="0" smtClean="0">
                <a:solidFill>
                  <a:srgbClr val="7030A0"/>
                </a:solidFill>
              </a:rPr>
              <a:t>ლინზირებას შეუძლია გააჩინოს ობიექტების წარმოსახვითი გამოსახულებები</a:t>
            </a:r>
            <a:endParaRPr lang="ru-RU" dirty="0">
              <a:solidFill>
                <a:srgbClr val="7030A0"/>
              </a:solidFill>
            </a:endParaRPr>
          </a:p>
        </p:txBody>
      </p:sp>
      <p:sp>
        <p:nvSpPr>
          <p:cNvPr id="7" name="TextBox 6"/>
          <p:cNvSpPr txBox="1"/>
          <p:nvPr/>
        </p:nvSpPr>
        <p:spPr>
          <a:xfrm>
            <a:off x="111967" y="4780594"/>
            <a:ext cx="2005302" cy="1200329"/>
          </a:xfrm>
          <a:prstGeom prst="rect">
            <a:avLst/>
          </a:prstGeom>
          <a:noFill/>
        </p:spPr>
        <p:txBody>
          <a:bodyPr wrap="square" rtlCol="0">
            <a:spAutoFit/>
          </a:bodyPr>
          <a:lstStyle/>
          <a:p>
            <a:r>
              <a:rPr lang="ka-GE" dirty="0" smtClean="0">
                <a:solidFill>
                  <a:srgbClr val="0070C0"/>
                </a:solidFill>
              </a:rPr>
              <a:t>შედეგი: ერთი ობიექტის მრავალჯერადი გამოსახულება</a:t>
            </a:r>
            <a:endParaRPr lang="ru-RU" dirty="0">
              <a:solidFill>
                <a:srgbClr val="0070C0"/>
              </a:solidFill>
            </a:endParaRPr>
          </a:p>
        </p:txBody>
      </p:sp>
      <p:sp>
        <p:nvSpPr>
          <p:cNvPr id="9" name="TextBox 8"/>
          <p:cNvSpPr txBox="1"/>
          <p:nvPr/>
        </p:nvSpPr>
        <p:spPr>
          <a:xfrm>
            <a:off x="9976762" y="3501313"/>
            <a:ext cx="2143703" cy="2862322"/>
          </a:xfrm>
          <a:prstGeom prst="rect">
            <a:avLst/>
          </a:prstGeom>
          <a:noFill/>
        </p:spPr>
        <p:txBody>
          <a:bodyPr wrap="square" rtlCol="0">
            <a:spAutoFit/>
          </a:bodyPr>
          <a:lstStyle/>
          <a:p>
            <a:r>
              <a:rPr lang="ka-GE" dirty="0" smtClean="0">
                <a:solidFill>
                  <a:schemeClr val="accent6">
                    <a:lumMod val="50000"/>
                  </a:schemeClr>
                </a:solidFill>
              </a:rPr>
              <a:t>გრავიტაციული ლინზირება უპირატესად დაიკვირვება შორეული ობიექტებისათვის (საჭიროა ორი ობიექტის  დაკვირვება სხივის გასწვრივ)</a:t>
            </a:r>
            <a:endParaRPr lang="ru-RU" dirty="0">
              <a:solidFill>
                <a:schemeClr val="accent6">
                  <a:lumMod val="50000"/>
                </a:schemeClr>
              </a:solidFill>
            </a:endParaRPr>
          </a:p>
        </p:txBody>
      </p:sp>
      <p:pic>
        <p:nvPicPr>
          <p:cNvPr id="11" name="Content Placeholder 10"/>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2181422" y="2183364"/>
            <a:ext cx="7620000" cy="2819400"/>
          </a:xfrm>
        </p:spPr>
      </p:pic>
    </p:spTree>
    <p:extLst>
      <p:ext uri="{BB962C8B-B14F-4D97-AF65-F5344CB8AC3E}">
        <p14:creationId xmlns="" xmlns:p14="http://schemas.microsoft.com/office/powerpoint/2010/main" val="17218162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proton-proton.gif"/>
          <p:cNvPicPr>
            <a:picLocks noGrp="1" noChangeAspect="1"/>
          </p:cNvPicPr>
          <p:nvPr>
            <p:ph idx="1"/>
          </p:nvPr>
        </p:nvPicPr>
        <p:blipFill>
          <a:blip r:embed="rId2"/>
          <a:stretch>
            <a:fillRect/>
          </a:stretch>
        </p:blipFill>
        <p:spPr>
          <a:xfrm>
            <a:off x="0" y="0"/>
            <a:ext cx="3810000" cy="4543425"/>
          </a:xfrm>
        </p:spPr>
      </p:pic>
      <p:sp>
        <p:nvSpPr>
          <p:cNvPr id="5" name="Title 4"/>
          <p:cNvSpPr txBox="1">
            <a:spLocks noGrp="1"/>
          </p:cNvSpPr>
          <p:nvPr>
            <p:ph type="title"/>
          </p:nvPr>
        </p:nvSpPr>
        <p:spPr>
          <a:prstGeom prst="rect">
            <a:avLst/>
          </a:prstGeom>
          <a:noFill/>
        </p:spPr>
        <p:txBody>
          <a:bodyPr wrap="square" rtlCol="0">
            <a:spAutoFit/>
          </a:bodyPr>
          <a:lstStyle/>
          <a:p>
            <a:r>
              <a:rPr lang="en-US" sz="1500" b="1" dirty="0">
                <a:solidFill>
                  <a:srgbClr val="C00000"/>
                </a:solidFill>
              </a:rPr>
              <a:t>Step 1:</a:t>
            </a:r>
            <a:r>
              <a:rPr lang="en-US" sz="1500" b="1" dirty="0"/>
              <a:t> Smash two protons together to make deuterium</a:t>
            </a:r>
            <a:endParaRPr lang="en-US" sz="1500" dirty="0"/>
          </a:p>
          <a:p>
            <a:r>
              <a:rPr lang="en-US" dirty="0" smtClean="0"/>
              <a:t/>
            </a:r>
            <a:br>
              <a:rPr lang="en-US" dirty="0" smtClean="0"/>
            </a:br>
            <a:endParaRPr lang="en-US" dirty="0"/>
          </a:p>
        </p:txBody>
      </p:sp>
      <p:pic>
        <p:nvPicPr>
          <p:cNvPr id="6" name="Picture 5" descr="pp1.gif"/>
          <p:cNvPicPr>
            <a:picLocks noChangeAspect="1"/>
          </p:cNvPicPr>
          <p:nvPr/>
        </p:nvPicPr>
        <p:blipFill>
          <a:blip r:embed="rId3"/>
          <a:stretch>
            <a:fillRect/>
          </a:stretch>
        </p:blipFill>
        <p:spPr>
          <a:xfrm>
            <a:off x="3952875" y="276225"/>
            <a:ext cx="4981575" cy="304800"/>
          </a:xfrm>
          <a:prstGeom prst="rect">
            <a:avLst/>
          </a:prstGeom>
        </p:spPr>
      </p:pic>
      <p:sp>
        <p:nvSpPr>
          <p:cNvPr id="7" name="Rectangle 6"/>
          <p:cNvSpPr/>
          <p:nvPr/>
        </p:nvSpPr>
        <p:spPr>
          <a:xfrm>
            <a:off x="3819525" y="504736"/>
            <a:ext cx="6096000" cy="1200329"/>
          </a:xfrm>
          <a:prstGeom prst="rect">
            <a:avLst/>
          </a:prstGeom>
        </p:spPr>
        <p:txBody>
          <a:bodyPr>
            <a:spAutoFit/>
          </a:bodyPr>
          <a:lstStyle/>
          <a:p>
            <a:r>
              <a:rPr lang="en-US" b="1" dirty="0" smtClean="0"/>
              <a:t>positron</a:t>
            </a:r>
            <a:r>
              <a:rPr lang="en-US" dirty="0" smtClean="0"/>
              <a:t>: like an electron, but with positive charge </a:t>
            </a:r>
            <a:br>
              <a:rPr lang="en-US" dirty="0" smtClean="0"/>
            </a:br>
            <a:r>
              <a:rPr lang="en-US" b="1" dirty="0" smtClean="0"/>
              <a:t>neutrino</a:t>
            </a:r>
            <a:r>
              <a:rPr lang="en-US" dirty="0" smtClean="0"/>
              <a:t>: very light, hard-to-detect </a:t>
            </a:r>
            <a:r>
              <a:rPr lang="en-US" dirty="0" smtClean="0"/>
              <a:t>particle</a:t>
            </a:r>
          </a:p>
          <a:p>
            <a:r>
              <a:rPr lang="en-US" dirty="0" smtClean="0"/>
              <a:t/>
            </a:r>
            <a:br>
              <a:rPr lang="en-US" dirty="0" smtClean="0"/>
            </a:br>
            <a:endParaRPr lang="en-US" dirty="0"/>
          </a:p>
        </p:txBody>
      </p:sp>
      <p:sp>
        <p:nvSpPr>
          <p:cNvPr id="8" name="Rectangle 7"/>
          <p:cNvSpPr/>
          <p:nvPr/>
        </p:nvSpPr>
        <p:spPr>
          <a:xfrm>
            <a:off x="3790950" y="1071860"/>
            <a:ext cx="6096000" cy="923330"/>
          </a:xfrm>
          <a:prstGeom prst="rect">
            <a:avLst/>
          </a:prstGeom>
        </p:spPr>
        <p:txBody>
          <a:bodyPr>
            <a:spAutoFit/>
          </a:bodyPr>
          <a:lstStyle/>
          <a:p>
            <a:r>
              <a:rPr lang="en-US" b="1" dirty="0" smtClean="0">
                <a:solidFill>
                  <a:srgbClr val="C00000"/>
                </a:solidFill>
              </a:rPr>
              <a:t>Step 2:</a:t>
            </a:r>
            <a:r>
              <a:rPr lang="en-US" b="1" dirty="0" smtClean="0"/>
              <a:t> A proton crashes into a deuterium nucleus, making helium-3</a:t>
            </a:r>
            <a:r>
              <a:rPr lang="en-US" dirty="0" smtClean="0"/>
              <a:t/>
            </a:r>
            <a:br>
              <a:rPr lang="en-US" dirty="0" smtClean="0"/>
            </a:br>
            <a:endParaRPr lang="en-US" dirty="0"/>
          </a:p>
        </p:txBody>
      </p:sp>
      <p:pic>
        <p:nvPicPr>
          <p:cNvPr id="9" name="Picture 8" descr="pp2.gif"/>
          <p:cNvPicPr>
            <a:picLocks noChangeAspect="1"/>
          </p:cNvPicPr>
          <p:nvPr/>
        </p:nvPicPr>
        <p:blipFill>
          <a:blip r:embed="rId4"/>
          <a:stretch>
            <a:fillRect/>
          </a:stretch>
        </p:blipFill>
        <p:spPr>
          <a:xfrm>
            <a:off x="4076700" y="1714500"/>
            <a:ext cx="4200525" cy="304800"/>
          </a:xfrm>
          <a:prstGeom prst="rect">
            <a:avLst/>
          </a:prstGeom>
        </p:spPr>
      </p:pic>
      <p:sp>
        <p:nvSpPr>
          <p:cNvPr id="10" name="Rectangle 9"/>
          <p:cNvSpPr/>
          <p:nvPr/>
        </p:nvSpPr>
        <p:spPr>
          <a:xfrm>
            <a:off x="3785270" y="1987034"/>
            <a:ext cx="3649910" cy="369332"/>
          </a:xfrm>
          <a:prstGeom prst="rect">
            <a:avLst/>
          </a:prstGeom>
        </p:spPr>
        <p:txBody>
          <a:bodyPr wrap="none">
            <a:spAutoFit/>
          </a:bodyPr>
          <a:lstStyle/>
          <a:p>
            <a:r>
              <a:rPr lang="en-US" b="1" dirty="0" smtClean="0"/>
              <a:t>gamma ray</a:t>
            </a:r>
            <a:r>
              <a:rPr lang="en-US" dirty="0" smtClean="0"/>
              <a:t>: very high energy photon</a:t>
            </a:r>
            <a:endParaRPr lang="en-US" dirty="0"/>
          </a:p>
        </p:txBody>
      </p:sp>
      <p:sp>
        <p:nvSpPr>
          <p:cNvPr id="11" name="Rectangle 10"/>
          <p:cNvSpPr/>
          <p:nvPr/>
        </p:nvSpPr>
        <p:spPr>
          <a:xfrm>
            <a:off x="3790950" y="2258110"/>
            <a:ext cx="6096000" cy="646331"/>
          </a:xfrm>
          <a:prstGeom prst="rect">
            <a:avLst/>
          </a:prstGeom>
        </p:spPr>
        <p:txBody>
          <a:bodyPr>
            <a:spAutoFit/>
          </a:bodyPr>
          <a:lstStyle/>
          <a:p>
            <a:r>
              <a:rPr lang="en-US" b="1" dirty="0" smtClean="0">
                <a:solidFill>
                  <a:srgbClr val="002060"/>
                </a:solidFill>
              </a:rPr>
              <a:t>Do Steps 1 and 2 again,</a:t>
            </a:r>
            <a:r>
              <a:rPr lang="en-US" dirty="0" smtClean="0">
                <a:solidFill>
                  <a:srgbClr val="002060"/>
                </a:solidFill>
              </a:rPr>
              <a:t> so that we have two helium-3 nuclei. Then </a:t>
            </a:r>
            <a:r>
              <a:rPr lang="en-US" b="1" dirty="0" smtClean="0">
                <a:solidFill>
                  <a:srgbClr val="002060"/>
                </a:solidFill>
              </a:rPr>
              <a:t>(69% of the time)</a:t>
            </a:r>
            <a:r>
              <a:rPr lang="en-US" dirty="0" smtClean="0">
                <a:solidFill>
                  <a:srgbClr val="002060"/>
                </a:solidFill>
              </a:rPr>
              <a:t>:</a:t>
            </a:r>
            <a:endParaRPr lang="en-US" dirty="0">
              <a:solidFill>
                <a:srgbClr val="002060"/>
              </a:solidFill>
            </a:endParaRPr>
          </a:p>
        </p:txBody>
      </p:sp>
      <p:sp>
        <p:nvSpPr>
          <p:cNvPr id="12" name="Rectangle 11"/>
          <p:cNvSpPr/>
          <p:nvPr/>
        </p:nvSpPr>
        <p:spPr>
          <a:xfrm>
            <a:off x="3760450" y="2844284"/>
            <a:ext cx="5985549" cy="369332"/>
          </a:xfrm>
          <a:prstGeom prst="rect">
            <a:avLst/>
          </a:prstGeom>
        </p:spPr>
        <p:txBody>
          <a:bodyPr wrap="none">
            <a:spAutoFit/>
          </a:bodyPr>
          <a:lstStyle/>
          <a:p>
            <a:r>
              <a:rPr lang="en-US" b="1" dirty="0" smtClean="0">
                <a:solidFill>
                  <a:srgbClr val="C00000"/>
                </a:solidFill>
              </a:rPr>
              <a:t>Step 3:</a:t>
            </a:r>
            <a:r>
              <a:rPr lang="en-US" b="1" dirty="0" smtClean="0"/>
              <a:t> Mash two helium-3 nuclei together to make helium-4</a:t>
            </a:r>
            <a:endParaRPr lang="en-US" dirty="0"/>
          </a:p>
        </p:txBody>
      </p:sp>
      <p:pic>
        <p:nvPicPr>
          <p:cNvPr id="13" name="Picture 12" descr="pp3.gif"/>
          <p:cNvPicPr>
            <a:picLocks noChangeAspect="1"/>
          </p:cNvPicPr>
          <p:nvPr/>
        </p:nvPicPr>
        <p:blipFill>
          <a:blip r:embed="rId5"/>
          <a:stretch>
            <a:fillRect/>
          </a:stretch>
        </p:blipFill>
        <p:spPr>
          <a:xfrm>
            <a:off x="4029075" y="3200400"/>
            <a:ext cx="5334000" cy="228600"/>
          </a:xfrm>
          <a:prstGeom prst="rect">
            <a:avLst/>
          </a:prstGeom>
        </p:spPr>
      </p:pic>
      <p:sp>
        <p:nvSpPr>
          <p:cNvPr id="14" name="Rectangle 13"/>
          <p:cNvSpPr/>
          <p:nvPr/>
        </p:nvSpPr>
        <p:spPr>
          <a:xfrm>
            <a:off x="3838575" y="3338810"/>
            <a:ext cx="6096000" cy="923330"/>
          </a:xfrm>
          <a:prstGeom prst="rect">
            <a:avLst/>
          </a:prstGeom>
        </p:spPr>
        <p:txBody>
          <a:bodyPr>
            <a:spAutoFit/>
          </a:bodyPr>
          <a:lstStyle/>
          <a:p>
            <a:r>
              <a:rPr lang="en-US" dirty="0" smtClean="0">
                <a:solidFill>
                  <a:srgbClr val="002060"/>
                </a:solidFill>
              </a:rPr>
              <a:t>After Step 2 is complete, other reactions can take place -- the </a:t>
            </a:r>
            <a:r>
              <a:rPr lang="en-US" b="1" dirty="0" smtClean="0">
                <a:solidFill>
                  <a:srgbClr val="002060"/>
                </a:solidFill>
              </a:rPr>
              <a:t>PPII chain (31% of the time</a:t>
            </a:r>
            <a:r>
              <a:rPr lang="en-US" dirty="0" smtClean="0">
                <a:solidFill>
                  <a:srgbClr val="002060"/>
                </a:solidFill>
              </a:rPr>
              <a:t>):</a:t>
            </a:r>
            <a:br>
              <a:rPr lang="en-US" dirty="0" smtClean="0">
                <a:solidFill>
                  <a:srgbClr val="002060"/>
                </a:solidFill>
              </a:rPr>
            </a:br>
            <a:endParaRPr lang="en-US" dirty="0">
              <a:solidFill>
                <a:srgbClr val="002060"/>
              </a:solidFill>
            </a:endParaRPr>
          </a:p>
        </p:txBody>
      </p:sp>
      <p:pic>
        <p:nvPicPr>
          <p:cNvPr id="15" name="Picture 14" descr="ppII.gif"/>
          <p:cNvPicPr>
            <a:picLocks noChangeAspect="1"/>
          </p:cNvPicPr>
          <p:nvPr/>
        </p:nvPicPr>
        <p:blipFill>
          <a:blip r:embed="rId6"/>
          <a:stretch>
            <a:fillRect/>
          </a:stretch>
        </p:blipFill>
        <p:spPr>
          <a:xfrm>
            <a:off x="3857625" y="3914775"/>
            <a:ext cx="4695825" cy="304800"/>
          </a:xfrm>
          <a:prstGeom prst="rect">
            <a:avLst/>
          </a:prstGeom>
        </p:spPr>
      </p:pic>
      <p:pic>
        <p:nvPicPr>
          <p:cNvPr id="16" name="Picture 15" descr="ppII (2).gif"/>
          <p:cNvPicPr>
            <a:picLocks noChangeAspect="1"/>
          </p:cNvPicPr>
          <p:nvPr/>
        </p:nvPicPr>
        <p:blipFill>
          <a:blip r:embed="rId7"/>
          <a:stretch>
            <a:fillRect/>
          </a:stretch>
        </p:blipFill>
        <p:spPr>
          <a:xfrm>
            <a:off x="3848100" y="4181475"/>
            <a:ext cx="4695825" cy="228600"/>
          </a:xfrm>
          <a:prstGeom prst="rect">
            <a:avLst/>
          </a:prstGeom>
        </p:spPr>
      </p:pic>
      <p:pic>
        <p:nvPicPr>
          <p:cNvPr id="17" name="Picture 16" descr="ppII (1).gif"/>
          <p:cNvPicPr>
            <a:picLocks noChangeAspect="1"/>
          </p:cNvPicPr>
          <p:nvPr/>
        </p:nvPicPr>
        <p:blipFill>
          <a:blip r:embed="rId8"/>
          <a:stretch>
            <a:fillRect/>
          </a:stretch>
        </p:blipFill>
        <p:spPr>
          <a:xfrm>
            <a:off x="3857625" y="4371975"/>
            <a:ext cx="4686300" cy="304800"/>
          </a:xfrm>
          <a:prstGeom prst="rect">
            <a:avLst/>
          </a:prstGeom>
        </p:spPr>
      </p:pic>
      <p:sp>
        <p:nvSpPr>
          <p:cNvPr id="18" name="Rectangle 17"/>
          <p:cNvSpPr/>
          <p:nvPr/>
        </p:nvSpPr>
        <p:spPr>
          <a:xfrm>
            <a:off x="3851689" y="4539734"/>
            <a:ext cx="4621971" cy="369332"/>
          </a:xfrm>
          <a:prstGeom prst="rect">
            <a:avLst/>
          </a:prstGeom>
        </p:spPr>
        <p:txBody>
          <a:bodyPr wrap="none">
            <a:spAutoFit/>
          </a:bodyPr>
          <a:lstStyle/>
          <a:p>
            <a:r>
              <a:rPr lang="en-US" dirty="0" smtClean="0">
                <a:solidFill>
                  <a:srgbClr val="002060"/>
                </a:solidFill>
              </a:rPr>
              <a:t>Or even the </a:t>
            </a:r>
            <a:r>
              <a:rPr lang="en-US" b="1" dirty="0" smtClean="0">
                <a:solidFill>
                  <a:srgbClr val="002060"/>
                </a:solidFill>
              </a:rPr>
              <a:t>PPIII chain(rare, 0.3% of the time):</a:t>
            </a:r>
            <a:endParaRPr lang="en-US" dirty="0">
              <a:solidFill>
                <a:srgbClr val="002060"/>
              </a:solidFill>
            </a:endParaRPr>
          </a:p>
        </p:txBody>
      </p:sp>
      <p:pic>
        <p:nvPicPr>
          <p:cNvPr id="19" name="Picture 18" descr="ppIII.gif"/>
          <p:cNvPicPr>
            <a:picLocks noChangeAspect="1"/>
          </p:cNvPicPr>
          <p:nvPr/>
        </p:nvPicPr>
        <p:blipFill>
          <a:blip r:embed="rId9"/>
          <a:stretch>
            <a:fillRect/>
          </a:stretch>
        </p:blipFill>
        <p:spPr>
          <a:xfrm>
            <a:off x="4000500" y="4905375"/>
            <a:ext cx="3581400" cy="295275"/>
          </a:xfrm>
          <a:prstGeom prst="rect">
            <a:avLst/>
          </a:prstGeom>
        </p:spPr>
      </p:pic>
      <p:pic>
        <p:nvPicPr>
          <p:cNvPr id="20" name="Picture 19" descr="ppIII (1).gif"/>
          <p:cNvPicPr>
            <a:picLocks noChangeAspect="1"/>
          </p:cNvPicPr>
          <p:nvPr/>
        </p:nvPicPr>
        <p:blipFill>
          <a:blip r:embed="rId10"/>
          <a:stretch>
            <a:fillRect/>
          </a:stretch>
        </p:blipFill>
        <p:spPr>
          <a:xfrm>
            <a:off x="4057650" y="5162550"/>
            <a:ext cx="3248025" cy="228600"/>
          </a:xfrm>
          <a:prstGeom prst="rect">
            <a:avLst/>
          </a:prstGeom>
        </p:spPr>
      </p:pic>
      <p:pic>
        <p:nvPicPr>
          <p:cNvPr id="21" name="Picture 20" descr="ppIII (2).gif"/>
          <p:cNvPicPr>
            <a:picLocks noChangeAspect="1"/>
          </p:cNvPicPr>
          <p:nvPr/>
        </p:nvPicPr>
        <p:blipFill>
          <a:blip r:embed="rId11"/>
          <a:stretch>
            <a:fillRect/>
          </a:stretch>
        </p:blipFill>
        <p:spPr>
          <a:xfrm>
            <a:off x="4048125" y="5419725"/>
            <a:ext cx="3086100" cy="304799"/>
          </a:xfrm>
          <a:prstGeom prst="rect">
            <a:avLst/>
          </a:prstGeom>
        </p:spPr>
      </p:pic>
      <p:sp>
        <p:nvSpPr>
          <p:cNvPr id="22" name="Rectangle 21"/>
          <p:cNvSpPr/>
          <p:nvPr/>
        </p:nvSpPr>
        <p:spPr>
          <a:xfrm>
            <a:off x="0" y="4895849"/>
            <a:ext cx="6096000" cy="2308324"/>
          </a:xfrm>
          <a:prstGeom prst="rect">
            <a:avLst/>
          </a:prstGeom>
        </p:spPr>
        <p:txBody>
          <a:bodyPr wrap="square">
            <a:spAutoFit/>
          </a:bodyPr>
          <a:lstStyle/>
          <a:p>
            <a:r>
              <a:rPr lang="en-US" b="1" i="1" dirty="0" smtClean="0">
                <a:solidFill>
                  <a:srgbClr val="C00000"/>
                </a:solidFill>
                <a:effectLst>
                  <a:outerShdw blurRad="38100" dist="38100" dir="2700000" algn="tl">
                    <a:srgbClr val="000000">
                      <a:alpha val="43137"/>
                    </a:srgbClr>
                  </a:outerShdw>
                </a:effectLst>
              </a:rPr>
              <a:t>So what did we do?</a:t>
            </a:r>
            <a:endParaRPr lang="en-US" dirty="0" smtClean="0">
              <a:solidFill>
                <a:srgbClr val="C00000"/>
              </a:solidFill>
              <a:effectLst>
                <a:outerShdw blurRad="38100" dist="38100" dir="2700000" algn="tl">
                  <a:srgbClr val="000000">
                    <a:alpha val="43137"/>
                  </a:srgbClr>
                </a:outerShdw>
              </a:effectLst>
            </a:endParaRPr>
          </a:p>
          <a:p>
            <a:r>
              <a:rPr lang="en-US" dirty="0" smtClean="0"/>
              <a:t>We essentially turned </a:t>
            </a:r>
            <a:r>
              <a:rPr lang="en-US" b="1" dirty="0" smtClean="0"/>
              <a:t>4 protons</a:t>
            </a:r>
            <a:r>
              <a:rPr lang="en-US" dirty="0" smtClean="0"/>
              <a:t> into</a:t>
            </a:r>
          </a:p>
          <a:p>
            <a:r>
              <a:rPr lang="en-US" dirty="0" smtClean="0"/>
              <a:t>1 </a:t>
            </a:r>
            <a:r>
              <a:rPr lang="en-US" b="1" dirty="0" smtClean="0"/>
              <a:t>helium</a:t>
            </a:r>
            <a:r>
              <a:rPr lang="en-US" dirty="0" smtClean="0"/>
              <a:t> nucleus</a:t>
            </a:r>
          </a:p>
          <a:p>
            <a:r>
              <a:rPr lang="en-US" dirty="0" smtClean="0"/>
              <a:t>1 </a:t>
            </a:r>
            <a:r>
              <a:rPr lang="en-US" b="1" dirty="0" smtClean="0"/>
              <a:t>positron </a:t>
            </a:r>
            <a:r>
              <a:rPr lang="en-US" dirty="0" smtClean="0"/>
              <a:t>(this positron will bump into a electron and annihilate, creating a </a:t>
            </a:r>
            <a:r>
              <a:rPr lang="en-US" b="1" dirty="0" smtClean="0"/>
              <a:t>gamma ray </a:t>
            </a:r>
            <a:r>
              <a:rPr lang="en-US" dirty="0" smtClean="0"/>
              <a:t>- </a:t>
            </a:r>
            <a:r>
              <a:rPr lang="en-US" b="1" i="1" dirty="0" smtClean="0"/>
              <a:t>energy!</a:t>
            </a:r>
            <a:r>
              <a:rPr lang="en-US" dirty="0" smtClean="0"/>
              <a:t>).</a:t>
            </a:r>
          </a:p>
          <a:p>
            <a:r>
              <a:rPr lang="en-US" dirty="0" smtClean="0"/>
              <a:t>1 </a:t>
            </a:r>
            <a:r>
              <a:rPr lang="en-US" b="1" dirty="0" smtClean="0"/>
              <a:t>gamma ray</a:t>
            </a:r>
            <a:r>
              <a:rPr lang="en-US" dirty="0" smtClean="0"/>
              <a:t> (</a:t>
            </a:r>
            <a:r>
              <a:rPr lang="en-US" b="1" i="1" dirty="0" smtClean="0"/>
              <a:t>energy!</a:t>
            </a:r>
            <a:r>
              <a:rPr lang="en-US" dirty="0" smtClean="0"/>
              <a:t>)</a:t>
            </a:r>
          </a:p>
          <a:p>
            <a:r>
              <a:rPr lang="en-US" dirty="0" smtClean="0"/>
              <a:t>1 </a:t>
            </a:r>
            <a:r>
              <a:rPr lang="en-US" b="1" dirty="0" smtClean="0"/>
              <a:t>neutrino</a:t>
            </a:r>
            <a:endParaRPr lang="en-US" dirty="0" smtClean="0"/>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The Birth of a Black Hole.mp4">
            <a:hlinkClick r:id="" action="ppaction://media"/>
          </p:cNvPr>
          <p:cNvPicPr>
            <a:picLocks noGrp="1" noRot="1" noChangeAspect="1"/>
          </p:cNvPicPr>
          <p:nvPr>
            <p:ph idx="1"/>
            <a:videoFile r:link="rId1"/>
          </p:nvPr>
        </p:nvPicPr>
        <p:blipFill>
          <a:blip r:embed="rId3"/>
          <a:stretch>
            <a:fillRect/>
          </a:stretch>
        </p:blipFill>
        <p:spPr>
          <a:xfrm>
            <a:off x="285750" y="238125"/>
            <a:ext cx="11725275" cy="64389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6761" y="389281"/>
            <a:ext cx="12712961" cy="1293028"/>
          </a:xfrm>
        </p:spPr>
        <p:txBody>
          <a:bodyPr>
            <a:normAutofit/>
          </a:bodyPr>
          <a:lstStyle/>
          <a:p>
            <a:r>
              <a:rPr lang="en-US" sz="3200" dirty="0" smtClean="0">
                <a:solidFill>
                  <a:schemeClr val="accent1">
                    <a:lumMod val="40000"/>
                    <a:lumOff val="60000"/>
                  </a:schemeClr>
                </a:solidFill>
              </a:rPr>
              <a:t>             </a:t>
            </a:r>
            <a:r>
              <a:rPr lang="ka-GE" sz="3200" dirty="0" smtClean="0">
                <a:solidFill>
                  <a:schemeClr val="accent1">
                    <a:lumMod val="40000"/>
                    <a:lumOff val="60000"/>
                  </a:schemeClr>
                </a:solidFill>
              </a:rPr>
              <a:t>გრავიტაციული </a:t>
            </a:r>
            <a:r>
              <a:rPr lang="ka-GE" sz="3200" dirty="0">
                <a:solidFill>
                  <a:schemeClr val="accent1">
                    <a:lumMod val="40000"/>
                    <a:lumOff val="60000"/>
                  </a:schemeClr>
                </a:solidFill>
              </a:rPr>
              <a:t>რადიუსი ე.წ </a:t>
            </a:r>
            <a:r>
              <a:rPr lang="ka-GE" sz="3200" b="1" dirty="0">
                <a:solidFill>
                  <a:schemeClr val="accent1">
                    <a:lumMod val="40000"/>
                    <a:lumOff val="60000"/>
                  </a:schemeClr>
                </a:solidFill>
              </a:rPr>
              <a:t>შვარცშილდის რადიუსი</a:t>
            </a:r>
            <a:r>
              <a:rPr lang="ka-GE" sz="3200" dirty="0">
                <a:solidFill>
                  <a:schemeClr val="accent1">
                    <a:lumMod val="40000"/>
                    <a:lumOff val="60000"/>
                  </a:schemeClr>
                </a:solidFill>
              </a:rPr>
              <a:t> </a:t>
            </a:r>
            <a:endParaRPr lang="ru-RU" sz="3200" dirty="0">
              <a:solidFill>
                <a:schemeClr val="accent1">
                  <a:lumMod val="40000"/>
                  <a:lumOff val="60000"/>
                </a:schemeClr>
              </a:solidFill>
            </a:endParaRPr>
          </a:p>
        </p:txBody>
      </p:sp>
      <p:sp>
        <p:nvSpPr>
          <p:cNvPr id="5" name="Content Placeholder 4"/>
          <p:cNvSpPr>
            <a:spLocks noGrp="1"/>
          </p:cNvSpPr>
          <p:nvPr>
            <p:ph idx="1"/>
          </p:nvPr>
        </p:nvSpPr>
        <p:spPr/>
        <p:txBody>
          <a:bodyPr/>
          <a:lstStyle/>
          <a:p>
            <a:pPr>
              <a:buClr>
                <a:schemeClr val="tx1"/>
              </a:buClr>
              <a:buFont typeface="Arial" pitchFamily="34" charset="0"/>
              <a:buChar char="•"/>
            </a:pPr>
            <a:endParaRPr lang="en-US" dirty="0" smtClean="0"/>
          </a:p>
          <a:p>
            <a:pPr>
              <a:buClr>
                <a:schemeClr val="tx1"/>
              </a:buClr>
              <a:buFont typeface="Arial" pitchFamily="34" charset="0"/>
              <a:buChar char="•"/>
            </a:pPr>
            <a:endParaRPr lang="en-US" dirty="0" smtClean="0"/>
          </a:p>
          <a:p>
            <a:pPr>
              <a:buClr>
                <a:schemeClr val="tx1"/>
              </a:buClr>
              <a:buFont typeface="Arial" pitchFamily="34" charset="0"/>
              <a:buChar char="•"/>
            </a:pPr>
            <a:endParaRPr lang="en-US" dirty="0" smtClean="0"/>
          </a:p>
          <a:p>
            <a:pPr>
              <a:buClr>
                <a:schemeClr val="tx1"/>
              </a:buClr>
              <a:buFont typeface="Arial" pitchFamily="34" charset="0"/>
              <a:buChar char="•"/>
            </a:pPr>
            <a:endParaRPr lang="en-US" dirty="0" smtClean="0"/>
          </a:p>
          <a:p>
            <a:pPr>
              <a:buClr>
                <a:schemeClr val="tx1"/>
              </a:buClr>
              <a:buFont typeface="Arial" pitchFamily="34" charset="0"/>
              <a:buChar char="•"/>
            </a:pPr>
            <a:r>
              <a:rPr lang="ka-GE" dirty="0" smtClean="0">
                <a:solidFill>
                  <a:schemeClr val="accent1">
                    <a:lumMod val="40000"/>
                    <a:lumOff val="60000"/>
                  </a:schemeClr>
                </a:solidFill>
              </a:rPr>
              <a:t>დედამიწის </a:t>
            </a:r>
            <a:r>
              <a:rPr lang="ka-GE" b="1" dirty="0" smtClean="0">
                <a:solidFill>
                  <a:schemeClr val="accent1">
                    <a:lumMod val="40000"/>
                    <a:lumOff val="60000"/>
                  </a:schemeClr>
                </a:solidFill>
              </a:rPr>
              <a:t>შვარცშილდის რადიუსი</a:t>
            </a:r>
            <a:r>
              <a:rPr lang="ka-GE" dirty="0" smtClean="0">
                <a:solidFill>
                  <a:schemeClr val="accent1">
                    <a:lumMod val="40000"/>
                    <a:lumOff val="60000"/>
                  </a:schemeClr>
                </a:solidFill>
              </a:rPr>
              <a:t> </a:t>
            </a:r>
            <a:r>
              <a:rPr lang="ka-GE" dirty="0" smtClean="0">
                <a:solidFill>
                  <a:schemeClr val="accent1">
                    <a:lumMod val="40000"/>
                    <a:lumOff val="60000"/>
                  </a:schemeClr>
                </a:solidFill>
              </a:rPr>
              <a:t> 1 სანტიმეტრია</a:t>
            </a:r>
          </a:p>
          <a:p>
            <a:pPr>
              <a:buClr>
                <a:schemeClr val="tx1"/>
              </a:buClr>
              <a:buFont typeface="Arial" pitchFamily="34" charset="0"/>
              <a:buChar char="•"/>
            </a:pPr>
            <a:r>
              <a:rPr lang="ka-GE" dirty="0" smtClean="0">
                <a:solidFill>
                  <a:schemeClr val="accent1">
                    <a:lumMod val="40000"/>
                    <a:lumOff val="60000"/>
                  </a:schemeClr>
                </a:solidFill>
              </a:rPr>
              <a:t>მზის- 3 კილომეტრი</a:t>
            </a:r>
            <a:endParaRPr lang="ru-RU" dirty="0">
              <a:solidFill>
                <a:schemeClr val="accent1">
                  <a:lumMod val="40000"/>
                  <a:lumOff val="60000"/>
                </a:schemeClr>
              </a:solidFill>
            </a:endParaRPr>
          </a:p>
        </p:txBody>
      </p:sp>
      <p:sp>
        <p:nvSpPr>
          <p:cNvPr id="7" name="TextBox 6"/>
          <p:cNvSpPr txBox="1"/>
          <p:nvPr/>
        </p:nvSpPr>
        <p:spPr>
          <a:xfrm>
            <a:off x="1648019" y="1849211"/>
            <a:ext cx="5085184" cy="2031325"/>
          </a:xfrm>
          <a:prstGeom prst="rect">
            <a:avLst/>
          </a:prstGeom>
          <a:noFill/>
        </p:spPr>
        <p:txBody>
          <a:bodyPr wrap="square" rtlCol="0">
            <a:spAutoFit/>
          </a:bodyPr>
          <a:lstStyle/>
          <a:p>
            <a:r>
              <a:rPr lang="en-US" sz="3600" dirty="0" err="1" smtClean="0"/>
              <a:t>r</a:t>
            </a:r>
            <a:r>
              <a:rPr lang="en-US" sz="3600" baseline="-25000" dirty="0" err="1" smtClean="0"/>
              <a:t>g</a:t>
            </a:r>
            <a:r>
              <a:rPr lang="en-US" sz="3600" dirty="0" smtClean="0"/>
              <a:t>=2Gm/c</a:t>
            </a:r>
            <a:r>
              <a:rPr lang="en-US" sz="3600" baseline="30000" dirty="0" smtClean="0"/>
              <a:t>2</a:t>
            </a:r>
          </a:p>
          <a:p>
            <a:r>
              <a:rPr lang="en-US" sz="3600" dirty="0" err="1" smtClean="0"/>
              <a:t>r</a:t>
            </a:r>
            <a:r>
              <a:rPr lang="en-US" sz="3600" baseline="-25000" dirty="0" err="1" smtClean="0"/>
              <a:t>g</a:t>
            </a:r>
            <a:r>
              <a:rPr lang="en-US" sz="3600" dirty="0" smtClean="0"/>
              <a:t>=2.9Gm/M</a:t>
            </a:r>
            <a:r>
              <a:rPr lang="en-US" sz="1100" dirty="0" smtClean="0"/>
              <a:t>(</a:t>
            </a:r>
            <a:r>
              <a:rPr lang="ka-GE" sz="1100" dirty="0" smtClean="0"/>
              <a:t>მზე)</a:t>
            </a:r>
            <a:endParaRPr lang="ru-RU" sz="1100" dirty="0"/>
          </a:p>
          <a:p>
            <a:endParaRPr lang="ru-RU" sz="3600" dirty="0"/>
          </a:p>
          <a:p>
            <a:endParaRPr lang="ru-RU" dirty="0"/>
          </a:p>
        </p:txBody>
      </p:sp>
    </p:spTree>
    <p:extLst>
      <p:ext uri="{BB962C8B-B14F-4D97-AF65-F5344CB8AC3E}">
        <p14:creationId xmlns="" xmlns:p14="http://schemas.microsoft.com/office/powerpoint/2010/main" val="2268340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6" name="Content Placeholder 5"/>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3668310" y="1502229"/>
            <a:ext cx="4710677" cy="3814876"/>
          </a:xfrm>
        </p:spPr>
      </p:pic>
    </p:spTree>
    <p:extLst>
      <p:ext uri="{BB962C8B-B14F-4D97-AF65-F5344CB8AC3E}">
        <p14:creationId xmlns="" xmlns:p14="http://schemas.microsoft.com/office/powerpoint/2010/main" val="20697373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145095" y="120599"/>
            <a:ext cx="3360105" cy="4024313"/>
          </a:xfrm>
        </p:spPr>
      </p:pic>
      <p:pic>
        <p:nvPicPr>
          <p:cNvPr id="5" name="Picture 4"/>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3911081" y="1410887"/>
            <a:ext cx="8001000" cy="4495800"/>
          </a:xfrm>
          <a:prstGeom prst="rect">
            <a:avLst/>
          </a:prstGeom>
        </p:spPr>
      </p:pic>
    </p:spTree>
    <p:extLst>
      <p:ext uri="{BB962C8B-B14F-4D97-AF65-F5344CB8AC3E}">
        <p14:creationId xmlns="" xmlns:p14="http://schemas.microsoft.com/office/powerpoint/2010/main" val="5540088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0975"/>
            <a:ext cx="12192000" cy="1238250"/>
          </a:xfrm>
        </p:spPr>
        <p:txBody>
          <a:bodyPr>
            <a:normAutofit fontScale="90000"/>
          </a:bodyPr>
          <a:lstStyle/>
          <a:p>
            <a:r>
              <a:rPr lang="ka-GE" sz="2000" dirty="0" smtClean="0"/>
              <a:t>შავი ხვრელის უშუალო დამზერა ვერ ხერხდება თუმცა ხდება იმ ეფექტების დამზერა რასაც ისინი იწვევენ </a:t>
            </a:r>
            <a:r>
              <a:rPr lang="ka-GE" sz="2000" dirty="0" smtClean="0"/>
              <a:t>.</a:t>
            </a:r>
            <a:r>
              <a:rPr lang="en-US" sz="2000" dirty="0" smtClean="0"/>
              <a:t> </a:t>
            </a:r>
            <a:r>
              <a:rPr lang="ka-GE" sz="2000" dirty="0" smtClean="0"/>
              <a:t>მაგალითად </a:t>
            </a:r>
            <a:r>
              <a:rPr lang="ka-GE" sz="2000" dirty="0" smtClean="0"/>
              <a:t>აკვირდებიან </a:t>
            </a:r>
            <a:r>
              <a:rPr lang="ka-GE" sz="2000" dirty="0" smtClean="0"/>
              <a:t>ვარსკვლავე</a:t>
            </a:r>
            <a:r>
              <a:rPr lang="en-US" sz="2000" dirty="0" smtClean="0"/>
              <a:t>b</a:t>
            </a:r>
            <a:r>
              <a:rPr lang="ka-GE" sz="2000" dirty="0" smtClean="0"/>
              <a:t>ს </a:t>
            </a:r>
            <a:r>
              <a:rPr lang="ka-GE" sz="2000" dirty="0" smtClean="0"/>
              <a:t>რომლებიც ძალიან ახლოს მოძრაობენ შავი ხვრელის ირგვლივ ორბიტაზე</a:t>
            </a:r>
            <a:r>
              <a:rPr lang="ka-GE" sz="2000" dirty="0" smtClean="0"/>
              <a:t>,</a:t>
            </a:r>
            <a:r>
              <a:rPr lang="en-US" sz="2000" dirty="0" smtClean="0"/>
              <a:t> </a:t>
            </a:r>
            <a:r>
              <a:rPr lang="ka-GE" sz="2000" dirty="0" smtClean="0"/>
              <a:t>იკვლევენ  </a:t>
            </a:r>
            <a:r>
              <a:rPr lang="ka-GE" sz="2000" dirty="0" smtClean="0"/>
              <a:t>მისგან ამოფრქვეულ აირებსა და ა .შ</a:t>
            </a:r>
            <a:r>
              <a:rPr lang="en-US" sz="1600" dirty="0" smtClean="0"/>
              <a:t/>
            </a:r>
            <a:br>
              <a:rPr lang="en-US" sz="1600" dirty="0" smtClean="0"/>
            </a:br>
            <a:endParaRPr lang="en-US" sz="1600" dirty="0"/>
          </a:p>
        </p:txBody>
      </p:sp>
      <p:sp>
        <p:nvSpPr>
          <p:cNvPr id="3" name="Content Placeholder 2"/>
          <p:cNvSpPr>
            <a:spLocks noGrp="1"/>
          </p:cNvSpPr>
          <p:nvPr>
            <p:ph idx="1"/>
          </p:nvPr>
        </p:nvSpPr>
        <p:spPr>
          <a:xfrm>
            <a:off x="3924300" y="1600201"/>
            <a:ext cx="8267700" cy="5257800"/>
          </a:xfrm>
        </p:spPr>
        <p:txBody>
          <a:bodyPr>
            <a:normAutofit/>
          </a:bodyPr>
          <a:lstStyle/>
          <a:p>
            <a:pPr>
              <a:buNone/>
            </a:pPr>
            <a:r>
              <a:rPr lang="ka-GE" sz="1600" dirty="0" smtClean="0"/>
              <a:t>აქტიურ </a:t>
            </a:r>
            <a:r>
              <a:rPr lang="ka-GE" sz="1600" dirty="0" smtClean="0"/>
              <a:t>გალაქტიკა- </a:t>
            </a:r>
            <a:r>
              <a:rPr lang="en-US" sz="1600" dirty="0" smtClean="0"/>
              <a:t>IRAS-13224-3809-</a:t>
            </a:r>
            <a:r>
              <a:rPr lang="ka-GE" sz="1600" dirty="0" smtClean="0"/>
              <a:t>ის შავ ხვრელზე დაკვირვების შედეგად შეამჩნიეს, რომ მისი ჭავლების </a:t>
            </a:r>
            <a:r>
              <a:rPr lang="ka-GE" sz="1600" dirty="0" smtClean="0"/>
              <a:t>ტემპერატურა </a:t>
            </a:r>
            <a:r>
              <a:rPr lang="ka-GE" sz="1600" dirty="0" smtClean="0"/>
              <a:t>იცვლებოდა საათზე მცირე დროში, 100-ჯერ უფრო სწრაფად ვიდრე აქამდე ყოფილა დაკვირვებული.</a:t>
            </a:r>
          </a:p>
          <a:p>
            <a:pPr>
              <a:buNone/>
            </a:pPr>
            <a:r>
              <a:rPr lang="ka-GE" sz="1600" dirty="0" smtClean="0"/>
              <a:t>ჭავლის </a:t>
            </a:r>
            <a:r>
              <a:rPr lang="ka-GE" sz="1600" dirty="0" smtClean="0"/>
              <a:t>ტემპერატურის გასაზომად მეცნიერები სწავლობდნენ შავი ხვრელის გარე პერიმეტრის რენტგენის გამოსხივებას, რომელიც განჭოლავდა ჭავლებს. ჭავლში შემავალ რკინის და მაგნიუმის ატომებს შეუძლიათ რენტგენის სხივების შთანთქმა და სიგნალის სპექტრში ქმნიან სპეციფიკურ „წყვეტებს“. ამ წყვეტებზე დაკვირვებით კი შეგვიძლია დავადგინოთ ჭავლის შედგენილობას.</a:t>
            </a:r>
          </a:p>
          <a:p>
            <a:pPr>
              <a:buNone/>
            </a:pPr>
            <a:r>
              <a:rPr lang="ka-GE" sz="1600" dirty="0" smtClean="0"/>
              <a:t>მეცნიერებმა შენიშნეს, რომ რამდენიმე საათიან ინტერვალში შთანთქმა ხან ხდებოდა ხან არა და დაასკვნეს, რომ რენტგენის სხივები ათბობდა ჭავლს მილიონ გრადუსამდე, რის შედეგადაც იგი ვეღარ ახერხებდა რენტგენის სხივების შთანთქმას.</a:t>
            </a:r>
          </a:p>
          <a:p>
            <a:pPr>
              <a:buNone/>
            </a:pPr>
            <a:r>
              <a:rPr lang="ka-GE" sz="1600" dirty="0" smtClean="0"/>
              <a:t>ის რომ ჭავლის თვისებები დამოკიდებულია რენტგენის გამოსხივებაზე და ორივე ძალზე ცვალებადია მიგვანიშნებს, რომ ეს ორი გამოსხივება შავი ხვრელის ჰორიზონტთან ძალიან ახლოს ჩნდება.</a:t>
            </a:r>
          </a:p>
          <a:p>
            <a:pPr>
              <a:buNone/>
            </a:pPr>
            <a:endParaRPr lang="en-US" dirty="0" smtClean="0"/>
          </a:p>
        </p:txBody>
      </p:sp>
      <p:pic>
        <p:nvPicPr>
          <p:cNvPr id="4" name="Picture 3" descr="170301132003_1_540x3601_t1.jpg"/>
          <p:cNvPicPr>
            <a:picLocks noChangeAspect="1"/>
          </p:cNvPicPr>
          <p:nvPr/>
        </p:nvPicPr>
        <p:blipFill>
          <a:blip r:embed="rId2"/>
          <a:stretch>
            <a:fillRect/>
          </a:stretch>
        </p:blipFill>
        <p:spPr>
          <a:xfrm>
            <a:off x="0" y="1762125"/>
            <a:ext cx="3810000" cy="21336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180975"/>
            <a:ext cx="10353762" cy="970450"/>
          </a:xfrm>
        </p:spPr>
        <p:txBody>
          <a:bodyPr/>
          <a:lstStyle/>
          <a:p>
            <a:r>
              <a:rPr lang="ka-GE" dirty="0" smtClean="0"/>
              <a:t>ვარსკვლავი </a:t>
            </a:r>
            <a:r>
              <a:rPr lang="en-US" dirty="0" smtClean="0"/>
              <a:t>S2</a:t>
            </a:r>
            <a:endParaRPr lang="en-US" dirty="0"/>
          </a:p>
        </p:txBody>
      </p:sp>
      <p:sp>
        <p:nvSpPr>
          <p:cNvPr id="3" name="Content Placeholder 2"/>
          <p:cNvSpPr>
            <a:spLocks noGrp="1"/>
          </p:cNvSpPr>
          <p:nvPr>
            <p:ph idx="1"/>
          </p:nvPr>
        </p:nvSpPr>
        <p:spPr>
          <a:xfrm>
            <a:off x="5038724" y="1941999"/>
            <a:ext cx="6238357" cy="4058751"/>
          </a:xfrm>
        </p:spPr>
        <p:txBody>
          <a:bodyPr/>
          <a:lstStyle/>
          <a:p>
            <a:r>
              <a:rPr lang="en-US" b="1" dirty="0" smtClean="0">
                <a:solidFill>
                  <a:schemeClr val="tx1"/>
                </a:solidFill>
                <a:effectLst/>
                <a:hlinkClick r:id="rId2" tooltip="Distance (astronomy)"/>
              </a:rPr>
              <a:t>Distance</a:t>
            </a:r>
            <a:r>
              <a:rPr lang="ka-GE" b="1" dirty="0" smtClean="0">
                <a:solidFill>
                  <a:schemeClr val="tx1"/>
                </a:solidFill>
                <a:effectLst/>
              </a:rPr>
              <a:t> - </a:t>
            </a:r>
            <a:r>
              <a:rPr lang="en-US" dirty="0" smtClean="0">
                <a:solidFill>
                  <a:schemeClr val="tx1"/>
                </a:solidFill>
                <a:effectLst/>
              </a:rPr>
              <a:t>25900</a:t>
            </a:r>
            <a:r>
              <a:rPr lang="en-US" dirty="0" smtClean="0">
                <a:solidFill>
                  <a:schemeClr val="tx1"/>
                </a:solidFill>
                <a:effectLst/>
              </a:rPr>
              <a:t> ± 1400 </a:t>
            </a:r>
            <a:r>
              <a:rPr lang="en-US" dirty="0" err="1" smtClean="0">
                <a:solidFill>
                  <a:schemeClr val="tx1"/>
                </a:solidFill>
                <a:effectLst/>
              </a:rPr>
              <a:t>ly</a:t>
            </a:r>
            <a:endParaRPr lang="ka-GE" b="1" dirty="0" smtClean="0">
              <a:solidFill>
                <a:schemeClr val="tx1"/>
              </a:solidFill>
              <a:effectLst/>
            </a:endParaRPr>
          </a:p>
          <a:p>
            <a:r>
              <a:rPr lang="it-IT" b="1" dirty="0" smtClean="0">
                <a:solidFill>
                  <a:schemeClr val="tx1"/>
                </a:solidFill>
                <a:effectLst/>
                <a:hlinkClick r:id="rId3" tooltip="Orbital period"/>
              </a:rPr>
              <a:t>Period</a:t>
            </a:r>
            <a:r>
              <a:rPr lang="it-IT" b="1" dirty="0" smtClean="0">
                <a:solidFill>
                  <a:schemeClr val="tx1"/>
                </a:solidFill>
                <a:effectLst/>
              </a:rPr>
              <a:t> </a:t>
            </a:r>
            <a:r>
              <a:rPr lang="ka-GE" b="1" dirty="0" smtClean="0">
                <a:solidFill>
                  <a:schemeClr val="tx1"/>
                </a:solidFill>
                <a:effectLst/>
              </a:rPr>
              <a:t> </a:t>
            </a:r>
            <a:r>
              <a:rPr lang="ka-GE" b="1" dirty="0" smtClean="0">
                <a:solidFill>
                  <a:schemeClr val="tx1"/>
                </a:solidFill>
                <a:effectLst/>
              </a:rPr>
              <a:t>- </a:t>
            </a:r>
            <a:r>
              <a:rPr lang="it-IT" dirty="0" smtClean="0">
                <a:solidFill>
                  <a:schemeClr val="tx1"/>
                </a:solidFill>
                <a:effectLst/>
              </a:rPr>
              <a:t>15.24</a:t>
            </a:r>
            <a:r>
              <a:rPr lang="it-IT" dirty="0" smtClean="0">
                <a:solidFill>
                  <a:schemeClr val="tx1"/>
                </a:solidFill>
                <a:effectLst/>
              </a:rPr>
              <a:t> ± </a:t>
            </a:r>
            <a:r>
              <a:rPr lang="it-IT" dirty="0" smtClean="0">
                <a:solidFill>
                  <a:schemeClr val="tx1"/>
                </a:solidFill>
                <a:effectLst/>
              </a:rPr>
              <a:t>0.36 yr</a:t>
            </a:r>
            <a:endParaRPr lang="ka-GE" dirty="0" smtClean="0">
              <a:solidFill>
                <a:schemeClr val="tx1"/>
              </a:solidFill>
              <a:effectLst/>
            </a:endParaRPr>
          </a:p>
          <a:p>
            <a:r>
              <a:rPr lang="en-US" b="1" dirty="0" smtClean="0">
                <a:solidFill>
                  <a:schemeClr val="tx1"/>
                </a:solidFill>
                <a:effectLst/>
                <a:hlinkClick r:id="rId4" tooltip="Mass"/>
              </a:rPr>
              <a:t>Mass</a:t>
            </a:r>
            <a:r>
              <a:rPr lang="ka-GE" b="1" dirty="0" smtClean="0">
                <a:solidFill>
                  <a:schemeClr val="tx1"/>
                </a:solidFill>
                <a:effectLst/>
              </a:rPr>
              <a:t> - </a:t>
            </a:r>
            <a:r>
              <a:rPr lang="en-US" dirty="0" smtClean="0">
                <a:solidFill>
                  <a:schemeClr val="tx1"/>
                </a:solidFill>
                <a:effectLst/>
              </a:rPr>
              <a:t>15</a:t>
            </a:r>
            <a:r>
              <a:rPr lang="en-US" dirty="0" smtClean="0">
                <a:solidFill>
                  <a:schemeClr val="tx1"/>
                </a:solidFill>
                <a:effectLst/>
              </a:rPr>
              <a:t> </a:t>
            </a:r>
            <a:r>
              <a:rPr lang="en-US" i="1" dirty="0" smtClean="0">
                <a:solidFill>
                  <a:schemeClr val="tx1"/>
                </a:solidFill>
                <a:effectLst/>
                <a:hlinkClick r:id="rId5" tooltip="Solar mass"/>
              </a:rPr>
              <a:t>M</a:t>
            </a:r>
            <a:r>
              <a:rPr lang="en-US" baseline="-25000" dirty="0" smtClean="0">
                <a:solidFill>
                  <a:schemeClr val="tx1"/>
                </a:solidFill>
                <a:effectLst/>
                <a:hlinkClick r:id="rId5" tooltip="Solar mass"/>
              </a:rPr>
              <a:t>☉</a:t>
            </a:r>
            <a:endParaRPr lang="en-US" dirty="0">
              <a:solidFill>
                <a:schemeClr val="tx1"/>
              </a:solidFill>
              <a:effectLst/>
            </a:endParaRPr>
          </a:p>
        </p:txBody>
      </p:sp>
      <p:pic>
        <p:nvPicPr>
          <p:cNvPr id="4" name="Picture 3" descr="Orbit_of_S2.jpg"/>
          <p:cNvPicPr>
            <a:picLocks noChangeAspect="1"/>
          </p:cNvPicPr>
          <p:nvPr/>
        </p:nvPicPr>
        <p:blipFill>
          <a:blip r:embed="rId6"/>
          <a:stretch>
            <a:fillRect/>
          </a:stretch>
        </p:blipFill>
        <p:spPr>
          <a:xfrm>
            <a:off x="523875" y="1695450"/>
            <a:ext cx="3486150" cy="38862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439525" cy="1143000"/>
          </a:xfrm>
        </p:spPr>
        <p:txBody>
          <a:bodyPr/>
          <a:lstStyle/>
          <a:p>
            <a:endParaRPr lang="en-US" dirty="0"/>
          </a:p>
        </p:txBody>
      </p:sp>
      <p:pic>
        <p:nvPicPr>
          <p:cNvPr id="4" name="Motion of 'S2' and other stars around the central Black Hole.mp4">
            <a:hlinkClick r:id="" action="ppaction://media"/>
          </p:cNvPr>
          <p:cNvPicPr>
            <a:picLocks noGrp="1" noRot="1" noChangeAspect="1"/>
          </p:cNvPicPr>
          <p:nvPr>
            <p:ph idx="1"/>
            <a:videoFile r:link="rId1"/>
          </p:nvPr>
        </p:nvPicPr>
        <p:blipFill>
          <a:blip r:embed="rId4"/>
          <a:stretch>
            <a:fillRect/>
          </a:stretch>
        </p:blipFill>
        <p:spPr>
          <a:xfrm>
            <a:off x="114300" y="762000"/>
            <a:ext cx="5819971" cy="6096000"/>
          </a:xfrm>
          <a:prstGeom prst="rect">
            <a:avLst/>
          </a:prstGeom>
        </p:spPr>
      </p:pic>
      <p:pic>
        <p:nvPicPr>
          <p:cNvPr id="5" name="Orbital Motion of Central Star S2 [720p].mp4">
            <a:hlinkClick r:id="" action="ppaction://media"/>
          </p:cNvPr>
          <p:cNvPicPr>
            <a:picLocks noRot="1" noChangeAspect="1"/>
          </p:cNvPicPr>
          <p:nvPr>
            <a:videoFile r:link="rId2"/>
          </p:nvPr>
        </p:nvPicPr>
        <p:blipFill>
          <a:blip r:embed="rId4"/>
          <a:stretch>
            <a:fillRect/>
          </a:stretch>
        </p:blipFill>
        <p:spPr>
          <a:xfrm>
            <a:off x="6086475" y="773537"/>
            <a:ext cx="5848350" cy="608446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video>
              <p:cMediaNode>
                <p:cTn id="13" fill="hold" display="0">
                  <p:stCondLst>
                    <p:cond delay="indefinite"/>
                  </p:stCondLst>
                  <p:endCondLst>
                    <p:cond evt="onNext" delay="0">
                      <p:tgtEl>
                        <p:sldTgt/>
                      </p:tgtEl>
                    </p:cond>
                    <p:cond evt="onPrev" delay="0">
                      <p:tgtEl>
                        <p:sldTgt/>
                      </p:tgtEl>
                    </p:cond>
                  </p:endCondLst>
                </p:cTn>
                <p:tgtEl>
                  <p:spTgt spid="5"/>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1210938" y="1777401"/>
            <a:ext cx="4619625" cy="3009900"/>
          </a:xfrm>
        </p:spPr>
      </p:pic>
      <p:sp>
        <p:nvSpPr>
          <p:cNvPr id="5" name="TextBox 4"/>
          <p:cNvSpPr txBox="1"/>
          <p:nvPr/>
        </p:nvSpPr>
        <p:spPr>
          <a:xfrm>
            <a:off x="6811347" y="2369976"/>
            <a:ext cx="3610947" cy="1477328"/>
          </a:xfrm>
          <a:prstGeom prst="rect">
            <a:avLst/>
          </a:prstGeom>
          <a:noFill/>
        </p:spPr>
        <p:txBody>
          <a:bodyPr wrap="square" rtlCol="0">
            <a:spAutoFit/>
          </a:bodyPr>
          <a:lstStyle/>
          <a:p>
            <a:r>
              <a:rPr lang="ka-GE" dirty="0"/>
              <a:t>ანდრომედას გალაქტიკას </a:t>
            </a:r>
            <a:r>
              <a:rPr lang="ka-GE" dirty="0" smtClean="0"/>
              <a:t>ორი </a:t>
            </a:r>
            <a:r>
              <a:rPr lang="ka-GE" dirty="0"/>
              <a:t>ზემასიური ხვრელი აქვს </a:t>
            </a:r>
            <a:r>
              <a:rPr lang="ka-GE" dirty="0" smtClean="0"/>
              <a:t>ცენტრში.(</a:t>
            </a:r>
            <a:r>
              <a:rPr lang="ka-GE" dirty="0"/>
              <a:t>რენტგენის დიაპაზონში გადაღებული სურათი) </a:t>
            </a:r>
            <a:endParaRPr lang="ru-RU" dirty="0"/>
          </a:p>
        </p:txBody>
      </p:sp>
    </p:spTree>
    <p:extLst>
      <p:ext uri="{BB962C8B-B14F-4D97-AF65-F5344CB8AC3E}">
        <p14:creationId xmlns="" xmlns:p14="http://schemas.microsoft.com/office/powerpoint/2010/main" val="10399146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4270" y="0"/>
            <a:ext cx="10353762" cy="1000125"/>
          </a:xfrm>
        </p:spPr>
        <p:txBody>
          <a:bodyPr/>
          <a:lstStyle/>
          <a:p>
            <a:r>
              <a:rPr lang="ka-GE" dirty="0" smtClean="0"/>
              <a:t>კვაზარი</a:t>
            </a:r>
            <a:endParaRPr lang="en-US" dirty="0"/>
          </a:p>
        </p:txBody>
      </p:sp>
      <p:sp>
        <p:nvSpPr>
          <p:cNvPr id="3" name="Content Placeholder 2"/>
          <p:cNvSpPr>
            <a:spLocks noGrp="1"/>
          </p:cNvSpPr>
          <p:nvPr>
            <p:ph idx="1"/>
          </p:nvPr>
        </p:nvSpPr>
        <p:spPr>
          <a:xfrm>
            <a:off x="523270" y="1208574"/>
            <a:ext cx="10353762" cy="4058751"/>
          </a:xfrm>
        </p:spPr>
        <p:txBody>
          <a:bodyPr/>
          <a:lstStyle/>
          <a:p>
            <a:pPr>
              <a:buNone/>
            </a:pPr>
            <a:r>
              <a:rPr lang="ka-GE" b="1" dirty="0" smtClean="0"/>
              <a:t>კვაზარი</a:t>
            </a:r>
            <a:r>
              <a:rPr lang="ka-GE" dirty="0" smtClean="0"/>
              <a:t> </a:t>
            </a:r>
            <a:r>
              <a:rPr lang="ka-GE" dirty="0" smtClean="0"/>
              <a:t>- გარეგალაქტიკური </a:t>
            </a:r>
            <a:r>
              <a:rPr lang="ka-GE" dirty="0" smtClean="0"/>
              <a:t>ობიქეტების კლასი, რომლებიც გამოირჩევიან ძალიან მაღალი </a:t>
            </a:r>
            <a:r>
              <a:rPr lang="ka-GE" dirty="0" smtClean="0"/>
              <a:t>ნათებით</a:t>
            </a:r>
            <a:r>
              <a:rPr lang="ka-GE" dirty="0" smtClean="0"/>
              <a:t> და ისეთი მცირე </a:t>
            </a:r>
            <a:r>
              <a:rPr lang="ka-GE" dirty="0" smtClean="0"/>
              <a:t>ზომით, </a:t>
            </a:r>
            <a:r>
              <a:rPr lang="ka-GE" dirty="0" smtClean="0"/>
              <a:t>რომ რამდენიმე წლის შემდეგაც კი აღმოჩენის შემდეგ ვერ ასხვავებდნენ წერტილოვან წყაროებისაგან - ვარსკვლავებისაგან</a:t>
            </a:r>
            <a:r>
              <a:rPr lang="ka-GE" dirty="0" smtClean="0"/>
              <a:t>.</a:t>
            </a:r>
          </a:p>
          <a:p>
            <a:r>
              <a:rPr lang="ka-GE" dirty="0" smtClean="0"/>
              <a:t> </a:t>
            </a:r>
            <a:r>
              <a:rPr lang="ka-GE" dirty="0" smtClean="0"/>
              <a:t>                                             </a:t>
            </a:r>
          </a:p>
          <a:p>
            <a:r>
              <a:rPr lang="ka-GE" dirty="0" smtClean="0"/>
              <a:t> </a:t>
            </a:r>
            <a:r>
              <a:rPr lang="ka-GE" dirty="0" smtClean="0"/>
              <a:t>                                                                             </a:t>
            </a:r>
            <a:endParaRPr lang="en-US" dirty="0"/>
          </a:p>
        </p:txBody>
      </p:sp>
      <p:pic>
        <p:nvPicPr>
          <p:cNvPr id="4" name="Picture 3" descr="pirveli-kvazari-3C-273.jpg"/>
          <p:cNvPicPr>
            <a:picLocks noChangeAspect="1"/>
          </p:cNvPicPr>
          <p:nvPr/>
        </p:nvPicPr>
        <p:blipFill>
          <a:blip r:embed="rId2"/>
          <a:stretch>
            <a:fillRect/>
          </a:stretch>
        </p:blipFill>
        <p:spPr>
          <a:xfrm>
            <a:off x="266700" y="2886075"/>
            <a:ext cx="5511800" cy="3733800"/>
          </a:xfrm>
          <a:prstGeom prst="rect">
            <a:avLst/>
          </a:prstGeom>
        </p:spPr>
      </p:pic>
      <p:sp>
        <p:nvSpPr>
          <p:cNvPr id="5" name="TextBox 4"/>
          <p:cNvSpPr txBox="1"/>
          <p:nvPr/>
        </p:nvSpPr>
        <p:spPr>
          <a:xfrm>
            <a:off x="6162675" y="3362325"/>
            <a:ext cx="3581400" cy="1477328"/>
          </a:xfrm>
          <a:prstGeom prst="rect">
            <a:avLst/>
          </a:prstGeom>
          <a:noFill/>
        </p:spPr>
        <p:txBody>
          <a:bodyPr wrap="square" rtlCol="0">
            <a:spAutoFit/>
          </a:bodyPr>
          <a:lstStyle/>
          <a:p>
            <a:r>
              <a:rPr lang="en-US" dirty="0" smtClean="0"/>
              <a:t> 3C 273 </a:t>
            </a:r>
            <a:r>
              <a:rPr lang="ka-GE" dirty="0" smtClean="0"/>
              <a:t>იყო პირველი ობიექტი,                                რომელსაც სახელად </a:t>
            </a:r>
            <a:r>
              <a:rPr lang="ka-GE" dirty="0" smtClean="0"/>
              <a:t>კვაზარი </a:t>
            </a:r>
            <a:r>
              <a:rPr lang="ka-GE" dirty="0" smtClean="0"/>
              <a:t> </a:t>
            </a:r>
            <a:r>
              <a:rPr lang="ka-GE" dirty="0" smtClean="0"/>
              <a:t>უწოდეს. ის </a:t>
            </a:r>
            <a:r>
              <a:rPr lang="ka-GE" dirty="0" smtClean="0"/>
              <a:t>წინა საუკუნის სამოციან წლებში აღმოაჩინეს.</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233351.mp4">
            <a:hlinkClick r:id="" action="ppaction://media"/>
          </p:cNvPr>
          <p:cNvPicPr>
            <a:picLocks noGrp="1" noRot="1" noChangeAspect="1"/>
          </p:cNvPicPr>
          <p:nvPr>
            <p:ph idx="1"/>
            <a:videoFile r:link="rId1"/>
          </p:nvPr>
        </p:nvPicPr>
        <p:blipFill>
          <a:blip r:embed="rId3"/>
          <a:stretch>
            <a:fillRect/>
          </a:stretch>
        </p:blipFill>
        <p:spPr>
          <a:xfrm>
            <a:off x="180975" y="63897"/>
            <a:ext cx="11563349" cy="6786563"/>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p:cTn id="7"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89246" y="-121298"/>
            <a:ext cx="12638919" cy="7077794"/>
          </a:xfrm>
        </p:spPr>
      </p:pic>
    </p:spTree>
    <p:extLst>
      <p:ext uri="{BB962C8B-B14F-4D97-AF65-F5344CB8AC3E}">
        <p14:creationId xmlns="" xmlns:p14="http://schemas.microsoft.com/office/powerpoint/2010/main" val="61999070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2802760" y="1307517"/>
            <a:ext cx="6511833" cy="4024313"/>
          </a:xfrm>
        </p:spPr>
      </p:pic>
    </p:spTree>
    <p:extLst>
      <p:ext uri="{BB962C8B-B14F-4D97-AF65-F5344CB8AC3E}">
        <p14:creationId xmlns="" xmlns:p14="http://schemas.microsoft.com/office/powerpoint/2010/main" val="25565423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1358534" y="904225"/>
            <a:ext cx="3391373" cy="3972479"/>
          </a:xfrm>
        </p:spPr>
      </p:pic>
      <p:pic>
        <p:nvPicPr>
          <p:cNvPr id="5" name="Picture 4"/>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7200900" y="2890464"/>
            <a:ext cx="3825196" cy="2849643"/>
          </a:xfrm>
          <a:prstGeom prst="rect">
            <a:avLst/>
          </a:prstGeom>
        </p:spPr>
      </p:pic>
    </p:spTree>
    <p:extLst>
      <p:ext uri="{BB962C8B-B14F-4D97-AF65-F5344CB8AC3E}">
        <p14:creationId xmlns="" xmlns:p14="http://schemas.microsoft.com/office/powerpoint/2010/main" val="37063014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152401"/>
            <a:ext cx="10353762" cy="1304924"/>
          </a:xfrm>
        </p:spPr>
        <p:txBody>
          <a:bodyPr/>
          <a:lstStyle/>
          <a:p>
            <a:r>
              <a:rPr lang="ka-GE" dirty="0" smtClean="0"/>
              <a:t>თეთრი ხვრელები</a:t>
            </a:r>
            <a:endParaRPr lang="en-US" dirty="0"/>
          </a:p>
        </p:txBody>
      </p:sp>
      <p:pic>
        <p:nvPicPr>
          <p:cNvPr id="4" name="Content Placeholder 3" descr="GRB-060614.jpg"/>
          <p:cNvPicPr>
            <a:picLocks noGrp="1" noChangeAspect="1"/>
          </p:cNvPicPr>
          <p:nvPr>
            <p:ph idx="1"/>
          </p:nvPr>
        </p:nvPicPr>
        <p:blipFill>
          <a:blip r:embed="rId2"/>
          <a:stretch>
            <a:fillRect/>
          </a:stretch>
        </p:blipFill>
        <p:spPr>
          <a:xfrm>
            <a:off x="386228" y="1612900"/>
            <a:ext cx="4771093" cy="4024313"/>
          </a:xfrm>
        </p:spPr>
      </p:pic>
      <p:sp>
        <p:nvSpPr>
          <p:cNvPr id="5" name="Rectangle 4"/>
          <p:cNvSpPr/>
          <p:nvPr/>
        </p:nvSpPr>
        <p:spPr>
          <a:xfrm>
            <a:off x="5838825" y="1765638"/>
            <a:ext cx="6096000" cy="2862322"/>
          </a:xfrm>
          <a:prstGeom prst="rect">
            <a:avLst/>
          </a:prstGeom>
        </p:spPr>
        <p:txBody>
          <a:bodyPr>
            <a:spAutoFit/>
          </a:bodyPr>
          <a:lstStyle/>
          <a:p>
            <a:pPr>
              <a:buFont typeface="Arial" pitchFamily="34" charset="0"/>
              <a:buChar char="•"/>
            </a:pPr>
            <a:r>
              <a:rPr lang="en-US" dirty="0" smtClean="0"/>
              <a:t> gamma-ray </a:t>
            </a:r>
            <a:r>
              <a:rPr lang="en-US" dirty="0" smtClean="0"/>
              <a:t>burst labeled GRB 060614 – detected by NASA’s Swift satellite on June 14, 2006 – does not fit the normal categories for these objects. Gamma-ray bursts often occur in regions of low star formation, or they are associated with supernovae. GRB 060614 does neither, and thus, say these researchers, this gamma-ray burst might have been a white </a:t>
            </a:r>
            <a:r>
              <a:rPr lang="en-US" dirty="0" smtClean="0"/>
              <a:t>hole.</a:t>
            </a:r>
          </a:p>
          <a:p>
            <a:pPr>
              <a:buFont typeface="Arial" pitchFamily="34" charset="0"/>
              <a:buChar char="•"/>
            </a:pPr>
            <a:endParaRPr lang="en-US" dirty="0" smtClean="0"/>
          </a:p>
          <a:p>
            <a:pPr>
              <a:buFont typeface="Arial" pitchFamily="34" charset="0"/>
              <a:buChar char="•"/>
            </a:pPr>
            <a:r>
              <a:rPr lang="en-US" dirty="0" smtClean="0"/>
              <a:t> GRB 060614 had what is considered a “long duration” burst of gamma rays – 102 seconds.</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 xmlns:a14="http://schemas.microsoft.com/office/drawing/2010/main" val="0"/>
              </a:ext>
            </a:extLst>
          </a:blip>
          <a:stretch>
            <a:fillRect/>
          </a:stretch>
        </p:blipFill>
        <p:spPr>
          <a:xfrm>
            <a:off x="2963793" y="1343608"/>
            <a:ext cx="6599696" cy="4644231"/>
          </a:xfrm>
        </p:spPr>
      </p:pic>
    </p:spTree>
    <p:extLst>
      <p:ext uri="{BB962C8B-B14F-4D97-AF65-F5344CB8AC3E}">
        <p14:creationId xmlns="" xmlns:p14="http://schemas.microsoft.com/office/powerpoint/2010/main" val="6329792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0" y="0"/>
            <a:ext cx="12367645" cy="8117245"/>
          </a:xfrm>
        </p:spPr>
      </p:pic>
      <p:sp>
        <p:nvSpPr>
          <p:cNvPr id="5" name="TextBox 4"/>
          <p:cNvSpPr txBox="1"/>
          <p:nvPr/>
        </p:nvSpPr>
        <p:spPr>
          <a:xfrm>
            <a:off x="2323322" y="3069771"/>
            <a:ext cx="8388221" cy="769441"/>
          </a:xfrm>
          <a:prstGeom prst="rect">
            <a:avLst/>
          </a:prstGeom>
          <a:noFill/>
        </p:spPr>
        <p:txBody>
          <a:bodyPr wrap="square" rtlCol="0">
            <a:spAutoFit/>
          </a:bodyPr>
          <a:lstStyle/>
          <a:p>
            <a:r>
              <a:rPr lang="ka-GE" sz="4400" dirty="0" smtClean="0">
                <a:solidFill>
                  <a:schemeClr val="accent1">
                    <a:lumMod val="40000"/>
                    <a:lumOff val="60000"/>
                  </a:schemeClr>
                </a:solidFill>
              </a:rPr>
              <a:t>გმადლობთ ყურადღებისთვის</a:t>
            </a:r>
            <a:endParaRPr lang="ru-RU" sz="4400" dirty="0">
              <a:solidFill>
                <a:schemeClr val="accent1">
                  <a:lumMod val="40000"/>
                  <a:lumOff val="60000"/>
                </a:schemeClr>
              </a:solidFill>
            </a:endParaRPr>
          </a:p>
        </p:txBody>
      </p:sp>
    </p:spTree>
    <p:extLst>
      <p:ext uri="{BB962C8B-B14F-4D97-AF65-F5344CB8AC3E}">
        <p14:creationId xmlns="" xmlns:p14="http://schemas.microsoft.com/office/powerpoint/2010/main" val="590954030"/>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_rels/theme3.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 xmlns:thm15="http://schemas.microsoft.com/office/thememl/2012/main" name="Slate" id="{C3F70B94-7CE9-428E-ADC1-3269CC2C3385}" vid="{3F2DE9A5-64E6-437C-A389-CC4477E817E8}"/>
    </a:ext>
  </a:extLst>
</a:theme>
</file>

<file path=ppt/theme/theme3.xml><?xml version="1.0" encoding="utf-8"?>
<a:theme xmlns:a="http://schemas.openxmlformats.org/drawingml/2006/main" name="Apex">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TM04033937[[fn=Vapor Trail]]</Template>
  <TotalTime>284</TotalTime>
  <Words>403</Words>
  <Application>Microsoft Office PowerPoint</Application>
  <PresentationFormat>Custom</PresentationFormat>
  <Paragraphs>60</Paragraphs>
  <Slides>21</Slides>
  <Notes>0</Notes>
  <HiddenSlides>0</HiddenSlides>
  <MMClips>4</MMClips>
  <ScaleCrop>false</ScaleCrop>
  <HeadingPairs>
    <vt:vector size="4" baseType="variant">
      <vt:variant>
        <vt:lpstr>Theme</vt:lpstr>
      </vt:variant>
      <vt:variant>
        <vt:i4>4</vt:i4>
      </vt:variant>
      <vt:variant>
        <vt:lpstr>Slide Titles</vt:lpstr>
      </vt:variant>
      <vt:variant>
        <vt:i4>21</vt:i4>
      </vt:variant>
    </vt:vector>
  </HeadingPairs>
  <TitlesOfParts>
    <vt:vector size="25" baseType="lpstr">
      <vt:lpstr>Vapor Trail</vt:lpstr>
      <vt:lpstr>Slate</vt:lpstr>
      <vt:lpstr>Apex</vt:lpstr>
      <vt:lpstr>Office Theme</vt:lpstr>
      <vt:lpstr>Slide 1</vt:lpstr>
      <vt:lpstr>Slide 2</vt:lpstr>
      <vt:lpstr>სინათლის სხივის გამრუდება </vt:lpstr>
      <vt:lpstr>გრავიტაციული ლინზირება</vt:lpstr>
      <vt:lpstr>Step 1: Smash two protons together to make deuterium  </vt:lpstr>
      <vt:lpstr>Slide 6</vt:lpstr>
      <vt:lpstr>             გრავიტაციული რადიუსი ე.წ შვარცშილდის რადიუსი </vt:lpstr>
      <vt:lpstr>Slide 8</vt:lpstr>
      <vt:lpstr>Slide 9</vt:lpstr>
      <vt:lpstr>შავი ხვრელის უშუალო დამზერა ვერ ხერხდება თუმცა ხდება იმ ეფექტების დამზერა რასაც ისინი იწვევენ . მაგალითად აკვირდებიან ვარსკვლავეbს რომლებიც ძალიან ახლოს მოძრაობენ შავი ხვრელის ირგვლივ ორბიტაზე, იკვლევენ  მისგან ამოფრქვეულ აირებსა და ა .შ </vt:lpstr>
      <vt:lpstr>ვარსკვლავი S2</vt:lpstr>
      <vt:lpstr>Slide 12</vt:lpstr>
      <vt:lpstr>Slide 13</vt:lpstr>
      <vt:lpstr>კვაზარი</vt:lpstr>
      <vt:lpstr>Slide 15</vt:lpstr>
      <vt:lpstr>Slide 16</vt:lpstr>
      <vt:lpstr>Slide 17</vt:lpstr>
      <vt:lpstr>Slide 18</vt:lpstr>
      <vt:lpstr>თეთრი ხვრელები</vt:lpstr>
      <vt:lpstr>Slide 20</vt:lpstr>
      <vt:lpstr>Slide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GMT</dc:creator>
  <cp:lastModifiedBy>teo gotsiridze</cp:lastModifiedBy>
  <cp:revision>32</cp:revision>
  <dcterms:created xsi:type="dcterms:W3CDTF">2016-06-09T08:12:14Z</dcterms:created>
  <dcterms:modified xsi:type="dcterms:W3CDTF">2017-06-01T21:41:54Z</dcterms:modified>
</cp:coreProperties>
</file>