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28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6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24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55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81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77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16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583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877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164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26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6/12/2015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347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6/12/2015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417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EA1F3-7FA7-4F48-ABC7-7ECE7D340892}" type="datetimeFigureOut">
              <a:rPr lang="en-US" smtClean="0"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05A0F-4D54-4BA9-95B4-B788259EC2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075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553" y="609600"/>
            <a:ext cx="8761413" cy="702732"/>
          </a:xfrm>
        </p:spPr>
        <p:txBody>
          <a:bodyPr/>
          <a:lstStyle/>
          <a:p>
            <a:pPr algn="ctr"/>
            <a:r>
              <a:rPr lang="ka-GE" sz="2400" b="1" dirty="0">
                <a:solidFill>
                  <a:srgbClr val="FFC000"/>
                </a:solidFill>
              </a:rPr>
              <a:t>უილინსონის მიკროტალღური </a:t>
            </a:r>
            <a:r>
              <a:rPr lang="ka-GE" sz="2400" b="1" dirty="0" smtClean="0">
                <a:solidFill>
                  <a:srgbClr val="FFC000"/>
                </a:solidFill>
              </a:rPr>
              <a:t>ანიზოტროპიის</a:t>
            </a:r>
            <a:endParaRPr lang="en-US" sz="2400" dirty="0">
              <a:solidFill>
                <a:srgbClr val="FFC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434" y="2717800"/>
            <a:ext cx="5124450" cy="3416300"/>
          </a:xfrm>
        </p:spPr>
      </p:pic>
      <p:sp>
        <p:nvSpPr>
          <p:cNvPr id="6" name="Rectangle 5"/>
          <p:cNvSpPr/>
          <p:nvPr/>
        </p:nvSpPr>
        <p:spPr>
          <a:xfrm>
            <a:off x="3458107" y="1724456"/>
            <a:ext cx="494929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a-GE" sz="2000" b="1" cap="none" spc="50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გიორგი აფრიდონიძე</a:t>
            </a:r>
            <a:endParaRPr lang="en-US" sz="2000" b="1" cap="none" spc="50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07400" y="730134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>
                <a:solidFill>
                  <a:srgbClr val="FFC000"/>
                </a:solidFill>
              </a:rPr>
              <a:t>ზონდი</a:t>
            </a:r>
            <a:endParaRPr lang="en-US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2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xit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2927" y="698500"/>
            <a:ext cx="3036046" cy="406400"/>
          </a:xfrm>
        </p:spPr>
        <p:txBody>
          <a:bodyPr/>
          <a:lstStyle/>
          <a:p>
            <a:pPr algn="ctr"/>
            <a:r>
              <a:rPr lang="ka-GE" sz="2000" b="1" dirty="0">
                <a:solidFill>
                  <a:srgbClr val="FFC000"/>
                </a:solidFill>
              </a:rPr>
              <a:t>დევიდ უილკინსონი</a:t>
            </a:r>
            <a:endParaRPr lang="en-US" sz="2000" b="1" dirty="0">
              <a:solidFill>
                <a:srgbClr val="FFC00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908" y="1447800"/>
            <a:ext cx="3151072" cy="4572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2300" y="1447800"/>
            <a:ext cx="3873500" cy="4686300"/>
          </a:xfrm>
        </p:spPr>
        <p:txBody>
          <a:bodyPr>
            <a:normAutofit fontScale="85000" lnSpcReduction="20000"/>
          </a:bodyPr>
          <a:lstStyle/>
          <a:p>
            <a:r>
              <a:rPr lang="ka-GE" dirty="0" smtClean="0"/>
              <a:t>	დევიდ უილკინსონი</a:t>
            </a:r>
            <a:r>
              <a:rPr lang="ka-GE" dirty="0"/>
              <a:t> </a:t>
            </a:r>
            <a:r>
              <a:rPr lang="ka-GE" dirty="0" smtClean="0"/>
              <a:t>(</a:t>
            </a:r>
            <a:r>
              <a:rPr lang="en-US" dirty="0" smtClean="0"/>
              <a:t>13</a:t>
            </a:r>
            <a:r>
              <a:rPr lang="ka-GE" dirty="0" smtClean="0"/>
              <a:t> მაისი</a:t>
            </a:r>
            <a:r>
              <a:rPr lang="en-US" dirty="0" smtClean="0"/>
              <a:t> 1935 </a:t>
            </a:r>
            <a:r>
              <a:rPr lang="en-US" dirty="0"/>
              <a:t>– 5 </a:t>
            </a:r>
            <a:r>
              <a:rPr lang="ka-GE" dirty="0"/>
              <a:t> </a:t>
            </a:r>
            <a:r>
              <a:rPr lang="ka-GE" dirty="0" smtClean="0"/>
              <a:t>სექტემბერი </a:t>
            </a:r>
            <a:r>
              <a:rPr lang="en-US" dirty="0" smtClean="0"/>
              <a:t>2002</a:t>
            </a:r>
            <a:r>
              <a:rPr lang="ka-GE" dirty="0" smtClean="0"/>
              <a:t>) იყო მსოფლიოში ცნობილი პიონერი კოსმოლოგიის სფეროში. სპეციალობით შეისწავლიდა დიდი აფეთქების შედეგად წარმოქმნილ კოსმიურ მიკროტალღოვან რადიაციას (</a:t>
            </a:r>
            <a:r>
              <a:rPr lang="en-US" dirty="0"/>
              <a:t>CMB</a:t>
            </a:r>
            <a:r>
              <a:rPr lang="ka-GE" dirty="0" smtClean="0"/>
              <a:t>)</a:t>
            </a:r>
            <a:r>
              <a:rPr lang="en-US" dirty="0" smtClean="0"/>
              <a:t>. </a:t>
            </a:r>
            <a:r>
              <a:rPr lang="ka-GE" dirty="0" smtClean="0"/>
              <a:t>დაიბადა მიჩიგანის შტატში. მიიღო დოქტორის ხარისხი ფიზიკაში. </a:t>
            </a:r>
          </a:p>
          <a:p>
            <a:r>
              <a:rPr lang="ka-GE" dirty="0"/>
              <a:t>	</a:t>
            </a:r>
            <a:r>
              <a:rPr lang="ka-GE" dirty="0" smtClean="0"/>
              <a:t>იყო ფიზიკის პროფესორი პრინსტონის უნივერსიტეტში 1965 წლიდან პენსიაზე გასვლამდე. მან ფუნდამენტური წვლილი შეიტანა (</a:t>
            </a:r>
            <a:r>
              <a:rPr lang="en-US" dirty="0" smtClean="0"/>
              <a:t>CMB</a:t>
            </a:r>
            <a:r>
              <a:rPr lang="ka-GE" dirty="0" smtClean="0"/>
              <a:t>)</a:t>
            </a:r>
            <a:r>
              <a:rPr lang="en-US" dirty="0" smtClean="0"/>
              <a:t> </a:t>
            </a:r>
            <a:r>
              <a:rPr lang="ka-GE" dirty="0" smtClean="0"/>
              <a:t>-ის მრავალ ექსპერიმენტში. </a:t>
            </a:r>
            <a:r>
              <a:rPr lang="ka-GE" dirty="0"/>
              <a:t/>
            </a:r>
            <a:br>
              <a:rPr lang="ka-GE" dirty="0"/>
            </a:br>
            <a:r>
              <a:rPr lang="ka-GE" dirty="0" smtClean="0"/>
              <a:t>ასევე დიდი წვლილი შეიტანა ნასას ექსპერიმენტებში მიღებული აქვს უამრავი ჯილდო. </a:t>
            </a:r>
          </a:p>
          <a:p>
            <a:r>
              <a:rPr lang="ka-GE" dirty="0"/>
              <a:t>	</a:t>
            </a:r>
            <a:r>
              <a:rPr lang="ka-GE" dirty="0" smtClean="0"/>
              <a:t>დღეს ჩემი პრეზენტაცია  უილ</a:t>
            </a:r>
            <a:r>
              <a:rPr lang="ka-GE" dirty="0"/>
              <a:t>კ</a:t>
            </a:r>
            <a:r>
              <a:rPr lang="ka-GE" dirty="0" smtClean="0"/>
              <a:t>ინსონის </a:t>
            </a:r>
            <a:r>
              <a:rPr lang="ka-GE" dirty="0"/>
              <a:t>მიკროტალღური ანიზოტროპიის </a:t>
            </a:r>
            <a:r>
              <a:rPr lang="ka-GE" dirty="0" smtClean="0"/>
              <a:t>ზონდის შესახებ იქნება </a:t>
            </a:r>
            <a:r>
              <a:rPr lang="ka-GE" dirty="0"/>
              <a:t>რო­მელ­საც ეს სა­ხელი უდიდესი ასტროფიზიკოსის, დევიდ უილკინსონის საპატივცემულოდ ეწოდა და რომელიც 2001 წელს იქნა გაშვებული, მეცნიერებს წარუდგინა უპრეცენდენტო ზუსტი და დეტალური სურათი ადრე­ული სამყაროსი, რომ­ლის ასაკი 380 000 წელს არ აღემატებოდა. </a:t>
            </a:r>
          </a:p>
        </p:txBody>
      </p:sp>
    </p:spTree>
    <p:extLst>
      <p:ext uri="{BB962C8B-B14F-4D97-AF65-F5344CB8AC3E}">
        <p14:creationId xmlns:p14="http://schemas.microsoft.com/office/powerpoint/2010/main" val="372949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850188"/>
            <a:ext cx="8825659" cy="860400"/>
          </a:xfrm>
        </p:spPr>
        <p:txBody>
          <a:bodyPr>
            <a:noAutofit/>
          </a:bodyPr>
          <a:lstStyle/>
          <a:p>
            <a:r>
              <a:rPr lang="ka-GE" sz="1800" dirty="0">
                <a:solidFill>
                  <a:srgbClr val="00B050"/>
                </a:solidFill>
              </a:rPr>
              <a:t>კოლოსალური ენერგია, რომე­ლიც ამოიტყორცნა პირ­ვე­ლა­დი ცეცხ­ლოვანი ღრუბლისგან, რამაც დასაბამი მის­ცა ვარსკვლა­ვებ­სა და გა­ლაქ­ტიკებს, მილიარდობით წელია ცირ­კულირებს ჩვენ სამყაროში. სწორედ ის გადა­ი­ღეს ფირზე დე­ტა­ლუ­რად უილ­­კინსონის მიკროტალღური ანიზოტროპიის ზონ­დის მეშვე­ო­­ბით. შედეგად მივიღეთ აქამდე ჯერ არნა­ხუ­­ლი, ცის წარ­მო­უ­დ­გენლად მკაფიო ფოტოგრა</a:t>
            </a:r>
            <a:r>
              <a:rPr lang="en-US" sz="1800" dirty="0">
                <a:solidFill>
                  <a:srgbClr val="00B050"/>
                </a:solidFill>
              </a:rPr>
              <a:t>­</a:t>
            </a:r>
            <a:r>
              <a:rPr lang="ka-GE" sz="1800" dirty="0">
                <a:solidFill>
                  <a:srgbClr val="00B050"/>
                </a:solidFill>
              </a:rPr>
              <a:t>ფია, რაზე­დაც შეგ­ვიძლია დავი­ნა­ხოთ მიკროტალღური გამოსხივება – სწორედ იმ დიდი აფეთ­ქების შედეგი. </a:t>
            </a:r>
            <a:endParaRPr lang="en-US" sz="18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745" y="1066800"/>
            <a:ext cx="5934075" cy="296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44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sz="2000" dirty="0">
                <a:solidFill>
                  <a:srgbClr val="92D050"/>
                </a:solidFill>
              </a:rPr>
              <a:t>პირველად, მონაცემებმა სამყაროს ადრეული ისტორიის შესახებ მისცეს შესაძ­ლე</a:t>
            </a:r>
            <a:r>
              <a:rPr lang="en-US" sz="2000" dirty="0">
                <a:solidFill>
                  <a:srgbClr val="92D050"/>
                </a:solidFill>
              </a:rPr>
              <a:t>­</a:t>
            </a:r>
            <a:r>
              <a:rPr lang="ka-GE" sz="2000" dirty="0">
                <a:solidFill>
                  <a:srgbClr val="92D050"/>
                </a:solidFill>
              </a:rPr>
              <a:t>ბ­</a:t>
            </a:r>
            <a:r>
              <a:rPr lang="en-US" sz="2000" dirty="0">
                <a:solidFill>
                  <a:srgbClr val="92D050"/>
                </a:solidFill>
              </a:rPr>
              <a:t>­</a:t>
            </a:r>
            <a:r>
              <a:rPr lang="ka-GE" sz="2000" dirty="0">
                <a:solidFill>
                  <a:srgbClr val="92D050"/>
                </a:solidFill>
              </a:rPr>
              <a:t>ლო</a:t>
            </a:r>
            <a:r>
              <a:rPr lang="en-US" sz="2000" dirty="0">
                <a:solidFill>
                  <a:srgbClr val="92D050"/>
                </a:solidFill>
              </a:rPr>
              <a:t>­</a:t>
            </a:r>
            <a:r>
              <a:rPr lang="ka-GE" sz="2000" dirty="0">
                <a:solidFill>
                  <a:srgbClr val="92D050"/>
                </a:solidFill>
              </a:rPr>
              <a:t>ბა კოს­­მო­ლოგებს ზუსტად გაეცათ </a:t>
            </a:r>
            <a:r>
              <a:rPr lang="ka-GE" sz="2000" dirty="0" smtClean="0">
                <a:solidFill>
                  <a:srgbClr val="92D050"/>
                </a:solidFill>
              </a:rPr>
              <a:t>პასუხი </a:t>
            </a:r>
            <a:r>
              <a:rPr lang="ka-GE" sz="2000" dirty="0">
                <a:solidFill>
                  <a:srgbClr val="92D050"/>
                </a:solidFill>
              </a:rPr>
              <a:t>კითხვაზე, რომელიც ოდესმე დას</a:t>
            </a:r>
            <a:r>
              <a:rPr lang="en-US" sz="2000" dirty="0">
                <a:solidFill>
                  <a:srgbClr val="92D050"/>
                </a:solidFill>
              </a:rPr>
              <a:t>­</a:t>
            </a:r>
            <a:r>
              <a:rPr lang="ka-GE" sz="2000" dirty="0">
                <a:solidFill>
                  <a:srgbClr val="92D050"/>
                </a:solidFill>
              </a:rPr>
              <a:t>მუ</a:t>
            </a:r>
            <a:r>
              <a:rPr lang="en-US" sz="2000" dirty="0">
                <a:solidFill>
                  <a:srgbClr val="92D050"/>
                </a:solidFill>
              </a:rPr>
              <a:t>­</a:t>
            </a:r>
            <a:r>
              <a:rPr lang="ka-GE" sz="2000" dirty="0">
                <a:solidFill>
                  <a:srgbClr val="92D050"/>
                </a:solidFill>
              </a:rPr>
              <a:t>ლა – კითხვაზე, როცა ადამიანმა პირველად აიხედა ზევით და დაინახა ღამის ცის სილამაზე. რა ასაკისაა სამყარო? როგორია მისი </a:t>
            </a:r>
            <a:r>
              <a:rPr lang="ka-GE" sz="2000" dirty="0" smtClean="0">
                <a:solidFill>
                  <a:srgbClr val="92D050"/>
                </a:solidFill>
              </a:rPr>
              <a:t>პარამეტრები</a:t>
            </a:r>
            <a:r>
              <a:rPr lang="ka-GE" sz="2000" dirty="0">
                <a:solidFill>
                  <a:srgbClr val="92D050"/>
                </a:solidFill>
              </a:rPr>
              <a:t>? რა ბედი ელის მას? </a:t>
            </a:r>
            <a:r>
              <a:rPr lang="en-US" sz="1600" dirty="0">
                <a:solidFill>
                  <a:srgbClr val="92D050"/>
                </a:solidFill>
              </a:rPr>
              <a:t/>
            </a:r>
            <a:br>
              <a:rPr lang="en-US" sz="1600" dirty="0">
                <a:solidFill>
                  <a:srgbClr val="92D050"/>
                </a:solidFill>
              </a:rPr>
            </a:br>
            <a:endParaRPr lang="en-US" sz="1600" dirty="0">
              <a:solidFill>
                <a:srgbClr val="92D05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53" y="2457415"/>
            <a:ext cx="8649447" cy="404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82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როგორ შესძლო უილკინსონის ზონდმა გადაეღო </a:t>
            </a:r>
            <a:r>
              <a:rPr lang="ka-GE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საწყის</a:t>
            </a:r>
            <a:br>
              <a:rPr lang="ka-GE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ka-GE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მომენტში მყოფი სამყა­როს უპრეცენდენტო სურათები? იმიტომ, რომ ღამის ცა დროის მანქანას ჰგავს. რა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­</a:t>
            </a:r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დ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­</a:t>
            </a:r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გა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­</a:t>
            </a:r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ნაც სი­ნა­თ­ლე სასრული სიჩქარით ვრცელდება, ჩვენ ვარსკვლავებს ვხედავთ არა ისეთს, როგორიც ისი­ნი ახლაა, არამედ ისეთს, როგორიც ოდესღაც იყო.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2" y="2434107"/>
            <a:ext cx="11269014" cy="429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40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910" y="95535"/>
            <a:ext cx="10658901" cy="2125148"/>
          </a:xfrm>
        </p:spPr>
        <p:txBody>
          <a:bodyPr>
            <a:normAutofit/>
          </a:bodyPr>
          <a:lstStyle/>
          <a:p>
            <a:pPr algn="ctr"/>
            <a:r>
              <a:rPr lang="ka-GE" sz="2000" dirty="0">
                <a:solidFill>
                  <a:srgbClr val="FFC000"/>
                </a:solidFill>
              </a:rPr>
              <a:t>ზონდი აღჭურვილია ორი ტელეს­კო­პით, რომ­ლე­­ბიც აფიქსირებს მიკრო­ტალ­ღურ გა­­­მო</a:t>
            </a:r>
            <a:r>
              <a:rPr lang="en-US" sz="2000" dirty="0">
                <a:solidFill>
                  <a:srgbClr val="FFC000"/>
                </a:solidFill>
              </a:rPr>
              <a:t>­</a:t>
            </a:r>
            <a:r>
              <a:rPr lang="ka-GE" sz="2000" dirty="0">
                <a:solidFill>
                  <a:srgbClr val="FFC000"/>
                </a:solidFill>
              </a:rPr>
              <a:t>­ს­</a:t>
            </a:r>
            <a:r>
              <a:rPr lang="en-US" sz="2000" dirty="0">
                <a:solidFill>
                  <a:srgbClr val="FFC000"/>
                </a:solidFill>
              </a:rPr>
              <a:t>­</a:t>
            </a:r>
            <a:r>
              <a:rPr lang="ka-GE" sz="2000" dirty="0">
                <a:solidFill>
                  <a:srgbClr val="FFC000"/>
                </a:solidFill>
              </a:rPr>
              <a:t>­ხი</a:t>
            </a:r>
            <a:r>
              <a:rPr lang="en-US" sz="2000" dirty="0">
                <a:solidFill>
                  <a:srgbClr val="FFC000"/>
                </a:solidFill>
              </a:rPr>
              <a:t>­</a:t>
            </a:r>
            <a:r>
              <a:rPr lang="ka-GE" sz="2000" dirty="0">
                <a:solidFill>
                  <a:srgbClr val="FFC000"/>
                </a:solidFill>
              </a:rPr>
              <a:t>ვებას და მიღებულ მონაცემებს დე­­დამი­წა­ზე გადმოსცემს. მუშაო­ბი­სა­­თვის თანამგზავრს მხოლოდ 419 ვატი სიმ­ძ­­ლავრე ესაჭიროება </a:t>
            </a:r>
            <a:r>
              <a:rPr lang="en-US" sz="2000" dirty="0" smtClean="0">
                <a:solidFill>
                  <a:srgbClr val="FFC000"/>
                </a:solidFill>
              </a:rPr>
              <a:t>. </a:t>
            </a:r>
            <a:r>
              <a:rPr lang="ka-GE" sz="2000" dirty="0" smtClean="0">
                <a:solidFill>
                  <a:srgbClr val="FFC000"/>
                </a:solidFill>
              </a:rPr>
              <a:t>უი­ლ</a:t>
            </a:r>
            <a:r>
              <a:rPr lang="ka-GE" sz="2000" dirty="0">
                <a:solidFill>
                  <a:srgbClr val="FFC000"/>
                </a:solidFill>
              </a:rPr>
              <a:t>­­კინ­სო­ნის ზონდი განლაგებულია დედამიწიდან 1,5 მლნ კილომეტ­რის მანძილ­ზე</a:t>
            </a:r>
            <a:endParaRPr lang="en-US" sz="2000" dirty="0">
              <a:solidFill>
                <a:srgbClr val="FFC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ka-GE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სამყაროს ასაკი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>
            <a:noAutofit/>
          </a:bodyPr>
          <a:lstStyle/>
          <a:p>
            <a:pPr algn="ctr"/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უილკინსონის ზონდმა მოგვცა შესაძ­ლებ­ლო­ბა სამყაროს ასაკი წარ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­</a:t>
            </a:r>
            <a:r>
              <a:rPr lang="ka-GE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მოუდ­გენელი სიზუსტით გამოგვეთვალა – სულ 1% ცდო­მი­ლებით: </a:t>
            </a:r>
            <a:r>
              <a:rPr lang="ka-GE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13.7 მილი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­</a:t>
            </a:r>
            <a:r>
              <a:rPr lang="ka-GE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არ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­</a:t>
            </a:r>
            <a:r>
              <a:rPr lang="ka-GE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დი წელი.</a:t>
            </a:r>
            <a:r>
              <a:rPr lang="ka-GE" sz="2000" b="1" dirty="0">
                <a:solidFill>
                  <a:srgbClr val="FFFF00"/>
                </a:solidFill>
              </a:rPr>
              <a:t/>
            </a:r>
            <a:br>
              <a:rPr lang="ka-GE" sz="2000" b="1" dirty="0">
                <a:solidFill>
                  <a:srgbClr val="FFFF00"/>
                </a:solidFill>
              </a:rPr>
            </a:br>
            <a:endParaRPr lang="en-US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a-GE" dirty="0">
                <a:solidFill>
                  <a:schemeClr val="tx1">
                    <a:lumMod val="95000"/>
                    <a:lumOff val="5000"/>
                  </a:schemeClr>
                </a:solidFill>
              </a:rPr>
              <a:t>2001 წლის 30 ივნისს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>
          <a:xfrm>
            <a:off x="4512721" y="3193560"/>
            <a:ext cx="3145380" cy="3426181"/>
          </a:xfrm>
        </p:spPr>
        <p:txBody>
          <a:bodyPr>
            <a:normAutofit lnSpcReduction="10000"/>
          </a:bodyPr>
          <a:lstStyle/>
          <a:p>
            <a:r>
              <a:rPr lang="ka-GE" sz="1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ნასას </a:t>
            </a:r>
            <a:r>
              <a:rPr lang="ka-GE" sz="1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თანამშრომლებმა მოათავსეს უილ­კინ­სო­­­ნის ზონდი რა­კე­­ტის „დელტა II“ ბორტზე და გაიყვანეს მზესა და დედამიწას შო­რის ორ­ბიტაზე. ზუსტად გათ­ვლი­ლი დანიშნულების პუნქტი იყო ლაგრანჟის მეორე წერ­ტი­ლი (ანუ L2, გრავიტა­ციუ­ლი წო­ნასწორობის ერთ-ერთი წერტილი დედა­მი­წას, მთვა­რესა და მზეს შორის)</a:t>
            </a:r>
            <a:endParaRPr lang="en-US" sz="1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ka-GE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ლაგრანჟის წერტილები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00" y="3179764"/>
            <a:ext cx="3791868" cy="323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943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79548" y="656824"/>
            <a:ext cx="5022761" cy="1712889"/>
          </a:xfrm>
        </p:spPr>
        <p:txBody>
          <a:bodyPr>
            <a:normAutofit fontScale="90000"/>
          </a:bodyPr>
          <a:lstStyle/>
          <a:p>
            <a:pPr algn="just"/>
            <a:r>
              <a:rPr lang="ka-GE" sz="2000" dirty="0">
                <a:solidFill>
                  <a:srgbClr val="FF0000"/>
                </a:solidFill>
              </a:rPr>
              <a:t>უილკინსონის ზონდის მიერ სკანირებული ცის </a:t>
            </a:r>
            <a:r>
              <a:rPr lang="ka-GE" sz="2000" dirty="0" smtClean="0">
                <a:solidFill>
                  <a:srgbClr val="FF0000"/>
                </a:solidFill>
              </a:rPr>
              <a:t>რუკაზე </a:t>
            </a:r>
            <a:r>
              <a:rPr lang="ka-GE" sz="2000" dirty="0">
                <a:solidFill>
                  <a:srgbClr val="FF0000"/>
                </a:solidFill>
              </a:rPr>
              <a:t>ვხედავთ მხოლოდ წერტილების მოუ­წეს­რი­გე­ბელ გროვას </a:t>
            </a:r>
            <a:r>
              <a:rPr lang="ka-GE" sz="2000" dirty="0" smtClean="0">
                <a:solidFill>
                  <a:srgbClr val="FF0000"/>
                </a:solidFill>
              </a:rPr>
              <a:t>თუმ­ცა </a:t>
            </a:r>
            <a:r>
              <a:rPr lang="ka-GE" sz="2000" dirty="0">
                <a:solidFill>
                  <a:srgbClr val="FF0000"/>
                </a:solidFill>
              </a:rPr>
              <a:t>სი­­ნამდვილეში, ეს </a:t>
            </a:r>
            <a:r>
              <a:rPr lang="ka-GE" sz="2000" dirty="0" smtClean="0">
                <a:solidFill>
                  <a:srgbClr val="FF0000"/>
                </a:solidFill>
              </a:rPr>
              <a:t>წერტილები                               </a:t>
            </a:r>
            <a:r>
              <a:rPr lang="ka-GE" sz="2000" dirty="0">
                <a:solidFill>
                  <a:srgbClr val="FF0000"/>
                </a:solidFill>
              </a:rPr>
              <a:t>ფლუქ­ტუ­­ა­ციებია, </a:t>
            </a:r>
            <a:r>
              <a:rPr lang="en-US" sz="2000" dirty="0">
                <a:solidFill>
                  <a:srgbClr val="FF0000"/>
                </a:solidFill>
              </a:rPr>
              <a:t/>
            </a:r>
            <a:br>
              <a:rPr lang="en-US" sz="2000" dirty="0">
                <a:solidFill>
                  <a:srgbClr val="FF0000"/>
                </a:solidFill>
              </a:rPr>
            </a:b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2" r="32352"/>
          <a:stretch>
            <a:fillRect/>
          </a:stretch>
        </p:blipFill>
        <p:spPr>
          <a:xfrm>
            <a:off x="6547870" y="656824"/>
            <a:ext cx="4940085" cy="5628066"/>
          </a:xfrm>
        </p:spPr>
      </p:pic>
      <p:sp>
        <p:nvSpPr>
          <p:cNvPr id="11" name="Text Placeholder 10"/>
          <p:cNvSpPr>
            <a:spLocks noGrp="1"/>
          </p:cNvSpPr>
          <p:nvPr>
            <p:ph type="body" sz="half" idx="2"/>
          </p:nvPr>
        </p:nvSpPr>
        <p:spPr>
          <a:xfrm>
            <a:off x="579548" y="2524259"/>
            <a:ext cx="5022761" cy="3760631"/>
          </a:xfrm>
        </p:spPr>
        <p:txBody>
          <a:bodyPr>
            <a:noAutofit/>
          </a:bodyPr>
          <a:lstStyle/>
          <a:p>
            <a:pPr algn="ctr"/>
            <a:r>
              <a:rPr lang="ka-GE" sz="2000" dirty="0">
                <a:solidFill>
                  <a:srgbClr val="FF0000"/>
                </a:solidFill>
              </a:rPr>
              <a:t>ანუ არათანაბრობა პირველადი ცეცხ­ლო­ვა­ნი კატაკლიზმისა – დიდი აფეთ­ქებისა – სამყაროს წარმოქმნის მომენტში. ეს უმცირესი ფლუქ­­ტუაციები „მარ­ცვ­ლებს“ ჰგავს.</a:t>
            </a:r>
            <a:r>
              <a:rPr lang="en-US" sz="2000" dirty="0">
                <a:solidFill>
                  <a:srgbClr val="FF0000"/>
                </a:solidFill>
              </a:rPr>
              <a:t/>
            </a:r>
            <a:br>
              <a:rPr lang="en-US" sz="2000" dirty="0">
                <a:solidFill>
                  <a:srgbClr val="FF0000"/>
                </a:solidFill>
              </a:rPr>
            </a:br>
            <a:r>
              <a:rPr lang="ka-GE" sz="2000" dirty="0">
                <a:solidFill>
                  <a:srgbClr val="FF0000"/>
                </a:solidFill>
              </a:rPr>
              <a:t>სწორედ ამ უმცირესი მარცვლებიდან აღმოცენდა გალაქტიკების გროვები და გა­ლაქ­­ტიკები. სხვა სიტყვებით, ჩვენი გალაქტიკა, ირმის ნახტომი და მის გარშემო არსებული ყველა გალაქტიკური გროვა </a:t>
            </a:r>
            <a:r>
              <a:rPr lang="ka-GE" sz="2000" dirty="0" smtClean="0">
                <a:solidFill>
                  <a:srgbClr val="FF0000"/>
                </a:solidFill>
              </a:rPr>
              <a:t>ოდესღაც </a:t>
            </a:r>
            <a:r>
              <a:rPr lang="ka-GE" sz="2000" dirty="0">
                <a:solidFill>
                  <a:srgbClr val="FF0000"/>
                </a:solidFill>
              </a:rPr>
              <a:t>ეს უმცირესი ფლუქტუ­აციები იყო.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333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064" y="618185"/>
            <a:ext cx="4687910" cy="5306097"/>
          </a:xfrm>
        </p:spPr>
        <p:txBody>
          <a:bodyPr>
            <a:noAutofit/>
          </a:bodyPr>
          <a:lstStyle/>
          <a:p>
            <a:r>
              <a:rPr lang="ka-GE" sz="2000" i="1" dirty="0" smtClean="0"/>
              <a:t>2009 </a:t>
            </a:r>
            <a:r>
              <a:rPr lang="ka-GE" sz="2000" i="1" dirty="0"/>
              <a:t>წლის 14 მაისს რაკეტა „არიან</a:t>
            </a:r>
            <a:r>
              <a:rPr lang="en-US" sz="2000" i="1" dirty="0"/>
              <a:t>-</a:t>
            </a:r>
            <a:r>
              <a:rPr lang="ka-GE" sz="2000" i="1" dirty="0"/>
              <a:t>5“</a:t>
            </a:r>
            <a:r>
              <a:rPr lang="en-US" sz="2000" i="1" dirty="0"/>
              <a:t>-</a:t>
            </a:r>
            <a:r>
              <a:rPr lang="ka-GE" sz="2000" i="1" dirty="0"/>
              <a:t>ის მიერ, მიკროტალღური ფონის – რე­ლი­ქ­ტუ­­რი გამოსხივების შესასწავლად, რომელის დიდი აფეთქების შემდეგ შე­მორ­ჩა, კოს­მოს­ში გაყვანილ იქნა ევროპის კოსმოსური სააგენტოს ასტრონომიული თა­ნამგზავრი „პლანკი</a:t>
            </a:r>
            <a:r>
              <a:rPr lang="ka-GE" sz="2000" i="1" dirty="0" smtClean="0"/>
              <a:t>“. </a:t>
            </a:r>
            <a:r>
              <a:rPr lang="ka-GE" sz="2000" i="1" dirty="0"/>
              <a:t>მასთან ერთად გაშვებულ იქნა ორბიტალური ინფრაწითელი ტელესკოპი „გერშელი</a:t>
            </a:r>
            <a:r>
              <a:rPr lang="ka-GE" sz="2000" i="1" dirty="0" smtClean="0"/>
              <a:t>“,    ამ სატელიტის მონაცემები დღესაც კი არ </a:t>
            </a:r>
            <a:r>
              <a:rPr lang="ka-GE" sz="2000" i="1" smtClean="0"/>
              <a:t>არის </a:t>
            </a:r>
            <a:r>
              <a:rPr lang="ka-GE" sz="2000" i="1" smtClean="0"/>
              <a:t>სრულად </a:t>
            </a:r>
            <a:r>
              <a:rPr lang="ka-GE" sz="2000" i="1" smtClean="0"/>
              <a:t>საჯაროდ </a:t>
            </a:r>
            <a:r>
              <a:rPr lang="ka-GE" sz="2000" i="1" dirty="0" smtClean="0"/>
              <a:t>გამოქვეყნებული, და უამრავი ადამიანი </a:t>
            </a:r>
            <a:r>
              <a:rPr lang="ka-GE" sz="2000" i="1" smtClean="0"/>
              <a:t>ელოდება </a:t>
            </a:r>
            <a:r>
              <a:rPr lang="ka-GE" sz="2000" i="1" smtClean="0"/>
              <a:t>მისგან სიახლე</a:t>
            </a:r>
            <a:endParaRPr lang="en-US" sz="2000" i="1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63" r="23563"/>
          <a:stretch>
            <a:fillRect/>
          </a:stretch>
        </p:blipFill>
        <p:spPr>
          <a:xfrm>
            <a:off x="6547870" y="741593"/>
            <a:ext cx="3821886" cy="5414508"/>
          </a:xfrm>
        </p:spPr>
      </p:pic>
    </p:spTree>
    <p:extLst>
      <p:ext uri="{BB962C8B-B14F-4D97-AF65-F5344CB8AC3E}">
        <p14:creationId xmlns:p14="http://schemas.microsoft.com/office/powerpoint/2010/main" val="3656653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>
                <a:solidFill>
                  <a:srgbClr val="FF0000"/>
                </a:solidFill>
              </a:rPr>
              <a:t>გმადლობთ ყურადღებისთვის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38" y="2421228"/>
            <a:ext cx="11178863" cy="405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194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381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Sylfaen</vt:lpstr>
      <vt:lpstr>Office Theme</vt:lpstr>
      <vt:lpstr>უილინსონის მიკროტალღური ანიზოტროპიის</vt:lpstr>
      <vt:lpstr>დევიდ უილკინსონი</vt:lpstr>
      <vt:lpstr>PowerPoint Presentation</vt:lpstr>
      <vt:lpstr>პირველად, მონაცემებმა სამყაროს ადრეული ისტორიის შესახებ მისცეს შესაძ­ლე­ბ­­ლო­ბა კოს­­მო­ლოგებს ზუსტად გაეცათ პასუხი კითხვაზე, რომელიც ოდესმე დას­მუ­ლა – კითხვაზე, როცა ადამიანმა პირველად აიხედა ზევით და დაინახა ღამის ცის სილამაზე. რა ასაკისაა სამყარო? როგორია მისი პარამეტრები? რა ბედი ელის მას?  </vt:lpstr>
      <vt:lpstr>როგორ შესძლო უილკინსონის ზონდმა გადაეღო საწყის  მომენტში მყოფი სამყა­როს უპრეცენდენტო სურათები? იმიტომ, რომ ღამის ცა დროის მანქანას ჰგავს. რა­დ­გა­ნაც სი­ნა­თ­ლე სასრული სიჩქარით ვრცელდება, ჩვენ ვარსკვლავებს ვხედავთ არა ისეთს, როგორიც ისი­ნი ახლაა, არამედ ისეთს, როგორიც ოდესღაც იყო.</vt:lpstr>
      <vt:lpstr>ზონდი აღჭურვილია ორი ტელეს­კო­პით, რომ­ლე­­ბიც აფიქსირებს მიკრო­ტალ­ღურ გა­­­მო­­ს­­­ხი­ვებას და მიღებულ მონაცემებს დე­­დამი­წა­ზე გადმოსცემს. მუშაო­ბი­სა­­თვის თანამგზავრს მხოლოდ 419 ვატი სიმ­ძ­­ლავრე ესაჭიროება . უი­ლ­­კინ­სო­ნის ზონდი განლაგებულია დედამიწიდან 1,5 მლნ კილომეტ­რის მანძილ­ზე</vt:lpstr>
      <vt:lpstr>უილკინსონის ზონდის მიერ სკანირებული ცის რუკაზე ვხედავთ მხოლოდ წერტილების მოუ­წეს­რი­გე­ბელ გროვას თუმ­ცა სი­­ნამდვილეში, ეს წერტილები                               ფლუქ­ტუ­­ა­ციებია,  </vt:lpstr>
      <vt:lpstr>2009 წლის 14 მაისს რაკეტა „არიან-5“-ის მიერ, მიკროტალღური ფონის – რე­ლი­ქ­ტუ­­რი გამოსხივების შესასწავლად, რომელის დიდი აფეთქების შემდეგ შე­მორ­ჩა, კოს­მოს­ში გაყვანილ იქნა ევროპის კოსმოსური სააგენტოს ასტრონომიული თა­ნამგზავრი „პლანკი“. მასთან ერთად გაშვებულ იქნა ორბიტალური ინფრაწითელი ტელესკოპი „გერშელი“,    ამ სატელიტის მონაცემები დღესაც კი არ არის სრულად საჯაროდ გამოქვეყნებული, და უამრავი ადამიანი ელოდება მისგან სიახლე</vt:lpstr>
      <vt:lpstr>გმადლობთ ყურადღებისთვის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უილინსონის მიკროტალღური ანიზოტროპიის</dc:title>
  <dc:creator>RePack by Diakov</dc:creator>
  <cp:lastModifiedBy>RePack by Diakov</cp:lastModifiedBy>
  <cp:revision>3</cp:revision>
  <dcterms:created xsi:type="dcterms:W3CDTF">2015-06-12T06:18:08Z</dcterms:created>
  <dcterms:modified xsi:type="dcterms:W3CDTF">2015-06-12T06:36:37Z</dcterms:modified>
</cp:coreProperties>
</file>