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261" r:id="rId5"/>
    <p:sldId id="260" r:id="rId6"/>
    <p:sldId id="259" r:id="rId7"/>
    <p:sldId id="258" r:id="rId8"/>
    <p:sldId id="263" r:id="rId9"/>
    <p:sldId id="264" r:id="rId10"/>
    <p:sldId id="266" r:id="rId11"/>
    <p:sldId id="265"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341586-DE2E-4B86-89EC-7EEB02D2EEFF}" v="444" dt="2020-01-05T23:36:34.0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1/5/2020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7736" y="-761071"/>
            <a:ext cx="9144000" cy="2387600"/>
          </a:xfrm>
        </p:spPr>
        <p:txBody>
          <a:bodyPr/>
          <a:lstStyle/>
          <a:p>
            <a:r>
              <a:rPr lang="en-US" dirty="0">
                <a:cs typeface="Calibri Light"/>
              </a:rPr>
              <a:t>Dark Matter</a:t>
            </a:r>
          </a:p>
        </p:txBody>
      </p:sp>
      <p:pic>
        <p:nvPicPr>
          <p:cNvPr id="4" name="Picture 4" descr="A close up of a light&#10;&#10;Description generated with high confidence">
            <a:extLst>
              <a:ext uri="{FF2B5EF4-FFF2-40B4-BE49-F238E27FC236}">
                <a16:creationId xmlns:a16="http://schemas.microsoft.com/office/drawing/2014/main" id="{DD86105E-9646-490E-A0D3-67B933A414C6}"/>
              </a:ext>
            </a:extLst>
          </p:cNvPr>
          <p:cNvPicPr>
            <a:picLocks noChangeAspect="1"/>
          </p:cNvPicPr>
          <p:nvPr/>
        </p:nvPicPr>
        <p:blipFill>
          <a:blip r:embed="rId2"/>
          <a:stretch>
            <a:fillRect/>
          </a:stretch>
        </p:blipFill>
        <p:spPr>
          <a:xfrm>
            <a:off x="3761117" y="2920266"/>
            <a:ext cx="4684143" cy="3116563"/>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EF751-E505-407C-98BA-5F30C73899D8}"/>
              </a:ext>
            </a:extLst>
          </p:cNvPr>
          <p:cNvSpPr>
            <a:spLocks noGrp="1"/>
          </p:cNvSpPr>
          <p:nvPr>
            <p:ph type="title"/>
          </p:nvPr>
        </p:nvSpPr>
        <p:spPr/>
        <p:txBody>
          <a:bodyPr/>
          <a:lstStyle/>
          <a:p>
            <a:pPr algn="ctr"/>
            <a:r>
              <a:rPr lang="en-US" dirty="0">
                <a:ea typeface="+mj-lt"/>
                <a:cs typeface="+mj-lt"/>
              </a:rPr>
              <a:t>Definition</a:t>
            </a:r>
            <a:endParaRPr lang="en-US" dirty="0">
              <a:cs typeface="Calibri Light" panose="020F0302020204030204"/>
            </a:endParaRPr>
          </a:p>
        </p:txBody>
      </p:sp>
      <p:sp>
        <p:nvSpPr>
          <p:cNvPr id="3" name="Content Placeholder 2">
            <a:extLst>
              <a:ext uri="{FF2B5EF4-FFF2-40B4-BE49-F238E27FC236}">
                <a16:creationId xmlns:a16="http://schemas.microsoft.com/office/drawing/2014/main" id="{FB1EF21D-E911-450D-9F68-9DECC2C9DA83}"/>
              </a:ext>
            </a:extLst>
          </p:cNvPr>
          <p:cNvSpPr>
            <a:spLocks noGrp="1"/>
          </p:cNvSpPr>
          <p:nvPr>
            <p:ph idx="1"/>
          </p:nvPr>
        </p:nvSpPr>
        <p:spPr/>
        <p:txBody>
          <a:bodyPr vert="horz" lIns="91440" tIns="45720" rIns="91440" bIns="45720" rtlCol="0" anchor="t">
            <a:normAutofit/>
          </a:bodyPr>
          <a:lstStyle/>
          <a:p>
            <a:r>
              <a:rPr lang="en-US" dirty="0">
                <a:ea typeface="+mn-lt"/>
                <a:cs typeface="+mn-lt"/>
              </a:rPr>
              <a:t>Dark Matter is matter that we cannot see.  It neither emits nor reflects any light.  If we can’t see it, how do we know it exists?  Scientists can measure dark matter indirectly by observing its gravitational effects in a variety of ways.  Dark matter is one of the most fascinating mysteries in science.</a:t>
            </a:r>
            <a:endParaRPr lang="en-US" dirty="0"/>
          </a:p>
        </p:txBody>
      </p:sp>
    </p:spTree>
    <p:extLst>
      <p:ext uri="{BB962C8B-B14F-4D97-AF65-F5344CB8AC3E}">
        <p14:creationId xmlns:p14="http://schemas.microsoft.com/office/powerpoint/2010/main" val="29007423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FFF77-97FC-4EEE-9D87-07955BBF4536}"/>
              </a:ext>
            </a:extLst>
          </p:cNvPr>
          <p:cNvSpPr>
            <a:spLocks noGrp="1"/>
          </p:cNvSpPr>
          <p:nvPr>
            <p:ph type="title"/>
          </p:nvPr>
        </p:nvSpPr>
        <p:spPr/>
        <p:txBody>
          <a:bodyPr/>
          <a:lstStyle/>
          <a:p>
            <a:pPr algn="ctr"/>
            <a:r>
              <a:rPr lang="en-US" dirty="0">
                <a:cs typeface="Calibri Light"/>
              </a:rPr>
              <a:t>Problems</a:t>
            </a:r>
          </a:p>
        </p:txBody>
      </p:sp>
      <p:sp>
        <p:nvSpPr>
          <p:cNvPr id="3" name="Content Placeholder 2">
            <a:extLst>
              <a:ext uri="{FF2B5EF4-FFF2-40B4-BE49-F238E27FC236}">
                <a16:creationId xmlns:a16="http://schemas.microsoft.com/office/drawing/2014/main" id="{CB5C5535-8C2B-47DC-9C43-B631DF438F55}"/>
              </a:ext>
            </a:extLst>
          </p:cNvPr>
          <p:cNvSpPr>
            <a:spLocks noGrp="1"/>
          </p:cNvSpPr>
          <p:nvPr>
            <p:ph idx="1"/>
          </p:nvPr>
        </p:nvSpPr>
        <p:spPr/>
        <p:txBody>
          <a:bodyPr vert="horz" lIns="91440" tIns="45720" rIns="91440" bIns="45720" rtlCol="0" anchor="t">
            <a:normAutofit/>
          </a:bodyPr>
          <a:lstStyle/>
          <a:p>
            <a:r>
              <a:rPr lang="en-US" dirty="0">
                <a:ea typeface="+mn-lt"/>
                <a:cs typeface="+mn-lt"/>
              </a:rPr>
              <a:t>The rotation of galaxies</a:t>
            </a:r>
            <a:endParaRPr lang="en-US" dirty="0">
              <a:cs typeface="Calibri"/>
            </a:endParaRPr>
          </a:p>
          <a:p>
            <a:r>
              <a:rPr lang="en-US" dirty="0">
                <a:ea typeface="+mn-lt"/>
                <a:cs typeface="+mn-lt"/>
              </a:rPr>
              <a:t>The appearance of </a:t>
            </a:r>
            <a:r>
              <a:rPr lang="en-US" dirty="0" err="1">
                <a:ea typeface="+mn-lt"/>
                <a:cs typeface="+mn-lt"/>
              </a:rPr>
              <a:t>far away</a:t>
            </a:r>
            <a:r>
              <a:rPr lang="en-US" dirty="0">
                <a:ea typeface="+mn-lt"/>
                <a:cs typeface="+mn-lt"/>
              </a:rPr>
              <a:t> galaxies</a:t>
            </a:r>
          </a:p>
          <a:p>
            <a:r>
              <a:rPr lang="en-US" dirty="0">
                <a:ea typeface="+mn-lt"/>
                <a:cs typeface="+mn-lt"/>
              </a:rPr>
              <a:t>The behavior of galaxy clusters</a:t>
            </a:r>
          </a:p>
          <a:p>
            <a:r>
              <a:rPr lang="en-US" dirty="0">
                <a:ea typeface="+mn-lt"/>
                <a:cs typeface="+mn-lt"/>
              </a:rPr>
              <a:t>The total amount of observed matter in the universe</a:t>
            </a:r>
            <a:endParaRPr lang="en-US" dirty="0">
              <a:cs typeface="Calibri"/>
            </a:endParaRPr>
          </a:p>
          <a:p>
            <a:endParaRPr lang="en-US" dirty="0">
              <a:cs typeface="Calibri"/>
            </a:endParaRPr>
          </a:p>
          <a:p>
            <a:endParaRPr lang="en-US" dirty="0">
              <a:cs typeface="Calibri"/>
            </a:endParaRPr>
          </a:p>
        </p:txBody>
      </p:sp>
    </p:spTree>
    <p:extLst>
      <p:ext uri="{BB962C8B-B14F-4D97-AF65-F5344CB8AC3E}">
        <p14:creationId xmlns:p14="http://schemas.microsoft.com/office/powerpoint/2010/main" val="4256100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259A7-3B0A-43AA-B8DD-5E91E56F4C79}"/>
              </a:ext>
            </a:extLst>
          </p:cNvPr>
          <p:cNvSpPr>
            <a:spLocks noGrp="1"/>
          </p:cNvSpPr>
          <p:nvPr>
            <p:ph type="title"/>
          </p:nvPr>
        </p:nvSpPr>
        <p:spPr/>
        <p:txBody>
          <a:bodyPr/>
          <a:lstStyle/>
          <a:p>
            <a:pPr algn="ctr"/>
            <a:r>
              <a:rPr lang="en-US" dirty="0">
                <a:ea typeface="+mj-lt"/>
                <a:cs typeface="+mj-lt"/>
              </a:rPr>
              <a:t>Galaxies Rotate</a:t>
            </a:r>
            <a:endParaRPr lang="en-US" dirty="0">
              <a:cs typeface="Calibri Light" panose="020F0302020204030204"/>
            </a:endParaRPr>
          </a:p>
        </p:txBody>
      </p:sp>
      <p:sp>
        <p:nvSpPr>
          <p:cNvPr id="3" name="Content Placeholder 2">
            <a:extLst>
              <a:ext uri="{FF2B5EF4-FFF2-40B4-BE49-F238E27FC236}">
                <a16:creationId xmlns:a16="http://schemas.microsoft.com/office/drawing/2014/main" id="{03DB166A-FD75-4E60-BD58-87F36A3601CD}"/>
              </a:ext>
            </a:extLst>
          </p:cNvPr>
          <p:cNvSpPr>
            <a:spLocks noGrp="1"/>
          </p:cNvSpPr>
          <p:nvPr>
            <p:ph idx="1"/>
          </p:nvPr>
        </p:nvSpPr>
        <p:spPr>
          <a:xfrm>
            <a:off x="838200" y="1494946"/>
            <a:ext cx="5641676" cy="4825791"/>
          </a:xfrm>
        </p:spPr>
        <p:txBody>
          <a:bodyPr vert="horz" lIns="91440" tIns="45720" rIns="91440" bIns="45720" rtlCol="0" anchor="t">
            <a:normAutofit fontScale="85000" lnSpcReduction="20000"/>
          </a:bodyPr>
          <a:lstStyle/>
          <a:p>
            <a:r>
              <a:rPr lang="en-US" dirty="0">
                <a:ea typeface="+mn-lt"/>
                <a:cs typeface="+mn-lt"/>
              </a:rPr>
              <a:t>Galaxies are collections of billions of stars.  Most of the light from a galaxy comes from its center.  This indicated that most of the galaxies stars and most of its mass is concentrated at its center.  Under this scenario, we should expect the stars in the outer part of the galaxy to rotate about the center, and this is just what we observe. But outer stars do not rotate correctly!  If gravity causes galaxies to rotate, as we assume it does, then outer stars should behave much like the planets of our solar system.  Inner planets rotate faster and outer planets rotate slower.  This is called Keplerian motion.   In galaxies, however, both inner and outer stars rotate at about the same speed</a:t>
            </a:r>
            <a:endParaRPr lang="en-US">
              <a:cs typeface="Calibri" panose="020F0502020204030204"/>
            </a:endParaRPr>
          </a:p>
        </p:txBody>
      </p:sp>
      <p:pic>
        <p:nvPicPr>
          <p:cNvPr id="12" name="Picture 4" descr="A screenshot of a cell phone&#10;&#10;Description generated with high confidence">
            <a:extLst>
              <a:ext uri="{FF2B5EF4-FFF2-40B4-BE49-F238E27FC236}">
                <a16:creationId xmlns:a16="http://schemas.microsoft.com/office/drawing/2014/main" id="{9FEF08EE-9AE3-4E79-B85D-A48FC79CE48B}"/>
              </a:ext>
            </a:extLst>
          </p:cNvPr>
          <p:cNvPicPr>
            <a:picLocks noChangeAspect="1"/>
          </p:cNvPicPr>
          <p:nvPr/>
        </p:nvPicPr>
        <p:blipFill>
          <a:blip r:embed="rId2"/>
          <a:stretch>
            <a:fillRect/>
          </a:stretch>
        </p:blipFill>
        <p:spPr>
          <a:xfrm>
            <a:off x="6793301" y="3969214"/>
            <a:ext cx="4572000" cy="2335782"/>
          </a:xfrm>
          <a:prstGeom prst="rect">
            <a:avLst/>
          </a:prstGeom>
        </p:spPr>
      </p:pic>
      <p:pic>
        <p:nvPicPr>
          <p:cNvPr id="13" name="Picture 13" descr="A star in the middle of the night sky&#10;&#10;Description generated with high confidence">
            <a:extLst>
              <a:ext uri="{FF2B5EF4-FFF2-40B4-BE49-F238E27FC236}">
                <a16:creationId xmlns:a16="http://schemas.microsoft.com/office/drawing/2014/main" id="{813F5217-283E-45D1-BE3A-62645F34A1FB}"/>
              </a:ext>
            </a:extLst>
          </p:cNvPr>
          <p:cNvPicPr>
            <a:picLocks noChangeAspect="1"/>
          </p:cNvPicPr>
          <p:nvPr/>
        </p:nvPicPr>
        <p:blipFill>
          <a:blip r:embed="rId3"/>
          <a:stretch>
            <a:fillRect/>
          </a:stretch>
        </p:blipFill>
        <p:spPr>
          <a:xfrm>
            <a:off x="6794740" y="1492909"/>
            <a:ext cx="4569124" cy="2477578"/>
          </a:xfrm>
          <a:prstGeom prst="rect">
            <a:avLst/>
          </a:prstGeom>
        </p:spPr>
      </p:pic>
    </p:spTree>
    <p:extLst>
      <p:ext uri="{BB962C8B-B14F-4D97-AF65-F5344CB8AC3E}">
        <p14:creationId xmlns:p14="http://schemas.microsoft.com/office/powerpoint/2010/main" val="1695024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2C738-4998-4145-AAE5-9F4D8EA29E83}"/>
              </a:ext>
            </a:extLst>
          </p:cNvPr>
          <p:cNvSpPr>
            <a:spLocks noGrp="1"/>
          </p:cNvSpPr>
          <p:nvPr>
            <p:ph type="title"/>
          </p:nvPr>
        </p:nvSpPr>
        <p:spPr/>
        <p:txBody>
          <a:bodyPr/>
          <a:lstStyle/>
          <a:p>
            <a:pPr algn="ctr"/>
            <a:r>
              <a:rPr lang="en-US" dirty="0">
                <a:cs typeface="Calibri Light"/>
              </a:rPr>
              <a:t>Idea</a:t>
            </a:r>
          </a:p>
        </p:txBody>
      </p:sp>
      <p:sp>
        <p:nvSpPr>
          <p:cNvPr id="7" name="Content Placeholder 6">
            <a:extLst>
              <a:ext uri="{FF2B5EF4-FFF2-40B4-BE49-F238E27FC236}">
                <a16:creationId xmlns:a16="http://schemas.microsoft.com/office/drawing/2014/main" id="{E821A988-B065-427D-A815-D4A3E5C49557}"/>
              </a:ext>
            </a:extLst>
          </p:cNvPr>
          <p:cNvSpPr>
            <a:spLocks noGrp="1"/>
          </p:cNvSpPr>
          <p:nvPr>
            <p:ph idx="1"/>
          </p:nvPr>
        </p:nvSpPr>
        <p:spPr/>
        <p:txBody>
          <a:bodyPr vert="horz" lIns="91440" tIns="45720" rIns="91440" bIns="45720" rtlCol="0" anchor="t">
            <a:normAutofit/>
          </a:bodyPr>
          <a:lstStyle/>
          <a:p>
            <a:r>
              <a:rPr lang="en-US" dirty="0">
                <a:ea typeface="+mn-lt"/>
                <a:cs typeface="+mn-lt"/>
              </a:rPr>
              <a:t>In order for gravity to cause this type of rotation, each galaxy must be surrounded by a super-massive halo of matter.  No such halos, however, can be seen.  So we conclude that they are made of dark matter</a:t>
            </a:r>
            <a:endParaRPr lang="en-US" dirty="0"/>
          </a:p>
        </p:txBody>
      </p:sp>
      <p:pic>
        <p:nvPicPr>
          <p:cNvPr id="8" name="Picture 8" descr="A picture containing indoor, sitting, table, food&#10;&#10;Description generated with very high confidence">
            <a:extLst>
              <a:ext uri="{FF2B5EF4-FFF2-40B4-BE49-F238E27FC236}">
                <a16:creationId xmlns:a16="http://schemas.microsoft.com/office/drawing/2014/main" id="{34501CBB-1631-4917-AD38-C96B58FE565A}"/>
              </a:ext>
            </a:extLst>
          </p:cNvPr>
          <p:cNvPicPr>
            <a:picLocks noChangeAspect="1"/>
          </p:cNvPicPr>
          <p:nvPr/>
        </p:nvPicPr>
        <p:blipFill>
          <a:blip r:embed="rId2"/>
          <a:stretch>
            <a:fillRect/>
          </a:stretch>
        </p:blipFill>
        <p:spPr>
          <a:xfrm>
            <a:off x="5126966" y="3298879"/>
            <a:ext cx="3979652" cy="3092581"/>
          </a:xfrm>
          <a:prstGeom prst="rect">
            <a:avLst/>
          </a:prstGeom>
        </p:spPr>
      </p:pic>
    </p:spTree>
    <p:extLst>
      <p:ext uri="{BB962C8B-B14F-4D97-AF65-F5344CB8AC3E}">
        <p14:creationId xmlns:p14="http://schemas.microsoft.com/office/powerpoint/2010/main" val="3313606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9AE7-105A-4792-A1C1-E3D47C5C9B5A}"/>
              </a:ext>
            </a:extLst>
          </p:cNvPr>
          <p:cNvSpPr>
            <a:spLocks noGrp="1"/>
          </p:cNvSpPr>
          <p:nvPr>
            <p:ph type="title"/>
          </p:nvPr>
        </p:nvSpPr>
        <p:spPr/>
        <p:txBody>
          <a:bodyPr/>
          <a:lstStyle/>
          <a:p>
            <a:pPr algn="ctr"/>
            <a:r>
              <a:rPr lang="en-US" dirty="0">
                <a:ea typeface="+mj-lt"/>
                <a:cs typeface="+mj-lt"/>
              </a:rPr>
              <a:t>Lensing by dark matter</a:t>
            </a:r>
            <a:endParaRPr lang="en-US" dirty="0">
              <a:cs typeface="Calibri Light" panose="020F0302020204030204"/>
            </a:endParaRPr>
          </a:p>
        </p:txBody>
      </p:sp>
      <p:sp>
        <p:nvSpPr>
          <p:cNvPr id="3" name="Content Placeholder 2">
            <a:extLst>
              <a:ext uri="{FF2B5EF4-FFF2-40B4-BE49-F238E27FC236}">
                <a16:creationId xmlns:a16="http://schemas.microsoft.com/office/drawing/2014/main" id="{928DF390-5826-4235-B4A5-01FEA20A5652}"/>
              </a:ext>
            </a:extLst>
          </p:cNvPr>
          <p:cNvSpPr>
            <a:spLocks noGrp="1"/>
          </p:cNvSpPr>
          <p:nvPr>
            <p:ph idx="1"/>
          </p:nvPr>
        </p:nvSpPr>
        <p:spPr>
          <a:xfrm>
            <a:off x="838200" y="1825625"/>
            <a:ext cx="7913299" cy="4351338"/>
          </a:xfrm>
        </p:spPr>
        <p:txBody>
          <a:bodyPr vert="horz" lIns="91440" tIns="45720" rIns="91440" bIns="45720" rtlCol="0" anchor="t">
            <a:normAutofit lnSpcReduction="10000"/>
          </a:bodyPr>
          <a:lstStyle/>
          <a:p>
            <a:r>
              <a:rPr lang="en-US" dirty="0">
                <a:ea typeface="+mn-lt"/>
                <a:cs typeface="+mn-lt"/>
              </a:rPr>
              <a:t>What could be strong enough to crush a galaxy?  It turns out that just the images of the galaxies were stretched out.  The culprit was gravity.  The light from these distant galaxies was attracted to mass between the galaxy and the Earth.  This attraction bent the light and caused the galaxies to look distorted, as if they were being seen through a crooked lens. Sometimes galaxies are lensed by other galaxies.  Other times they were lensed by invisible objects – dark matter.  By measuring the distortion of the galaxies, scientists were able to “weigh” the dark matter.  </a:t>
            </a:r>
            <a:endParaRPr lang="en-US">
              <a:ea typeface="+mn-lt"/>
              <a:cs typeface="+mn-lt"/>
            </a:endParaRPr>
          </a:p>
        </p:txBody>
      </p:sp>
      <p:pic>
        <p:nvPicPr>
          <p:cNvPr id="4" name="Picture 4" descr="A picture containing sitting, black, photo, table&#10;&#10;Description generated with very high confidence">
            <a:extLst>
              <a:ext uri="{FF2B5EF4-FFF2-40B4-BE49-F238E27FC236}">
                <a16:creationId xmlns:a16="http://schemas.microsoft.com/office/drawing/2014/main" id="{B608C9D2-8EE3-4FDA-A9BA-BF16663CB821}"/>
              </a:ext>
            </a:extLst>
          </p:cNvPr>
          <p:cNvPicPr>
            <a:picLocks noChangeAspect="1"/>
          </p:cNvPicPr>
          <p:nvPr/>
        </p:nvPicPr>
        <p:blipFill>
          <a:blip r:embed="rId2"/>
          <a:stretch>
            <a:fillRect/>
          </a:stretch>
        </p:blipFill>
        <p:spPr>
          <a:xfrm>
            <a:off x="8764437" y="1921611"/>
            <a:ext cx="2743200" cy="1634549"/>
          </a:xfrm>
          <a:prstGeom prst="rect">
            <a:avLst/>
          </a:prstGeom>
        </p:spPr>
      </p:pic>
      <p:sp>
        <p:nvSpPr>
          <p:cNvPr id="6" name="TextBox 5">
            <a:extLst>
              <a:ext uri="{FF2B5EF4-FFF2-40B4-BE49-F238E27FC236}">
                <a16:creationId xmlns:a16="http://schemas.microsoft.com/office/drawing/2014/main" id="{59461F32-749B-476D-AAF8-DF58083E765B}"/>
              </a:ext>
            </a:extLst>
          </p:cNvPr>
          <p:cNvSpPr txBox="1"/>
          <p:nvPr/>
        </p:nvSpPr>
        <p:spPr>
          <a:xfrm>
            <a:off x="7398589" y="400553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pic>
        <p:nvPicPr>
          <p:cNvPr id="7" name="Picture 7" descr="A picture containing clock, meter&#10;&#10;Description generated with very high confidence">
            <a:extLst>
              <a:ext uri="{FF2B5EF4-FFF2-40B4-BE49-F238E27FC236}">
                <a16:creationId xmlns:a16="http://schemas.microsoft.com/office/drawing/2014/main" id="{7174719F-D86A-4809-8A3D-6867183B9269}"/>
              </a:ext>
            </a:extLst>
          </p:cNvPr>
          <p:cNvPicPr>
            <a:picLocks noChangeAspect="1"/>
          </p:cNvPicPr>
          <p:nvPr/>
        </p:nvPicPr>
        <p:blipFill>
          <a:blip r:embed="rId3"/>
          <a:stretch>
            <a:fillRect/>
          </a:stretch>
        </p:blipFill>
        <p:spPr>
          <a:xfrm>
            <a:off x="8764438" y="4226665"/>
            <a:ext cx="2743200" cy="1337650"/>
          </a:xfrm>
          <a:prstGeom prst="rect">
            <a:avLst/>
          </a:prstGeom>
        </p:spPr>
      </p:pic>
    </p:spTree>
    <p:extLst>
      <p:ext uri="{BB962C8B-B14F-4D97-AF65-F5344CB8AC3E}">
        <p14:creationId xmlns:p14="http://schemas.microsoft.com/office/powerpoint/2010/main" val="1748372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CA4F2-3E4E-49CC-958D-5210540CDD42}"/>
              </a:ext>
            </a:extLst>
          </p:cNvPr>
          <p:cNvSpPr>
            <a:spLocks noGrp="1"/>
          </p:cNvSpPr>
          <p:nvPr>
            <p:ph type="title"/>
          </p:nvPr>
        </p:nvSpPr>
        <p:spPr/>
        <p:txBody>
          <a:bodyPr/>
          <a:lstStyle/>
          <a:p>
            <a:pPr algn="ctr"/>
            <a:r>
              <a:rPr lang="en-US" dirty="0">
                <a:ea typeface="+mj-lt"/>
                <a:cs typeface="+mj-lt"/>
              </a:rPr>
              <a:t>Galaxy Clusters</a:t>
            </a:r>
            <a:endParaRPr lang="en-US" dirty="0">
              <a:cs typeface="Calibri Light" panose="020F0302020204030204"/>
            </a:endParaRPr>
          </a:p>
        </p:txBody>
      </p:sp>
      <p:sp>
        <p:nvSpPr>
          <p:cNvPr id="3" name="Content Placeholder 2">
            <a:extLst>
              <a:ext uri="{FF2B5EF4-FFF2-40B4-BE49-F238E27FC236}">
                <a16:creationId xmlns:a16="http://schemas.microsoft.com/office/drawing/2014/main" id="{20F55AF3-64F9-469D-999A-8C02EC9F4F14}"/>
              </a:ext>
            </a:extLst>
          </p:cNvPr>
          <p:cNvSpPr>
            <a:spLocks noGrp="1"/>
          </p:cNvSpPr>
          <p:nvPr>
            <p:ph idx="1"/>
          </p:nvPr>
        </p:nvSpPr>
        <p:spPr>
          <a:xfrm>
            <a:off x="694427" y="1825625"/>
            <a:ext cx="7036280" cy="4351338"/>
          </a:xfrm>
        </p:spPr>
        <p:txBody>
          <a:bodyPr vert="horz" lIns="91440" tIns="45720" rIns="91440" bIns="45720" rtlCol="0" anchor="t">
            <a:normAutofit/>
          </a:bodyPr>
          <a:lstStyle/>
          <a:p>
            <a:r>
              <a:rPr lang="en-US" dirty="0">
                <a:ea typeface="+mn-lt"/>
                <a:cs typeface="+mn-lt"/>
              </a:rPr>
              <a:t>Nearly all the visible matter in the universe is found in galaxies which are distributed throughout space.  Galaxies are often found in groups called clusters.  Radio astronomers have found hot gas in the space between galaxies in a cluster.  This gas produces a pressure that pushes the galaxies apart. The galaxies’ mutual gravitational attraction causes them to cling together.  The heavier the galaxies, the stronger the gravitational attraction.</a:t>
            </a:r>
            <a:endParaRPr lang="en-US">
              <a:cs typeface="Calibri"/>
            </a:endParaRPr>
          </a:p>
        </p:txBody>
      </p:sp>
      <p:pic>
        <p:nvPicPr>
          <p:cNvPr id="4" name="Picture 4" descr="A close up of an animal&#10;&#10;Description generated with high confidence">
            <a:extLst>
              <a:ext uri="{FF2B5EF4-FFF2-40B4-BE49-F238E27FC236}">
                <a16:creationId xmlns:a16="http://schemas.microsoft.com/office/drawing/2014/main" id="{9AF56CC6-9BBF-4C49-BC47-3F61C10BD9B8}"/>
              </a:ext>
            </a:extLst>
          </p:cNvPr>
          <p:cNvPicPr>
            <a:picLocks noChangeAspect="1"/>
          </p:cNvPicPr>
          <p:nvPr/>
        </p:nvPicPr>
        <p:blipFill>
          <a:blip r:embed="rId2"/>
          <a:stretch>
            <a:fillRect/>
          </a:stretch>
        </p:blipFill>
        <p:spPr>
          <a:xfrm>
            <a:off x="8016814" y="2141868"/>
            <a:ext cx="3835879" cy="2804304"/>
          </a:xfrm>
          <a:prstGeom prst="rect">
            <a:avLst/>
          </a:prstGeom>
        </p:spPr>
      </p:pic>
    </p:spTree>
    <p:extLst>
      <p:ext uri="{BB962C8B-B14F-4D97-AF65-F5344CB8AC3E}">
        <p14:creationId xmlns:p14="http://schemas.microsoft.com/office/powerpoint/2010/main" val="3855309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B9CEE-624E-41DA-AD3D-1E069485A815}"/>
              </a:ext>
            </a:extLst>
          </p:cNvPr>
          <p:cNvSpPr>
            <a:spLocks noGrp="1"/>
          </p:cNvSpPr>
          <p:nvPr>
            <p:ph type="title"/>
          </p:nvPr>
        </p:nvSpPr>
        <p:spPr/>
        <p:txBody>
          <a:bodyPr/>
          <a:lstStyle/>
          <a:p>
            <a:pPr algn="ctr"/>
            <a:r>
              <a:rPr lang="en-US" dirty="0">
                <a:ea typeface="+mj-lt"/>
                <a:cs typeface="+mj-lt"/>
              </a:rPr>
              <a:t>Simple way to mass a galaxy</a:t>
            </a:r>
            <a:endParaRPr lang="en-US" dirty="0">
              <a:cs typeface="Calibri Light" panose="020F0302020204030204"/>
            </a:endParaRPr>
          </a:p>
        </p:txBody>
      </p:sp>
      <p:pic>
        <p:nvPicPr>
          <p:cNvPr id="4" name="Picture 4" descr="A close up of a logo&#10;&#10;Description generated with very high confidence">
            <a:extLst>
              <a:ext uri="{FF2B5EF4-FFF2-40B4-BE49-F238E27FC236}">
                <a16:creationId xmlns:a16="http://schemas.microsoft.com/office/drawing/2014/main" id="{808364AD-8E67-407C-9B99-3CEBB62F686E}"/>
              </a:ext>
            </a:extLst>
          </p:cNvPr>
          <p:cNvPicPr>
            <a:picLocks noGrp="1" noChangeAspect="1"/>
          </p:cNvPicPr>
          <p:nvPr>
            <p:ph idx="1"/>
          </p:nvPr>
        </p:nvPicPr>
        <p:blipFill>
          <a:blip r:embed="rId2"/>
          <a:stretch>
            <a:fillRect/>
          </a:stretch>
        </p:blipFill>
        <p:spPr>
          <a:xfrm>
            <a:off x="3889794" y="2253995"/>
            <a:ext cx="4038600" cy="619125"/>
          </a:xfrm>
        </p:spPr>
      </p:pic>
      <p:sp>
        <p:nvSpPr>
          <p:cNvPr id="8" name="TextBox 7">
            <a:extLst>
              <a:ext uri="{FF2B5EF4-FFF2-40B4-BE49-F238E27FC236}">
                <a16:creationId xmlns:a16="http://schemas.microsoft.com/office/drawing/2014/main" id="{E82F13AA-20A7-4355-91A8-6278A2EAF6BD}"/>
              </a:ext>
            </a:extLst>
          </p:cNvPr>
          <p:cNvSpPr txBox="1"/>
          <p:nvPr/>
        </p:nvSpPr>
        <p:spPr>
          <a:xfrm>
            <a:off x="2654060" y="3157268"/>
            <a:ext cx="689825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latin typeface="Arial"/>
              </a:rPr>
              <a:t>Mass of galaxy = number of stars  x  average mass of star</a:t>
            </a:r>
          </a:p>
        </p:txBody>
      </p:sp>
      <p:sp>
        <p:nvSpPr>
          <p:cNvPr id="9" name="TextBox 8">
            <a:extLst>
              <a:ext uri="{FF2B5EF4-FFF2-40B4-BE49-F238E27FC236}">
                <a16:creationId xmlns:a16="http://schemas.microsoft.com/office/drawing/2014/main" id="{C2FCCD56-B6FC-409D-91CB-A48DE6F62ECC}"/>
              </a:ext>
            </a:extLst>
          </p:cNvPr>
          <p:cNvSpPr txBox="1"/>
          <p:nvPr/>
        </p:nvSpPr>
        <p:spPr>
          <a:xfrm>
            <a:off x="3732362" y="4063041"/>
            <a:ext cx="5331124"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Arial"/>
              </a:rPr>
              <a:t>It turns out that galaxies do not have enough visible mass to stay grouped in clusters.  The extra mass they need must come from dark matter.  </a:t>
            </a:r>
            <a:endParaRPr lang="en-US"/>
          </a:p>
        </p:txBody>
      </p:sp>
    </p:spTree>
    <p:extLst>
      <p:ext uri="{BB962C8B-B14F-4D97-AF65-F5344CB8AC3E}">
        <p14:creationId xmlns:p14="http://schemas.microsoft.com/office/powerpoint/2010/main" val="4216821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AB508-B285-4B1C-98CD-4FAB13CA8314}"/>
              </a:ext>
            </a:extLst>
          </p:cNvPr>
          <p:cNvSpPr>
            <a:spLocks noGrp="1"/>
          </p:cNvSpPr>
          <p:nvPr>
            <p:ph type="title"/>
          </p:nvPr>
        </p:nvSpPr>
        <p:spPr/>
        <p:txBody>
          <a:bodyPr/>
          <a:lstStyle/>
          <a:p>
            <a:pPr algn="ctr"/>
            <a:r>
              <a:rPr lang="en-US" dirty="0">
                <a:ea typeface="+mj-lt"/>
                <a:cs typeface="+mj-lt"/>
              </a:rPr>
              <a:t>Curvature</a:t>
            </a:r>
            <a:endParaRPr lang="en-US" dirty="0">
              <a:cs typeface="Calibri Light" panose="020F0302020204030204"/>
            </a:endParaRPr>
          </a:p>
        </p:txBody>
      </p:sp>
      <p:sp>
        <p:nvSpPr>
          <p:cNvPr id="3" name="Content Placeholder 2">
            <a:extLst>
              <a:ext uri="{FF2B5EF4-FFF2-40B4-BE49-F238E27FC236}">
                <a16:creationId xmlns:a16="http://schemas.microsoft.com/office/drawing/2014/main" id="{2CAF74EE-ED7B-4A6E-9E43-25ADEDEE2B1A}"/>
              </a:ext>
            </a:extLst>
          </p:cNvPr>
          <p:cNvSpPr>
            <a:spLocks noGrp="1"/>
          </p:cNvSpPr>
          <p:nvPr>
            <p:ph idx="1"/>
          </p:nvPr>
        </p:nvSpPr>
        <p:spPr/>
        <p:txBody>
          <a:bodyPr vert="horz" lIns="91440" tIns="45720" rIns="91440" bIns="45720" rtlCol="0" anchor="t">
            <a:normAutofit/>
          </a:bodyPr>
          <a:lstStyle/>
          <a:p>
            <a:r>
              <a:rPr lang="en-US" dirty="0">
                <a:ea typeface="+mn-lt"/>
                <a:cs typeface="+mn-lt"/>
              </a:rPr>
              <a:t>According to general relativity, mass bends space. Cosmologists have calculated the density necessary for the universe to be flat – the critical density.  If the universe had a lower average density, it would have negative curvature and an open shape.  If the universe had a greater density it would have positive curvature and a closed shape</a:t>
            </a:r>
            <a:endParaRPr lang="en-US" dirty="0"/>
          </a:p>
        </p:txBody>
      </p:sp>
      <p:pic>
        <p:nvPicPr>
          <p:cNvPr id="4" name="Picture 4" descr="A picture containing shirt&#10;&#10;Description generated with very high confidence">
            <a:extLst>
              <a:ext uri="{FF2B5EF4-FFF2-40B4-BE49-F238E27FC236}">
                <a16:creationId xmlns:a16="http://schemas.microsoft.com/office/drawing/2014/main" id="{C97BAD75-7A0D-40B6-BFFF-8A00E6CE04AD}"/>
              </a:ext>
            </a:extLst>
          </p:cNvPr>
          <p:cNvPicPr>
            <a:picLocks noChangeAspect="1"/>
          </p:cNvPicPr>
          <p:nvPr/>
        </p:nvPicPr>
        <p:blipFill>
          <a:blip r:embed="rId2"/>
          <a:stretch>
            <a:fillRect/>
          </a:stretch>
        </p:blipFill>
        <p:spPr>
          <a:xfrm>
            <a:off x="842513" y="3861692"/>
            <a:ext cx="7732143" cy="2570804"/>
          </a:xfrm>
          <a:prstGeom prst="rect">
            <a:avLst/>
          </a:prstGeom>
        </p:spPr>
      </p:pic>
      <p:pic>
        <p:nvPicPr>
          <p:cNvPr id="6" name="Picture 6" descr="A drawing of a face&#10;&#10;Description generated with high confidence">
            <a:extLst>
              <a:ext uri="{FF2B5EF4-FFF2-40B4-BE49-F238E27FC236}">
                <a16:creationId xmlns:a16="http://schemas.microsoft.com/office/drawing/2014/main" id="{F7379F04-5D70-4518-BA37-81EA01B8343F}"/>
              </a:ext>
            </a:extLst>
          </p:cNvPr>
          <p:cNvPicPr>
            <a:picLocks noChangeAspect="1"/>
          </p:cNvPicPr>
          <p:nvPr/>
        </p:nvPicPr>
        <p:blipFill>
          <a:blip r:embed="rId3"/>
          <a:stretch>
            <a:fillRect/>
          </a:stretch>
        </p:blipFill>
        <p:spPr>
          <a:xfrm>
            <a:off x="8563155" y="4240823"/>
            <a:ext cx="2743200" cy="1424354"/>
          </a:xfrm>
          <a:prstGeom prst="rect">
            <a:avLst/>
          </a:prstGeom>
        </p:spPr>
      </p:pic>
    </p:spTree>
    <p:extLst>
      <p:ext uri="{BB962C8B-B14F-4D97-AF65-F5344CB8AC3E}">
        <p14:creationId xmlns:p14="http://schemas.microsoft.com/office/powerpoint/2010/main" val="16265571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7F28A-0F04-4A70-9B68-CF5B04852BE9}"/>
              </a:ext>
            </a:extLst>
          </p:cNvPr>
          <p:cNvSpPr>
            <a:spLocks noGrp="1"/>
          </p:cNvSpPr>
          <p:nvPr>
            <p:ph type="title"/>
          </p:nvPr>
        </p:nvSpPr>
        <p:spPr/>
        <p:txBody>
          <a:bodyPr/>
          <a:lstStyle/>
          <a:p>
            <a:pPr algn="ctr"/>
            <a:r>
              <a:rPr lang="en-US" dirty="0">
                <a:cs typeface="Calibri Light"/>
              </a:rPr>
              <a:t>Hot or Cold</a:t>
            </a:r>
          </a:p>
        </p:txBody>
      </p:sp>
      <p:sp>
        <p:nvSpPr>
          <p:cNvPr id="3" name="Content Placeholder 2">
            <a:extLst>
              <a:ext uri="{FF2B5EF4-FFF2-40B4-BE49-F238E27FC236}">
                <a16:creationId xmlns:a16="http://schemas.microsoft.com/office/drawing/2014/main" id="{A1F4A101-59DC-4497-B026-1299608B19A5}"/>
              </a:ext>
            </a:extLst>
          </p:cNvPr>
          <p:cNvSpPr>
            <a:spLocks noGrp="1"/>
          </p:cNvSpPr>
          <p:nvPr>
            <p:ph idx="1"/>
          </p:nvPr>
        </p:nvSpPr>
        <p:spPr/>
        <p:txBody>
          <a:bodyPr vert="horz" lIns="91440" tIns="45720" rIns="91440" bIns="45720" rtlCol="0" anchor="t">
            <a:normAutofit/>
          </a:bodyPr>
          <a:lstStyle/>
          <a:p>
            <a:r>
              <a:rPr lang="en-US" dirty="0">
                <a:ea typeface="+mn-lt"/>
                <a:cs typeface="+mn-lt"/>
              </a:rPr>
              <a:t>If the particles that make up dark matter are small, then dark matter is said to be hot.  If the particles are large, then it is called cold.  Theories with cold dark matter have more success explaining how galaxies formed.  Theories with hot dark matter do a better job explaining the origins of clusters and superclusters.  Recent experiments suggest that dark matter is cold, but some researchers believe that the universe contains a mix of both hot and cold dark matter</a:t>
            </a:r>
            <a:endParaRPr lang="en-US" dirty="0"/>
          </a:p>
        </p:txBody>
      </p:sp>
    </p:spTree>
    <p:extLst>
      <p:ext uri="{BB962C8B-B14F-4D97-AF65-F5344CB8AC3E}">
        <p14:creationId xmlns:p14="http://schemas.microsoft.com/office/powerpoint/2010/main" val="909069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31A95-05FD-4270-AF2A-F644D6C33635}"/>
              </a:ext>
            </a:extLst>
          </p:cNvPr>
          <p:cNvSpPr>
            <a:spLocks noGrp="1"/>
          </p:cNvSpPr>
          <p:nvPr>
            <p:ph type="title"/>
          </p:nvPr>
        </p:nvSpPr>
        <p:spPr/>
        <p:txBody>
          <a:bodyPr/>
          <a:lstStyle/>
          <a:p>
            <a:pPr algn="ctr"/>
            <a:r>
              <a:rPr lang="en-US" dirty="0">
                <a:cs typeface="Calibri Light"/>
              </a:rPr>
              <a:t>Dark Matter Particle</a:t>
            </a:r>
          </a:p>
        </p:txBody>
      </p:sp>
      <p:sp>
        <p:nvSpPr>
          <p:cNvPr id="3" name="Content Placeholder 2">
            <a:extLst>
              <a:ext uri="{FF2B5EF4-FFF2-40B4-BE49-F238E27FC236}">
                <a16:creationId xmlns:a16="http://schemas.microsoft.com/office/drawing/2014/main" id="{04AD3CDB-586B-47B3-ABB1-50F2C83F37E6}"/>
              </a:ext>
            </a:extLst>
          </p:cNvPr>
          <p:cNvSpPr>
            <a:spLocks noGrp="1"/>
          </p:cNvSpPr>
          <p:nvPr>
            <p:ph idx="1"/>
          </p:nvPr>
        </p:nvSpPr>
        <p:spPr>
          <a:xfrm>
            <a:off x="4313" y="1825625"/>
            <a:ext cx="6044242" cy="4351338"/>
          </a:xfrm>
        </p:spPr>
        <p:txBody>
          <a:bodyPr vert="horz" lIns="91440" tIns="45720" rIns="91440" bIns="45720" rtlCol="0" anchor="t">
            <a:normAutofit fontScale="92500" lnSpcReduction="10000"/>
          </a:bodyPr>
          <a:lstStyle/>
          <a:p>
            <a:r>
              <a:rPr lang="en-US" dirty="0">
                <a:ea typeface="+mn-lt"/>
                <a:cs typeface="+mn-lt"/>
              </a:rPr>
              <a:t>Many exotic particles have been proposed as candidates for dark matter including massive neutrinos, weakly interacting massive particles (WIMP’s), massive compact halo objects (MACHO’s), black holes, and brown dwarfs.  It is unlikely that one explanation will satisfy everyone.  When looking at galaxy rotation, it appears that dark matter occurs in halos around galaxies.  But when looking at gravitational lensing and clusters, most of the dark matter appears to be smeared out in between galaxies</a:t>
            </a:r>
            <a:endParaRPr lang="en-US" dirty="0"/>
          </a:p>
        </p:txBody>
      </p:sp>
      <p:pic>
        <p:nvPicPr>
          <p:cNvPr id="4" name="Picture 4" descr="A picture containing room&#10;&#10;Description generated with very high confidence">
            <a:extLst>
              <a:ext uri="{FF2B5EF4-FFF2-40B4-BE49-F238E27FC236}">
                <a16:creationId xmlns:a16="http://schemas.microsoft.com/office/drawing/2014/main" id="{C4D5E200-640B-4498-A76F-0185B87170CD}"/>
              </a:ext>
            </a:extLst>
          </p:cNvPr>
          <p:cNvPicPr>
            <a:picLocks noChangeAspect="1"/>
          </p:cNvPicPr>
          <p:nvPr/>
        </p:nvPicPr>
        <p:blipFill>
          <a:blip r:embed="rId2"/>
          <a:stretch>
            <a:fillRect/>
          </a:stretch>
        </p:blipFill>
        <p:spPr>
          <a:xfrm>
            <a:off x="5989608" y="1952987"/>
            <a:ext cx="5891841" cy="3311464"/>
          </a:xfrm>
          <a:prstGeom prst="rect">
            <a:avLst/>
          </a:prstGeom>
        </p:spPr>
      </p:pic>
    </p:spTree>
    <p:extLst>
      <p:ext uri="{BB962C8B-B14F-4D97-AF65-F5344CB8AC3E}">
        <p14:creationId xmlns:p14="http://schemas.microsoft.com/office/powerpoint/2010/main" val="25267723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A30FE-C936-438D-83B9-F3DB1BB30F14}"/>
              </a:ext>
            </a:extLst>
          </p:cNvPr>
          <p:cNvSpPr>
            <a:spLocks noGrp="1"/>
          </p:cNvSpPr>
          <p:nvPr>
            <p:ph type="title"/>
          </p:nvPr>
        </p:nvSpPr>
        <p:spPr>
          <a:xfrm>
            <a:off x="838200" y="1155880"/>
            <a:ext cx="10515600" cy="1325563"/>
          </a:xfrm>
        </p:spPr>
        <p:txBody>
          <a:bodyPr/>
          <a:lstStyle/>
          <a:p>
            <a:pPr algn="ctr"/>
            <a:r>
              <a:rPr lang="en-US" dirty="0">
                <a:cs typeface="Calibri Light"/>
              </a:rPr>
              <a:t>Thank you</a:t>
            </a:r>
          </a:p>
        </p:txBody>
      </p:sp>
    </p:spTree>
    <p:extLst>
      <p:ext uri="{BB962C8B-B14F-4D97-AF65-F5344CB8AC3E}">
        <p14:creationId xmlns:p14="http://schemas.microsoft.com/office/powerpoint/2010/main" val="131492716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Dark Matter</vt:lpstr>
      <vt:lpstr>Definition</vt:lpstr>
      <vt:lpstr>Problems</vt:lpstr>
      <vt:lpstr>Galaxies Rotate</vt:lpstr>
      <vt:lpstr>Idea</vt:lpstr>
      <vt:lpstr>Lensing by dark matter</vt:lpstr>
      <vt:lpstr>Galaxy Clusters</vt:lpstr>
      <vt:lpstr>Simple way to mass a galaxy</vt:lpstr>
      <vt:lpstr>Curvature</vt:lpstr>
      <vt:lpstr>Hot or Cold</vt:lpstr>
      <vt:lpstr>Dark Matter Particle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188</cp:revision>
  <dcterms:created xsi:type="dcterms:W3CDTF">2020-01-05T22:34:04Z</dcterms:created>
  <dcterms:modified xsi:type="dcterms:W3CDTF">2020-01-05T23:37:53Z</dcterms:modified>
</cp:coreProperties>
</file>