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sldIdLst>
    <p:sldId id="256" r:id="rId2"/>
    <p:sldId id="257" r:id="rId3"/>
    <p:sldId id="265"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075CF26-59B2-4495-8E0D-62DB13479DFF}" type="datetimeFigureOut">
              <a:rPr lang="en-US" smtClean="0"/>
              <a:t>12-Apr-18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340861696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075CF26-59B2-4495-8E0D-62DB13479DFF}" type="datetimeFigureOut">
              <a:rPr lang="en-US" smtClean="0"/>
              <a:t>12-Apr-18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843454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075CF26-59B2-4495-8E0D-62DB13479DFF}" type="datetimeFigureOut">
              <a:rPr lang="en-US" smtClean="0"/>
              <a:t>12-Apr-18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2303959792"/>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075CF26-59B2-4495-8E0D-62DB13479DFF}" type="datetimeFigureOut">
              <a:rPr lang="en-US" smtClean="0"/>
              <a:t>12-Apr-18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25735022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075CF26-59B2-4495-8E0D-62DB13479DFF}" type="datetimeFigureOut">
              <a:rPr lang="en-US" smtClean="0"/>
              <a:t>12-Apr-18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3048185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075CF26-59B2-4495-8E0D-62DB13479DFF}" type="datetimeFigureOut">
              <a:rPr lang="en-US" smtClean="0"/>
              <a:t>12-Apr-18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61478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75CF26-59B2-4495-8E0D-62DB13479DFF}" type="datetimeFigureOut">
              <a:rPr lang="en-US" smtClean="0"/>
              <a:t>12-Apr-18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21842894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075CF26-59B2-4495-8E0D-62DB13479DFF}" type="datetimeFigureOut">
              <a:rPr lang="en-US" smtClean="0"/>
              <a:t>12-Apr-18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3185547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075CF26-59B2-4495-8E0D-62DB13479DFF}" type="datetimeFigureOut">
              <a:rPr lang="en-US" smtClean="0"/>
              <a:t>12-Apr-18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1878550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075CF26-59B2-4495-8E0D-62DB13479DFF}" type="datetimeFigureOut">
              <a:rPr lang="en-US" smtClean="0"/>
              <a:t>12-Apr-18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2747102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075CF26-59B2-4495-8E0D-62DB13479DFF}" type="datetimeFigureOut">
              <a:rPr lang="en-US" smtClean="0"/>
              <a:t>12-Apr-18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30932345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075CF26-59B2-4495-8E0D-62DB13479DFF}" type="datetimeFigureOut">
              <a:rPr lang="en-US" smtClean="0"/>
              <a:t>12-Apr-18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5BB036-5CBE-4134-9A59-DA752D5651DC}" type="slidenum">
              <a:rPr lang="en-US" smtClean="0"/>
              <a:t>‹#›</a:t>
            </a:fld>
            <a:endParaRPr lang="en-US"/>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extLst>
      <p:ext uri="{BB962C8B-B14F-4D97-AF65-F5344CB8AC3E}">
        <p14:creationId xmlns:p14="http://schemas.microsoft.com/office/powerpoint/2010/main" val="977832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075CF26-59B2-4495-8E0D-62DB13479DFF}" type="datetimeFigureOut">
              <a:rPr lang="en-US" smtClean="0"/>
              <a:t>12-Apr-18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2651293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0075CF26-59B2-4495-8E0D-62DB13479DFF}" type="datetimeFigureOut">
              <a:rPr lang="en-US" smtClean="0"/>
              <a:t>12-Apr-18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4233957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0075CF26-59B2-4495-8E0D-62DB13479DFF}" type="datetimeFigureOut">
              <a:rPr lang="en-US" smtClean="0"/>
              <a:t>12-Apr-18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42069913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075CF26-59B2-4495-8E0D-62DB13479DFF}" type="datetimeFigureOut">
              <a:rPr lang="en-US" smtClean="0"/>
              <a:t>12-Apr-18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3875076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075CF26-59B2-4495-8E0D-62DB13479DFF}" type="datetimeFigureOut">
              <a:rPr lang="en-US" smtClean="0"/>
              <a:t>12-Apr-18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5BB036-5CBE-4134-9A59-DA752D5651DC}" type="slidenum">
              <a:rPr lang="en-US" smtClean="0"/>
              <a:t>‹#›</a:t>
            </a:fld>
            <a:endParaRPr lang="en-US"/>
          </a:p>
        </p:txBody>
      </p:sp>
    </p:spTree>
    <p:extLst>
      <p:ext uri="{BB962C8B-B14F-4D97-AF65-F5344CB8AC3E}">
        <p14:creationId xmlns:p14="http://schemas.microsoft.com/office/powerpoint/2010/main" val="1300878785"/>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0075CF26-59B2-4495-8E0D-62DB13479DFF}" type="datetimeFigureOut">
              <a:rPr lang="en-US" smtClean="0"/>
              <a:t>12-Apr-18</a:t>
            </a:fld>
            <a:endParaRPr lang="en-US"/>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EB5BB036-5CBE-4134-9A59-DA752D5651DC}" type="slidenum">
              <a:rPr lang="en-US" smtClean="0"/>
              <a:t>‹#›</a:t>
            </a:fld>
            <a:endParaRPr lang="en-US"/>
          </a:p>
        </p:txBody>
      </p:sp>
    </p:spTree>
    <p:extLst>
      <p:ext uri="{BB962C8B-B14F-4D97-AF65-F5344CB8AC3E}">
        <p14:creationId xmlns:p14="http://schemas.microsoft.com/office/powerpoint/2010/main" val="3760668556"/>
      </p:ext>
    </p:extLst>
  </p:cSld>
  <p:clrMap bg1="dk1" tx1="lt1" bg2="dk2" tx2="lt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 id="2147483822" r:id="rId12"/>
    <p:sldLayoutId id="2147483823" r:id="rId13"/>
    <p:sldLayoutId id="2147483824" r:id="rId14"/>
    <p:sldLayoutId id="2147483825" r:id="rId15"/>
    <p:sldLayoutId id="2147483826" r:id="rId16"/>
    <p:sldLayoutId id="2147483827"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6.xml"/><Relationship Id="rId5" Type="http://schemas.openxmlformats.org/officeDocument/2006/relationships/image" Target="../media/image15.jpeg"/><Relationship Id="rId4" Type="http://schemas.openxmlformats.org/officeDocument/2006/relationships/image" Target="../media/image14.jpg"/></Relationships>
</file>

<file path=ppt/slides/_rels/slide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2009779"/>
            <a:ext cx="3271058" cy="4848221"/>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1059" y="2009779"/>
            <a:ext cx="4787958" cy="4848221"/>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85675" y="2009779"/>
            <a:ext cx="4206325" cy="4830417"/>
          </a:xfrm>
          <a:prstGeom prst="rect">
            <a:avLst/>
          </a:prstGeom>
        </p:spPr>
      </p:pic>
      <p:sp>
        <p:nvSpPr>
          <p:cNvPr id="4" name="Title 3"/>
          <p:cNvSpPr>
            <a:spLocks noGrp="1"/>
          </p:cNvSpPr>
          <p:nvPr>
            <p:ph type="title"/>
          </p:nvPr>
        </p:nvSpPr>
        <p:spPr>
          <a:xfrm>
            <a:off x="1252941" y="591445"/>
            <a:ext cx="9404723" cy="1400530"/>
          </a:xfrm>
        </p:spPr>
        <p:txBody>
          <a:bodyPr>
            <a:normAutofit/>
          </a:bodyPr>
          <a:lstStyle/>
          <a:p>
            <a:pPr algn="ctr"/>
            <a:r>
              <a:rPr lang="ka-GE" sz="6600" smtClean="0"/>
              <a:t>პლაზმა </a:t>
            </a:r>
            <a:endParaRPr lang="en-US" sz="6600"/>
          </a:p>
        </p:txBody>
      </p:sp>
      <p:sp>
        <p:nvSpPr>
          <p:cNvPr id="2" name="TextBox 1"/>
          <p:cNvSpPr txBox="1"/>
          <p:nvPr/>
        </p:nvSpPr>
        <p:spPr>
          <a:xfrm>
            <a:off x="9529157" y="0"/>
            <a:ext cx="2662843" cy="369332"/>
          </a:xfrm>
          <a:prstGeom prst="rect">
            <a:avLst/>
          </a:prstGeom>
          <a:noFill/>
        </p:spPr>
        <p:txBody>
          <a:bodyPr wrap="square" rtlCol="0">
            <a:spAutoFit/>
          </a:bodyPr>
          <a:lstStyle/>
          <a:p>
            <a:r>
              <a:rPr lang="ka-GE" smtClean="0"/>
              <a:t>სიხარულიძე ირაკლი</a:t>
            </a:r>
            <a:endParaRPr lang="en-US"/>
          </a:p>
        </p:txBody>
      </p:sp>
    </p:spTree>
    <p:extLst>
      <p:ext uri="{BB962C8B-B14F-4D97-AF65-F5344CB8AC3E}">
        <p14:creationId xmlns:p14="http://schemas.microsoft.com/office/powerpoint/2010/main" val="34366247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7431" y="130357"/>
            <a:ext cx="10353762" cy="970450"/>
          </a:xfrm>
        </p:spPr>
        <p:txBody>
          <a:bodyPr>
            <a:normAutofit fontScale="90000"/>
          </a:bodyPr>
          <a:lstStyle/>
          <a:p>
            <a:r>
              <a:rPr lang="ka-GE" smtClean="0"/>
              <a:t>მეოთხე აგრეგატული მდგომარეობა </a:t>
            </a:r>
            <a:br>
              <a:rPr lang="ka-GE" smtClean="0"/>
            </a:br>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3599411"/>
            <a:ext cx="7626394" cy="3258589"/>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6394" y="3599411"/>
            <a:ext cx="4565605" cy="325858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9692" y="673771"/>
            <a:ext cx="10058400" cy="2809262"/>
          </a:xfrm>
          <a:prstGeom prst="rect">
            <a:avLst/>
          </a:prstGeom>
        </p:spPr>
      </p:pic>
    </p:spTree>
    <p:extLst>
      <p:ext uri="{BB962C8B-B14F-4D97-AF65-F5344CB8AC3E}">
        <p14:creationId xmlns:p14="http://schemas.microsoft.com/office/powerpoint/2010/main" val="35186755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12192000" cy="2246769"/>
          </a:xfrm>
          <a:prstGeom prst="rect">
            <a:avLst/>
          </a:prstGeom>
          <a:noFill/>
        </p:spPr>
        <p:txBody>
          <a:bodyPr wrap="square" rtlCol="0">
            <a:spAutoFit/>
          </a:bodyPr>
          <a:lstStyle/>
          <a:p>
            <a:pPr algn="just"/>
            <a:r>
              <a:rPr lang="ka-GE" sz="2000" smtClean="0"/>
              <a:t>	თანამედროვე წარმოდგენების მიხედვით, ბარიონული ნივთიერების უდიდესი ნაწილის (მასის მიხედვით დაახლოებით 99.9%) აგრეგატული მდგომარეობა არის პლაზმა. ყვე</a:t>
            </a:r>
            <a:r>
              <a:rPr lang="ka-GE" sz="2000"/>
              <a:t>ლ</a:t>
            </a:r>
            <a:r>
              <a:rPr lang="ka-GE" sz="2000" smtClean="0"/>
              <a:t>ა ვარსკვლავი შედგება პლაზმისაგან, ასევე ვარსკვლავთშორისი სივრცეც შევსებულია პლაზმით, თუმცა საკმაოდ დაბალსიმვკრივულით.</a:t>
            </a:r>
            <a:endParaRPr lang="ru-RU" sz="2000" smtClean="0"/>
          </a:p>
          <a:p>
            <a:pPr algn="just"/>
            <a:r>
              <a:rPr lang="ru-RU" sz="2000"/>
              <a:t>	</a:t>
            </a:r>
            <a:r>
              <a:rPr lang="ka-GE" sz="2000" smtClean="0"/>
              <a:t>დედამიწაზე ბუნებრივი პლაზმის მაგალითებია: ელვა, წმინდა ელმოს ცეცხლი, იონოსფერო, </a:t>
            </a:r>
            <a:r>
              <a:rPr lang="ka-GE" sz="2000"/>
              <a:t>ჩრდილოეთის </a:t>
            </a:r>
            <a:r>
              <a:rPr lang="ka-GE" sz="2000" smtClean="0"/>
              <a:t>ციალი, ალი (დაბალტემპერატურული პლაზმა).</a:t>
            </a:r>
            <a:endParaRPr lang="ka-GE" sz="2000"/>
          </a:p>
          <a:p>
            <a:pPr algn="just"/>
            <a:endParaRPr lang="en-US" sz="200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1146" y="2647950"/>
            <a:ext cx="4076228" cy="4210050"/>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47950"/>
            <a:ext cx="2981797" cy="4210050"/>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77374" y="2647950"/>
            <a:ext cx="2714626" cy="4207669"/>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81797" y="2647951"/>
            <a:ext cx="2419349" cy="4210050"/>
          </a:xfrm>
          <a:prstGeom prst="rect">
            <a:avLst/>
          </a:prstGeom>
        </p:spPr>
      </p:pic>
    </p:spTree>
    <p:extLst>
      <p:ext uri="{BB962C8B-B14F-4D97-AF65-F5344CB8AC3E}">
        <p14:creationId xmlns:p14="http://schemas.microsoft.com/office/powerpoint/2010/main" val="27780698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87990" y="8313"/>
            <a:ext cx="6858000" cy="1015663"/>
          </a:xfrm>
          <a:prstGeom prst="rect">
            <a:avLst/>
          </a:prstGeom>
          <a:noFill/>
        </p:spPr>
        <p:txBody>
          <a:bodyPr wrap="square" rtlCol="0">
            <a:spAutoFit/>
          </a:bodyPr>
          <a:lstStyle/>
          <a:p>
            <a:pPr marL="285750" indent="-285750" algn="just">
              <a:buFont typeface="Arial" panose="020B0604020202020204" pitchFamily="34" charset="0"/>
              <a:buChar char="•"/>
            </a:pPr>
            <a:r>
              <a:rPr lang="ka-GE" sz="2000" smtClean="0"/>
              <a:t>ნივთიერების მეოთხე აგრეგატული მდგომარეობა აღმოჩენილ იქნა 1879 წელს უილიამ კრუქსის მიერ, რომელმაც მას „მნათი მატერია“ უწოდა.</a:t>
            </a:r>
            <a:endParaRPr lang="en-US" sz="200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45990" y="0"/>
            <a:ext cx="2246010" cy="3773501"/>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230880"/>
            <a:ext cx="2743200" cy="3627120"/>
          </a:xfrm>
          <a:prstGeom prst="rect">
            <a:avLst/>
          </a:prstGeom>
        </p:spPr>
      </p:pic>
      <p:sp>
        <p:nvSpPr>
          <p:cNvPr id="6" name="TextBox 5"/>
          <p:cNvSpPr txBox="1"/>
          <p:nvPr/>
        </p:nvSpPr>
        <p:spPr>
          <a:xfrm>
            <a:off x="2743200" y="3882043"/>
            <a:ext cx="6891251" cy="3170099"/>
          </a:xfrm>
          <a:prstGeom prst="rect">
            <a:avLst/>
          </a:prstGeom>
          <a:noFill/>
        </p:spPr>
        <p:txBody>
          <a:bodyPr wrap="square" rtlCol="0">
            <a:spAutoFit/>
          </a:bodyPr>
          <a:lstStyle/>
          <a:p>
            <a:pPr marL="285750" indent="-285750" algn="just">
              <a:buFont typeface="Arial" panose="020B0604020202020204" pitchFamily="34" charset="0"/>
              <a:buChar char="•"/>
            </a:pPr>
            <a:r>
              <a:rPr lang="ka-GE" sz="2000" smtClean="0"/>
              <a:t>„პლაზმა“ მას ირვინგ ლენგმიუერმა დაარქვა 1928 წელს. ძველ ბერძნულად </a:t>
            </a:r>
            <a:r>
              <a:rPr lang="el-GR" sz="2000" smtClean="0"/>
              <a:t>πλάσμα</a:t>
            </a:r>
            <a:r>
              <a:rPr lang="ka-GE" sz="2000" smtClean="0"/>
              <a:t> „გამოძერწილს“ ნიშნავს. (</a:t>
            </a:r>
            <a:r>
              <a:rPr lang="en-US" sz="2000" smtClean="0"/>
              <a:t>π</a:t>
            </a:r>
            <a:r>
              <a:rPr lang="en-US" sz="2000" err="1" smtClean="0"/>
              <a:t>λάσσω</a:t>
            </a:r>
            <a:r>
              <a:rPr lang="ka-GE" sz="2000" smtClean="0"/>
              <a:t> - ვძერწავ). ლენგმიუერი წერდა: „... იონიზირებული აირი შეიცავს პრაქტიკულად ერთსა და იმავე რაოდენობის იონებსა და ელექტრონებს, რის შედეგადაც სისტემის ჯამური მუხტი ძალიან მცირეა. ჩვენ ვიყენებთ ტერმინ „პლაზმას“ ამ მთლიანობაში ელექტრულად ნეიტრალური არის აღსაწერად, რომელიც იონებისა და ელექტრონებისაგან შედგება.“</a:t>
            </a:r>
            <a:endParaRPr lang="en-US" sz="2000"/>
          </a:p>
          <a:p>
            <a:endParaRPr lang="en-US" sz="2000"/>
          </a:p>
        </p:txBody>
      </p:sp>
    </p:spTree>
    <p:extLst>
      <p:ext uri="{BB962C8B-B14F-4D97-AF65-F5344CB8AC3E}">
        <p14:creationId xmlns:p14="http://schemas.microsoft.com/office/powerpoint/2010/main" val="29429404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TextBox 1"/>
              <p:cNvSpPr txBox="1"/>
              <p:nvPr/>
            </p:nvSpPr>
            <p:spPr>
              <a:xfrm>
                <a:off x="-2" y="0"/>
                <a:ext cx="12192001" cy="6687665"/>
              </a:xfrm>
              <a:prstGeom prst="rect">
                <a:avLst/>
              </a:prstGeom>
              <a:noFill/>
            </p:spPr>
            <p:txBody>
              <a:bodyPr wrap="square" rtlCol="0">
                <a:spAutoFit/>
              </a:bodyPr>
              <a:lstStyle/>
              <a:p>
                <a:pPr algn="just"/>
                <a:r>
                  <a:rPr lang="ka-GE" sz="2000" smtClean="0"/>
                  <a:t>	პლაზმა არის ნაწილბრივ ან მთლიანად იონიზირებული აირი, რომელშიც დადებითი და უარყოფითი მუხტების სიმკვრივეები პრაქტიკულად ერთნაირია. მუხტთა ნებისმიერ სისტემას არ შეიძლება პლაზმა ეწოდოს. პლაზმას ახასიათებს კვაზინეიტრალურობა, რაც გულისხმობს, რომ ჯამური მუხტი სისტემის ზომასთან შედარებით მცირე ნებისმიერ მოცულობაში ნულის ტოლია.</a:t>
                </a:r>
              </a:p>
              <a:p>
                <a:r>
                  <a:rPr lang="ka-GE" sz="2000" smtClean="0"/>
                  <a:t>	</a:t>
                </a:r>
              </a:p>
              <a:p>
                <a:pPr algn="just"/>
                <a:r>
                  <a:rPr lang="ka-GE" sz="2000"/>
                  <a:t>	</a:t>
                </a:r>
                <a:r>
                  <a:rPr lang="ka-GE" sz="2000" smtClean="0"/>
                  <a:t>პლაზმას გააჩნია შემდეგი თვისებები:</a:t>
                </a:r>
              </a:p>
              <a:p>
                <a:pPr marL="285750" indent="-285750" algn="just">
                  <a:buFont typeface="Arial" panose="020B0604020202020204" pitchFamily="34" charset="0"/>
                  <a:buChar char="•"/>
                </a:pPr>
                <a:r>
                  <a:rPr lang="ka-GE" sz="2000" smtClean="0"/>
                  <a:t>საკმარისი სიმკვრივე: დამუხტული ნაწილაკები უნდა იმყოფებოდნენ საკმაოდ ახლოს ერთმანეთთან იმისათვის, რომ ყოველი მათგანი ურთიერთქმედებდეს ახლომდებარე დამუხტული ნაწილაკების მთელ სისტემასთან. პირობა ითვლება შესრულებულად, თუ დამუხტული ნაწილაკების რიცხვი გავლენის სფეროში (დებაის რადიუსის სფერო) საკმარისია კოლექტიური ეფექტების გაჩენისათვის. მათემატიკურად ეს პირობა გამოისახება შემდეგნაირად: </a:t>
                </a:r>
                <a14:m>
                  <m:oMath xmlns:m="http://schemas.openxmlformats.org/officeDocument/2006/math">
                    <m:sSubSup>
                      <m:sSubSupPr>
                        <m:ctrlPr>
                          <a:rPr lang="ka-GE" sz="2000" i="1" smtClean="0">
                            <a:latin typeface="Cambria Math" panose="02040503050406030204" pitchFamily="18" charset="0"/>
                          </a:rPr>
                        </m:ctrlPr>
                      </m:sSubSupPr>
                      <m:e>
                        <m:r>
                          <a:rPr lang="en-US" sz="2000" b="0" i="1" smtClean="0">
                            <a:latin typeface="Cambria Math" panose="02040503050406030204" pitchFamily="18" charset="0"/>
                          </a:rPr>
                          <m:t>𝑟</m:t>
                        </m:r>
                      </m:e>
                      <m:sub>
                        <m:r>
                          <a:rPr lang="en-US" sz="2000" b="0" i="1" smtClean="0">
                            <a:latin typeface="Cambria Math" panose="02040503050406030204" pitchFamily="18" charset="0"/>
                          </a:rPr>
                          <m:t>𝐷</m:t>
                        </m:r>
                      </m:sub>
                      <m:sup>
                        <m:r>
                          <a:rPr lang="en-US" sz="2000" b="0" i="1" smtClean="0">
                            <a:latin typeface="Cambria Math" panose="02040503050406030204" pitchFamily="18" charset="0"/>
                          </a:rPr>
                          <m:t>3</m:t>
                        </m:r>
                      </m:sup>
                    </m:sSubSup>
                    <m:r>
                      <m:rPr>
                        <m:sty m:val="p"/>
                      </m:rPr>
                      <a:rPr lang="en-US" sz="2000" b="0" i="0" smtClean="0">
                        <a:latin typeface="Cambria Math" panose="02040503050406030204" pitchFamily="18" charset="0"/>
                      </a:rPr>
                      <m:t>N</m:t>
                    </m:r>
                    <m:r>
                      <a:rPr lang="en-US" sz="2000" b="0" i="0" smtClean="0">
                        <a:latin typeface="Cambria Math" panose="02040503050406030204" pitchFamily="18" charset="0"/>
                      </a:rPr>
                      <m:t>≫1</m:t>
                    </m:r>
                  </m:oMath>
                </a14:m>
                <a:r>
                  <a:rPr lang="en-US" sz="2000" smtClean="0"/>
                  <a:t>, </a:t>
                </a:r>
                <a:r>
                  <a:rPr lang="ka-GE" sz="2000" smtClean="0"/>
                  <a:t>სადაც </a:t>
                </a:r>
                <a:r>
                  <a:rPr lang="en-US" sz="2000" smtClean="0"/>
                  <a:t>N </a:t>
                </a:r>
                <a:r>
                  <a:rPr lang="ka-GE" sz="2000" smtClean="0"/>
                  <a:t>დამუხტული ნაწილაკების კონცენტრაციაა.</a:t>
                </a:r>
              </a:p>
              <a:p>
                <a:pPr marL="285750" indent="-285750" algn="just">
                  <a:buFont typeface="Arial" panose="020B0604020202020204" pitchFamily="34" charset="0"/>
                  <a:buChar char="•"/>
                </a:pPr>
                <a:r>
                  <a:rPr lang="ka-GE" sz="2000" smtClean="0"/>
                  <a:t>შინაგანი ურთიერთქმედებების პრიორიტეტი: დებაის</a:t>
                </a:r>
                <a:r>
                  <a:rPr lang="ru-RU" sz="2000" smtClean="0"/>
                  <a:t> </a:t>
                </a:r>
                <a:r>
                  <a:rPr lang="ka-GE" sz="2000" smtClean="0"/>
                  <a:t>ეკრანირების რადიუსი უნდა იყოს მცირე პლაზმის ზომასთან შედარებით. ეს ნიშნავს, რომ ურთიერთქმედებები, რომლებიც ხდება პლაზმის შიგნით, უფრო მნიშვნელოვანია მის ზედაპიზე არსებულ ეფექტებთან შედარებით, რომლებიც შეგვიძლია უგულებელვყოთ. თუ ეს პირობა შესრულებულია, სისტემა შეგვიძლია ჩავთვალოთ კვაზინეიტრალურად. მათემატიკურად ეს პირობა გამოისახება შემდეგნაირად: </a:t>
                </a:r>
                <a14:m>
                  <m:oMath xmlns:m="http://schemas.openxmlformats.org/officeDocument/2006/math">
                    <m:f>
                      <m:fPr>
                        <m:ctrlPr>
                          <a:rPr lang="ka-GE" sz="2000" i="1" smtClean="0">
                            <a:latin typeface="Cambria Math" panose="02040503050406030204" pitchFamily="18" charset="0"/>
                          </a:rPr>
                        </m:ctrlPr>
                      </m:fPr>
                      <m:num>
                        <m:sSub>
                          <m:sSubPr>
                            <m:ctrlPr>
                              <a:rPr lang="ka-GE" sz="2000" i="1" smtClean="0">
                                <a:latin typeface="Cambria Math" panose="02040503050406030204" pitchFamily="18" charset="0"/>
                              </a:rPr>
                            </m:ctrlPr>
                          </m:sSubPr>
                          <m:e>
                            <m:r>
                              <a:rPr lang="en-US" sz="2000" b="0" i="1" smtClean="0">
                                <a:latin typeface="Cambria Math" panose="02040503050406030204" pitchFamily="18" charset="0"/>
                              </a:rPr>
                              <m:t>𝑟</m:t>
                            </m:r>
                          </m:e>
                          <m:sub>
                            <m:r>
                              <a:rPr lang="en-US" sz="2000" b="0" i="1" smtClean="0">
                                <a:latin typeface="Cambria Math" panose="02040503050406030204" pitchFamily="18" charset="0"/>
                              </a:rPr>
                              <m:t>𝐷</m:t>
                            </m:r>
                          </m:sub>
                        </m:sSub>
                      </m:num>
                      <m:den>
                        <m:r>
                          <a:rPr lang="en-US" sz="2000" b="0" i="1" smtClean="0">
                            <a:latin typeface="Cambria Math" panose="02040503050406030204" pitchFamily="18" charset="0"/>
                          </a:rPr>
                          <m:t>𝐿</m:t>
                        </m:r>
                      </m:den>
                    </m:f>
                    <m:r>
                      <a:rPr lang="en-US" sz="2000" b="0" i="1" smtClean="0">
                        <a:latin typeface="Cambria Math" panose="02040503050406030204" pitchFamily="18" charset="0"/>
                      </a:rPr>
                      <m:t>≪1.</m:t>
                    </m:r>
                  </m:oMath>
                </a14:m>
                <a:endParaRPr lang="en-US" sz="2000" smtClean="0"/>
              </a:p>
              <a:p>
                <a:pPr marL="285750" indent="-285750" algn="just">
                  <a:buFont typeface="Arial" panose="020B0604020202020204" pitchFamily="34" charset="0"/>
                  <a:buChar char="•"/>
                </a:pPr>
                <a:r>
                  <a:rPr lang="ka-GE" sz="2000" smtClean="0"/>
                  <a:t>პლაზმური სიხშირე: საშუალო დრო ნაწილაკთა შეჯახებებს შორის უნდა იყოს დიდი პლაზმური რხევების</a:t>
                </a:r>
                <a:r>
                  <a:rPr lang="en-US" sz="2000" smtClean="0"/>
                  <a:t> (</a:t>
                </a:r>
                <a:r>
                  <a:rPr lang="ka-GE" sz="2000" smtClean="0"/>
                  <a:t>ლენგმიუერის ტალღის) პერიოდთან შედარებით. როდესაც ეს პირობა შესრულებულია, პლაზმის ელექტროდინამიკური თვისებები სჭარბობს მოლეკულურ-კინეტიკურ თვისებებს. მატემატიკურად ეს პირობა გამოისახება შემდეგნაირად:</a:t>
                </a:r>
                <a:r>
                  <a:rPr lang="en-US" sz="2000" smtClean="0"/>
                  <a:t> </a:t>
                </a:r>
                <a14:m>
                  <m:oMath xmlns:m="http://schemas.openxmlformats.org/officeDocument/2006/math">
                    <m:r>
                      <m:rPr>
                        <m:sty m:val="p"/>
                      </m:rPr>
                      <a:rPr lang="el-GR" sz="2000" i="1" smtClean="0">
                        <a:latin typeface="Cambria Math" panose="02040503050406030204" pitchFamily="18" charset="0"/>
                      </a:rPr>
                      <m:t>τ</m:t>
                    </m:r>
                    <m:sSub>
                      <m:sSubPr>
                        <m:ctrlPr>
                          <a:rPr lang="el-GR" sz="2000" i="1" smtClean="0">
                            <a:latin typeface="Cambria Math" panose="02040503050406030204" pitchFamily="18" charset="0"/>
                          </a:rPr>
                        </m:ctrlPr>
                      </m:sSubPr>
                      <m:e>
                        <m:r>
                          <m:rPr>
                            <m:sty m:val="p"/>
                          </m:rPr>
                          <a:rPr lang="el-GR" sz="2000" i="1">
                            <a:latin typeface="Cambria Math" panose="02040503050406030204" pitchFamily="18" charset="0"/>
                          </a:rPr>
                          <m:t>ω</m:t>
                        </m:r>
                        <m:r>
                          <m:rPr>
                            <m:nor/>
                          </m:rPr>
                          <a:rPr lang="en-US" sz="2000"/>
                          <m:t> </m:t>
                        </m:r>
                      </m:e>
                      <m:sub>
                        <m:r>
                          <a:rPr lang="en-US" sz="2000" b="0" i="1" smtClean="0">
                            <a:latin typeface="Cambria Math" panose="02040503050406030204" pitchFamily="18" charset="0"/>
                          </a:rPr>
                          <m:t>𝑝𝑙</m:t>
                        </m:r>
                      </m:sub>
                    </m:sSub>
                    <m:r>
                      <a:rPr lang="en-US" sz="2000" b="0" i="1" smtClean="0">
                        <a:latin typeface="Cambria Math" panose="02040503050406030204" pitchFamily="18" charset="0"/>
                      </a:rPr>
                      <m:t>≫1.</m:t>
                    </m:r>
                  </m:oMath>
                </a14:m>
                <a:endParaRPr lang="en-US" sz="2000"/>
              </a:p>
            </p:txBody>
          </p:sp>
        </mc:Choice>
        <mc:Fallback>
          <p:sp>
            <p:nvSpPr>
              <p:cNvPr id="2" name="TextBox 1"/>
              <p:cNvSpPr txBox="1">
                <a:spLocks noRot="1" noChangeAspect="1" noMove="1" noResize="1" noEditPoints="1" noAdjustHandles="1" noChangeArrowheads="1" noChangeShapeType="1" noTextEdit="1"/>
              </p:cNvSpPr>
              <p:nvPr/>
            </p:nvSpPr>
            <p:spPr>
              <a:xfrm>
                <a:off x="-2" y="0"/>
                <a:ext cx="12192001" cy="6687665"/>
              </a:xfrm>
              <a:prstGeom prst="rect">
                <a:avLst/>
              </a:prstGeom>
              <a:blipFill>
                <a:blip r:embed="rId2"/>
                <a:stretch>
                  <a:fillRect l="-500" t="-456" r="-500" b="-456"/>
                </a:stretch>
              </a:blipFill>
            </p:spPr>
            <p:txBody>
              <a:bodyPr/>
              <a:lstStyle/>
              <a:p>
                <a:r>
                  <a:rPr lang="en-US">
                    <a:noFill/>
                  </a:rPr>
                  <a:t> </a:t>
                </a:r>
              </a:p>
            </p:txBody>
          </p:sp>
        </mc:Fallback>
      </mc:AlternateContent>
    </p:spTree>
    <p:extLst>
      <p:ext uri="{BB962C8B-B14F-4D97-AF65-F5344CB8AC3E}">
        <p14:creationId xmlns:p14="http://schemas.microsoft.com/office/powerpoint/2010/main" val="1232590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0"/>
            <a:ext cx="12192000" cy="5601533"/>
          </a:xfrm>
          <a:prstGeom prst="rect">
            <a:avLst/>
          </a:prstGeom>
          <a:noFill/>
        </p:spPr>
        <p:txBody>
          <a:bodyPr wrap="square" rtlCol="0">
            <a:spAutoFit/>
          </a:bodyPr>
          <a:lstStyle/>
          <a:p>
            <a:pPr algn="just"/>
            <a:r>
              <a:rPr lang="ka-GE" sz="2000" smtClean="0"/>
              <a:t>	გამოყოფენ იდეალურ და არაიდეალურ, დაბალტემპერატურულ და მაღალტემპერატურულ, წონასწორულ და არაწონასწორულ პლაზმებს. იდეალურ პლაზმაში, როგორც ჩვეულებრივ (არაიონიზირებულ) აირში, ნაწილაკთა ურთიერთქმედების ენერგია გაცილებით ნაკლებია მათ კინეტიკურ ენერგიაზე.</a:t>
            </a:r>
          </a:p>
          <a:p>
            <a:pPr algn="just"/>
            <a:endParaRPr lang="ka-GE" sz="2000" smtClean="0"/>
          </a:p>
          <a:p>
            <a:pPr algn="just"/>
            <a:r>
              <a:rPr lang="ka-GE" sz="2000" smtClean="0"/>
              <a:t>	</a:t>
            </a:r>
          </a:p>
          <a:p>
            <a:pPr algn="just"/>
            <a:r>
              <a:rPr lang="ka-GE" sz="2000"/>
              <a:t>	</a:t>
            </a:r>
            <a:r>
              <a:rPr lang="ka-GE" sz="2000" smtClean="0"/>
              <a:t>სხვადასხვა სხეულები პლაზმურ მდგომარეობაში გადადიან სხვადასხვა ტემპერატურაზე, რაც აიხსნება ნივთიერების ატომების გარე ელექტრონული შრეების აგებულებით: რაც უფრო ადვილად გასცემს ნივთიერების ატომი ელექტრონს, მით უფრო დაბალია მისი პლაზმურ მდგომარეობაში გადასვლის ტემპერატურა.</a:t>
            </a:r>
          </a:p>
          <a:p>
            <a:pPr algn="just"/>
            <a:endParaRPr lang="ka-GE" sz="2000"/>
          </a:p>
          <a:p>
            <a:pPr marL="342900" indent="-342900" algn="just">
              <a:buFont typeface="Arial" panose="020B0604020202020204" pitchFamily="34" charset="0"/>
              <a:buChar char="•"/>
            </a:pPr>
            <a:r>
              <a:rPr lang="ka-GE" sz="2000" smtClean="0"/>
              <a:t>დაბალტემპერატურული - ტემპერატურა ნაკლებია მილიონ კელვინზე.</a:t>
            </a:r>
          </a:p>
          <a:p>
            <a:pPr marL="342900" indent="-342900" algn="just">
              <a:buFont typeface="Arial" panose="020B0604020202020204" pitchFamily="34" charset="0"/>
              <a:buChar char="•"/>
            </a:pPr>
            <a:r>
              <a:rPr lang="ka-GE" sz="2000" smtClean="0"/>
              <a:t>მაღალტემპერატურული - ტემპერატურა მეტია ან ტოლია მილიონი კელვინის.</a:t>
            </a:r>
          </a:p>
          <a:p>
            <a:pPr algn="just"/>
            <a:endParaRPr lang="ka-GE" sz="2000"/>
          </a:p>
          <a:p>
            <a:pPr marL="342900" indent="-342900" algn="just">
              <a:buFont typeface="Arial" panose="020B0604020202020204" pitchFamily="34" charset="0"/>
              <a:buChar char="•"/>
            </a:pPr>
            <a:r>
              <a:rPr lang="ka-GE" sz="2000" smtClean="0"/>
              <a:t>არაწონასწურული - ელექტრონების ტემპერატურა გაცილებით აღემატება იონების ტემპერატურას. ეს ხდება ელექტრონისა და იონის მასების სხვაობის გამო, რაც ართულების ენერგიის გაცვლის პროცესს.</a:t>
            </a:r>
          </a:p>
          <a:p>
            <a:pPr marL="342900" indent="-342900" algn="just">
              <a:buFont typeface="Arial" panose="020B0604020202020204" pitchFamily="34" charset="0"/>
              <a:buChar char="•"/>
            </a:pPr>
            <a:r>
              <a:rPr lang="ka-GE" sz="2000" smtClean="0"/>
              <a:t>წონასწორული - ორივე ეს ტემპერატურა ერთმანეთის ტოლია.</a:t>
            </a:r>
            <a:endParaRPr lang="en-US" sz="2000"/>
          </a:p>
        </p:txBody>
      </p:sp>
    </p:spTree>
    <p:extLst>
      <p:ext uri="{BB962C8B-B14F-4D97-AF65-F5344CB8AC3E}">
        <p14:creationId xmlns:p14="http://schemas.microsoft.com/office/powerpoint/2010/main" val="108116759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8756" y="66502"/>
            <a:ext cx="7182196" cy="523220"/>
          </a:xfrm>
          <a:prstGeom prst="rect">
            <a:avLst/>
          </a:prstGeom>
          <a:noFill/>
        </p:spPr>
        <p:txBody>
          <a:bodyPr wrap="square" rtlCol="0">
            <a:spAutoFit/>
          </a:bodyPr>
          <a:lstStyle/>
          <a:p>
            <a:pPr algn="ctr"/>
            <a:r>
              <a:rPr lang="ka-GE" sz="2800" smtClean="0"/>
              <a:t>იონიზაციის ხარისხი და ჯერადობა</a:t>
            </a:r>
            <a:endParaRPr lang="en-US" sz="2800"/>
          </a:p>
        </p:txBody>
      </p:sp>
      <mc:AlternateContent xmlns:mc="http://schemas.openxmlformats.org/markup-compatibility/2006">
        <mc:Choice xmlns:a14="http://schemas.microsoft.com/office/drawing/2010/main" Requires="a14">
          <p:sp>
            <p:nvSpPr>
              <p:cNvPr id="3" name="TextBox 2"/>
              <p:cNvSpPr txBox="1"/>
              <p:nvPr/>
            </p:nvSpPr>
            <p:spPr>
              <a:xfrm>
                <a:off x="241069" y="889462"/>
                <a:ext cx="11546378" cy="3823162"/>
              </a:xfrm>
              <a:prstGeom prst="rect">
                <a:avLst/>
              </a:prstGeom>
              <a:noFill/>
            </p:spPr>
            <p:txBody>
              <a:bodyPr wrap="square" rtlCol="0">
                <a:spAutoFit/>
              </a:bodyPr>
              <a:lstStyle/>
              <a:p>
                <a:pPr algn="just"/>
                <a:r>
                  <a:rPr lang="ka-GE" smtClean="0"/>
                  <a:t>	იონიზაციის ხარისხი პროპორციულია ატომების რიცხვისა, რომლებმაც გასცეს ან მიიღეს ელექტრონები. ის ყველაზე მეტად დამოკიდებულია ტემპერატურაზე. სუსტად იონიზირებულ აირსაც კი, რომელშიც იონიზირებულ მდგომარეობაში მყოფი ნაწილაკების რიცხვი 1%-ზე ნაკლებს შეადგენს, შეუძლია გამოავლინოს ზოგიერთი ტიპიური თვისება, რომლებიც დამახასიათებელია პლაზმისათვის (მაგალითად, ურთიერთქმედება გარე მაგნიტურ ველთან და მაღალი გამტარებლობა). იონიზაციის ხარისხი </a:t>
                </a:r>
                <a:r>
                  <a:rPr lang="el-GR" smtClean="0"/>
                  <a:t>α</a:t>
                </a:r>
                <a:r>
                  <a:rPr lang="ka-GE" smtClean="0"/>
                  <a:t> განისაზღვრება შემდეგნაირად: </a:t>
                </a:r>
                <a14:m>
                  <m:oMath xmlns:m="http://schemas.openxmlformats.org/officeDocument/2006/math">
                    <m:r>
                      <a:rPr lang="el-GR" i="1" smtClean="0">
                        <a:latin typeface="Cambria Math" panose="02040503050406030204" pitchFamily="18" charset="0"/>
                      </a:rPr>
                      <m:t>𝛼</m:t>
                    </m:r>
                    <m:r>
                      <a:rPr lang="ka-GE" b="0" i="1" smtClean="0">
                        <a:latin typeface="Cambria Math" panose="02040503050406030204" pitchFamily="18" charset="0"/>
                      </a:rPr>
                      <m:t>=</m:t>
                    </m:r>
                    <m:f>
                      <m:fPr>
                        <m:ctrlPr>
                          <a:rPr lang="ka-GE" b="0" i="1" smtClean="0">
                            <a:latin typeface="Cambria Math" panose="02040503050406030204" pitchFamily="18" charset="0"/>
                          </a:rPr>
                        </m:ctrlPr>
                      </m:fPr>
                      <m:num>
                        <m:sSub>
                          <m:sSubPr>
                            <m:ctrlPr>
                              <a:rPr lang="ka-GE" b="0" i="1" smtClean="0">
                                <a:latin typeface="Cambria Math" panose="02040503050406030204" pitchFamily="18" charset="0"/>
                              </a:rPr>
                            </m:ctrlPr>
                          </m:sSubPr>
                          <m:e>
                            <m:r>
                              <a:rPr lang="en-US" b="0" i="1" smtClean="0">
                                <a:latin typeface="Cambria Math" panose="02040503050406030204" pitchFamily="18" charset="0"/>
                              </a:rPr>
                              <m:t>𝑛</m:t>
                            </m:r>
                          </m:e>
                          <m:sub>
                            <m:r>
                              <a:rPr lang="en-US" b="0" i="1" smtClean="0">
                                <a:latin typeface="Cambria Math" panose="02040503050406030204" pitchFamily="18" charset="0"/>
                              </a:rPr>
                              <m:t>𝑖</m:t>
                            </m:r>
                          </m:sub>
                        </m:sSub>
                      </m:num>
                      <m:den>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𝑛</m:t>
                            </m:r>
                          </m:e>
                          <m:sub>
                            <m:r>
                              <a:rPr lang="en-US" b="0" i="1" smtClean="0">
                                <a:latin typeface="Cambria Math" panose="02040503050406030204" pitchFamily="18" charset="0"/>
                              </a:rPr>
                              <m:t>𝑖</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𝑛</m:t>
                            </m:r>
                          </m:e>
                          <m:sub>
                            <m:r>
                              <a:rPr lang="en-US" b="0" i="1" smtClean="0">
                                <a:latin typeface="Cambria Math" panose="02040503050406030204" pitchFamily="18" charset="0"/>
                              </a:rPr>
                              <m:t>𝑎</m:t>
                            </m:r>
                          </m:sub>
                        </m:sSub>
                        <m:r>
                          <a:rPr lang="en-US" b="0" i="1" smtClean="0">
                            <a:latin typeface="Cambria Math" panose="02040503050406030204" pitchFamily="18" charset="0"/>
                          </a:rPr>
                          <m:t>)</m:t>
                        </m:r>
                      </m:den>
                    </m:f>
                  </m:oMath>
                </a14:m>
                <a:r>
                  <a:rPr lang="en-US" smtClean="0"/>
                  <a:t>, </a:t>
                </a:r>
                <a:r>
                  <a:rPr lang="ka-GE" smtClean="0"/>
                  <a:t>სადაც </a:t>
                </a:r>
                <a14:m>
                  <m:oMath xmlns:m="http://schemas.openxmlformats.org/officeDocument/2006/math">
                    <m:sSub>
                      <m:sSubPr>
                        <m:ctrlPr>
                          <a:rPr lang="ka-GE" i="1">
                            <a:latin typeface="Cambria Math" panose="02040503050406030204" pitchFamily="18" charset="0"/>
                          </a:rPr>
                        </m:ctrlPr>
                      </m:sSubPr>
                      <m:e>
                        <m:r>
                          <a:rPr lang="en-US" i="1">
                            <a:latin typeface="Cambria Math" panose="02040503050406030204" pitchFamily="18" charset="0"/>
                          </a:rPr>
                          <m:t>𝑛</m:t>
                        </m:r>
                      </m:e>
                      <m:sub>
                        <m:r>
                          <a:rPr lang="en-US" i="1">
                            <a:latin typeface="Cambria Math" panose="02040503050406030204" pitchFamily="18" charset="0"/>
                          </a:rPr>
                          <m:t>𝑖</m:t>
                        </m:r>
                      </m:sub>
                    </m:sSub>
                  </m:oMath>
                </a14:m>
                <a:r>
                  <a:rPr lang="ka-GE" smtClean="0"/>
                  <a:t> იონების კონცენტრაციაა, ხოლო </a:t>
                </a:r>
                <a14:m>
                  <m:oMath xmlns:m="http://schemas.openxmlformats.org/officeDocument/2006/math">
                    <m:sSub>
                      <m:sSubPr>
                        <m:ctrlPr>
                          <a:rPr lang="ka-GE" i="1" smtClean="0">
                            <a:latin typeface="Cambria Math" panose="02040503050406030204" pitchFamily="18" charset="0"/>
                          </a:rPr>
                        </m:ctrlPr>
                      </m:sSubPr>
                      <m:e>
                        <m:r>
                          <a:rPr lang="en-US" b="0" i="1" smtClean="0">
                            <a:latin typeface="Cambria Math" panose="02040503050406030204" pitchFamily="18" charset="0"/>
                          </a:rPr>
                          <m:t>𝑛</m:t>
                        </m:r>
                      </m:e>
                      <m:sub>
                        <m:r>
                          <a:rPr lang="en-US" b="0" i="1" smtClean="0">
                            <a:latin typeface="Cambria Math" panose="02040503050406030204" pitchFamily="18" charset="0"/>
                          </a:rPr>
                          <m:t>𝑎</m:t>
                        </m:r>
                      </m:sub>
                    </m:sSub>
                  </m:oMath>
                </a14:m>
                <a:r>
                  <a:rPr lang="en-US" smtClean="0"/>
                  <a:t> </a:t>
                </a:r>
                <a:r>
                  <a:rPr lang="ka-GE" smtClean="0"/>
                  <a:t>კი - (ნეიტრალური) ატომების.  როდესაც </a:t>
                </a:r>
                <a14:m>
                  <m:oMath xmlns:m="http://schemas.openxmlformats.org/officeDocument/2006/math">
                    <m:r>
                      <a:rPr lang="el-GR" i="1">
                        <a:latin typeface="Cambria Math" panose="02040503050406030204" pitchFamily="18" charset="0"/>
                      </a:rPr>
                      <m:t>𝛼</m:t>
                    </m:r>
                    <m:r>
                      <a:rPr lang="ka-GE" b="0" i="0" smtClean="0">
                        <a:latin typeface="Cambria Math" panose="02040503050406030204" pitchFamily="18" charset="0"/>
                      </a:rPr>
                      <m:t>=1</m:t>
                    </m:r>
                  </m:oMath>
                </a14:m>
                <a:r>
                  <a:rPr lang="ka-GE" smtClean="0"/>
                  <a:t> (100%), პლაზმას უწოდებენ სრულად იონიზირებულს.</a:t>
                </a:r>
              </a:p>
              <a:p>
                <a:pPr algn="just"/>
                <a:r>
                  <a:rPr lang="ka-GE"/>
                  <a:t>	</a:t>
                </a:r>
                <a:r>
                  <a:rPr lang="ka-GE" smtClean="0"/>
                  <a:t>დაბალტემპერატურული პლაზმისათვის დამახასიათებელია მცირე იონიზაციის ხარისხი (1% მდე). ასეთ პლაზმებს ტექნოლოგიურსაც უწოდებენ, ვინაიდან ისინი ხშირად გამოიყენება ტექნოლოგიურ პროცესებში. ხშირად ისინი იქმნება ელექტრული ველების მეშვეობით.</a:t>
                </a:r>
              </a:p>
              <a:p>
                <a:pPr algn="just"/>
                <a:r>
                  <a:rPr lang="ka-GE"/>
                  <a:t>	</a:t>
                </a:r>
                <a:r>
                  <a:rPr lang="ka-GE" smtClean="0"/>
                  <a:t>ცხელი პლაზმა თითქმის ყოველთვის სრულად იონიზირებულია (იონიზაციის ხარისხი </a:t>
                </a:r>
                <a:r>
                  <a:rPr lang="en-US" smtClean="0"/>
                  <a:t>~</a:t>
                </a:r>
                <a:r>
                  <a:rPr lang="ka-GE" smtClean="0"/>
                  <a:t>100%). ჩვეულებრივ სწორედ მას გულისხმობენ ნივთიერების მეოთხე აგრეგატულ მდგომარეობის ქვეშ. ცხელი პლაზმის მაგალითს წარმოადგენს მზე.</a:t>
                </a:r>
                <a:endParaRPr lang="en-US"/>
              </a:p>
            </p:txBody>
          </p:sp>
        </mc:Choice>
        <mc:Fallback>
          <p:sp>
            <p:nvSpPr>
              <p:cNvPr id="3" name="TextBox 2"/>
              <p:cNvSpPr txBox="1">
                <a:spLocks noRot="1" noChangeAspect="1" noMove="1" noResize="1" noEditPoints="1" noAdjustHandles="1" noChangeArrowheads="1" noChangeShapeType="1" noTextEdit="1"/>
              </p:cNvSpPr>
              <p:nvPr/>
            </p:nvSpPr>
            <p:spPr>
              <a:xfrm>
                <a:off x="241069" y="889462"/>
                <a:ext cx="11546378" cy="3823162"/>
              </a:xfrm>
              <a:prstGeom prst="rect">
                <a:avLst/>
              </a:prstGeom>
              <a:blipFill>
                <a:blip r:embed="rId2"/>
                <a:stretch>
                  <a:fillRect l="-475" t="-957" r="-422" b="-1754"/>
                </a:stretch>
              </a:blipFill>
            </p:spPr>
            <p:txBody>
              <a:bodyPr/>
              <a:lstStyle/>
              <a:p>
                <a:r>
                  <a:rPr lang="en-US">
                    <a:noFill/>
                  </a:rPr>
                  <a:t> </a:t>
                </a:r>
              </a:p>
            </p:txBody>
          </p:sp>
        </mc:Fallback>
      </mc:AlternateContent>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37292" y="4682053"/>
            <a:ext cx="2170090" cy="2175947"/>
          </a:xfrm>
          <a:prstGeom prst="rect">
            <a:avLst/>
          </a:prstGeom>
        </p:spPr>
      </p:pic>
    </p:spTree>
    <p:extLst>
      <p:ext uri="{BB962C8B-B14F-4D97-AF65-F5344CB8AC3E}">
        <p14:creationId xmlns:p14="http://schemas.microsoft.com/office/powerpoint/2010/main" val="410989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58193" y="149629"/>
            <a:ext cx="6475614" cy="523220"/>
          </a:xfrm>
          <a:prstGeom prst="rect">
            <a:avLst/>
          </a:prstGeom>
          <a:noFill/>
        </p:spPr>
        <p:txBody>
          <a:bodyPr wrap="square" rtlCol="0">
            <a:spAutoFit/>
          </a:bodyPr>
          <a:lstStyle/>
          <a:p>
            <a:pPr algn="ctr"/>
            <a:r>
              <a:rPr lang="ka-GE" sz="2800" smtClean="0"/>
              <a:t>ნაწილაკთა კონცენტრაცია პლაზმაში</a:t>
            </a:r>
            <a:endParaRPr lang="en-US" sz="2800"/>
          </a:p>
        </p:txBody>
      </p:sp>
      <mc:AlternateContent xmlns:mc="http://schemas.openxmlformats.org/markup-compatibility/2006">
        <mc:Choice xmlns:a14="http://schemas.microsoft.com/office/drawing/2010/main" Requires="a14">
          <p:sp>
            <p:nvSpPr>
              <p:cNvPr id="3" name="TextBox 2"/>
              <p:cNvSpPr txBox="1"/>
              <p:nvPr/>
            </p:nvSpPr>
            <p:spPr>
              <a:xfrm>
                <a:off x="307571" y="939338"/>
                <a:ext cx="11795760" cy="1938992"/>
              </a:xfrm>
              <a:prstGeom prst="rect">
                <a:avLst/>
              </a:prstGeom>
              <a:noFill/>
            </p:spPr>
            <p:txBody>
              <a:bodyPr wrap="square" rtlCol="0">
                <a:spAutoFit/>
              </a:bodyPr>
              <a:lstStyle/>
              <a:p>
                <a:pPr algn="just"/>
                <a:r>
                  <a:rPr lang="en-US" sz="2000" smtClean="0"/>
                  <a:t>	</a:t>
                </a:r>
                <a:r>
                  <a:rPr lang="ka-GE" sz="2000" smtClean="0"/>
                  <a:t>პლაზმის კონცენტრაციის ქვეშ, როგორც წესი, იგულისხმება ელექტრონების კონცენტრაცია, ანუ მოცულობის ერთეულში თავისუფალი ელექტრონების რიცხვი. კვაზინეიტრალურ პლაზმაში იონების კონცენტრაცია მასთან დაკავშირებულია საშუალო მუხტური რიცხვის მეშვეობით </a:t>
                </a:r>
                <a14:m>
                  <m:oMath xmlns:m="http://schemas.openxmlformats.org/officeDocument/2006/math">
                    <m:r>
                      <a:rPr lang="en-US" sz="2000" b="0" i="1" smtClean="0">
                        <a:latin typeface="Cambria Math" panose="02040503050406030204" pitchFamily="18" charset="0"/>
                      </a:rPr>
                      <m:t>&lt;</m:t>
                    </m:r>
                    <m:r>
                      <a:rPr lang="en-US" sz="2000" b="0" i="1" smtClean="0">
                        <a:latin typeface="Cambria Math" panose="02040503050406030204" pitchFamily="18" charset="0"/>
                      </a:rPr>
                      <m:t>𝑍</m:t>
                    </m:r>
                    <m:r>
                      <a:rPr lang="en-US" sz="2000" b="0" i="1" smtClean="0">
                        <a:latin typeface="Cambria Math" panose="02040503050406030204" pitchFamily="18" charset="0"/>
                      </a:rPr>
                      <m:t>&gt;: </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𝑛</m:t>
                        </m:r>
                      </m:e>
                      <m:sub>
                        <m:r>
                          <a:rPr lang="en-US" sz="2000" b="0" i="1" smtClean="0">
                            <a:latin typeface="Cambria Math" panose="02040503050406030204" pitchFamily="18" charset="0"/>
                          </a:rPr>
                          <m:t>𝑒</m:t>
                        </m:r>
                      </m:sub>
                    </m:sSub>
                    <m:r>
                      <a:rPr lang="en-US" sz="2000" b="0" i="1" smtClean="0">
                        <a:latin typeface="Cambria Math" panose="02040503050406030204" pitchFamily="18" charset="0"/>
                      </a:rPr>
                      <m:t>=</m:t>
                    </m:r>
                    <m:r>
                      <a:rPr lang="en-US" sz="2000" i="1">
                        <a:latin typeface="Cambria Math" panose="02040503050406030204" pitchFamily="18" charset="0"/>
                      </a:rPr>
                      <m:t>&lt;</m:t>
                    </m:r>
                    <m:r>
                      <a:rPr lang="en-US" sz="2000" i="1">
                        <a:latin typeface="Cambria Math" panose="02040503050406030204" pitchFamily="18" charset="0"/>
                      </a:rPr>
                      <m:t>𝑍</m:t>
                    </m:r>
                    <m:r>
                      <a:rPr lang="en-US" sz="2000" i="1">
                        <a:latin typeface="Cambria Math" panose="02040503050406030204" pitchFamily="18" charset="0"/>
                      </a:rPr>
                      <m:t>&gt;</m:t>
                    </m:r>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𝑛</m:t>
                        </m:r>
                      </m:e>
                      <m:sub>
                        <m:r>
                          <a:rPr lang="en-US" sz="2000" b="0" i="1" smtClean="0">
                            <a:latin typeface="Cambria Math" panose="02040503050406030204" pitchFamily="18" charset="0"/>
                          </a:rPr>
                          <m:t>𝑖</m:t>
                        </m:r>
                      </m:sub>
                    </m:sSub>
                  </m:oMath>
                </a14:m>
                <a:r>
                  <a:rPr lang="en-US" sz="2000" smtClean="0"/>
                  <a:t>. </a:t>
                </a:r>
                <a:r>
                  <a:rPr lang="ka-GE" sz="2000" smtClean="0"/>
                  <a:t>აგრეთვე მნიშვნელოვანია (ნეიტრალური) ატომების კონცენტრაციაც </a:t>
                </a:r>
                <a14:m>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𝑛</m:t>
                        </m:r>
                      </m:e>
                      <m:sub>
                        <m:r>
                          <a:rPr lang="en-US" sz="2000" b="0" i="1" smtClean="0">
                            <a:latin typeface="Cambria Math" panose="02040503050406030204" pitchFamily="18" charset="0"/>
                          </a:rPr>
                          <m:t>𝑎</m:t>
                        </m:r>
                      </m:sub>
                    </m:sSub>
                  </m:oMath>
                </a14:m>
                <a:r>
                  <a:rPr lang="ka-GE" sz="2000" smtClean="0"/>
                  <a:t>, რომელიც ცხელ პლაზმაში საკმაოდ დაბალია, მაგრამ მაინც შეიძლება მნიშვნელოვანი იყოს პროცესთა ფიზიკისათვის პლაზმაში.</a:t>
                </a:r>
                <a:endParaRPr lang="en-US" sz="2000"/>
              </a:p>
            </p:txBody>
          </p:sp>
        </mc:Choice>
        <mc:Fallback>
          <p:sp>
            <p:nvSpPr>
              <p:cNvPr id="3" name="TextBox 2"/>
              <p:cNvSpPr txBox="1">
                <a:spLocks noRot="1" noChangeAspect="1" noMove="1" noResize="1" noEditPoints="1" noAdjustHandles="1" noChangeArrowheads="1" noChangeShapeType="1" noTextEdit="1"/>
              </p:cNvSpPr>
              <p:nvPr/>
            </p:nvSpPr>
            <p:spPr>
              <a:xfrm>
                <a:off x="307571" y="939338"/>
                <a:ext cx="11795760" cy="1938992"/>
              </a:xfrm>
              <a:prstGeom prst="rect">
                <a:avLst/>
              </a:prstGeom>
              <a:blipFill>
                <a:blip r:embed="rId2"/>
                <a:stretch>
                  <a:fillRect l="-517" t="-1258" r="-568" b="-5031"/>
                </a:stretch>
              </a:blipFill>
            </p:spPr>
            <p:txBody>
              <a:bodyPr/>
              <a:lstStyle/>
              <a:p>
                <a:r>
                  <a:rPr lang="en-US">
                    <a:noFill/>
                  </a:rPr>
                  <a:t> </a:t>
                </a:r>
              </a:p>
            </p:txBody>
          </p:sp>
        </mc:Fallback>
      </mc:AlternateContent>
    </p:spTree>
    <p:extLst>
      <p:ext uri="{BB962C8B-B14F-4D97-AF65-F5344CB8AC3E}">
        <p14:creationId xmlns:p14="http://schemas.microsoft.com/office/powerpoint/2010/main" val="29548507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919163" y="0"/>
            <a:ext cx="10353675" cy="969963"/>
          </a:xfrm>
        </p:spPr>
        <p:txBody>
          <a:bodyPr/>
          <a:lstStyle/>
          <a:p>
            <a:r>
              <a:rPr lang="ka-GE" smtClean="0"/>
              <a:t>განსხვავებები აირადი მდგომარეობისაგან</a:t>
            </a:r>
            <a:endParaRPr lang="en-US"/>
          </a:p>
        </p:txBody>
      </p:sp>
      <p:sp>
        <p:nvSpPr>
          <p:cNvPr id="9" name="TextBox 8"/>
          <p:cNvSpPr txBox="1"/>
          <p:nvPr/>
        </p:nvSpPr>
        <p:spPr>
          <a:xfrm>
            <a:off x="123825" y="1485900"/>
            <a:ext cx="6057900" cy="4770537"/>
          </a:xfrm>
          <a:prstGeom prst="rect">
            <a:avLst/>
          </a:prstGeom>
          <a:noFill/>
        </p:spPr>
        <p:txBody>
          <a:bodyPr wrap="square" rtlCol="0">
            <a:spAutoFit/>
          </a:bodyPr>
          <a:lstStyle/>
          <a:p>
            <a:pPr algn="ctr"/>
            <a:r>
              <a:rPr lang="ka-GE" sz="2000" smtClean="0"/>
              <a:t>აირი</a:t>
            </a:r>
          </a:p>
          <a:p>
            <a:pPr marL="342900" indent="-342900" algn="just">
              <a:buFont typeface="Arial" panose="020B0604020202020204" pitchFamily="34" charset="0"/>
              <a:buChar char="•"/>
            </a:pPr>
            <a:r>
              <a:rPr lang="ka-GE" sz="2000" smtClean="0"/>
              <a:t>საკმაოდ დაბალი ელექტრული გამტარებლობა. მაგალითად</a:t>
            </a:r>
            <a:r>
              <a:rPr lang="en-US" sz="2000" smtClean="0"/>
              <a:t>,</a:t>
            </a:r>
            <a:r>
              <a:rPr lang="ka-GE" sz="2000" smtClean="0"/>
              <a:t> ჰაერი შესანიშნავი იზოლატორია, სანამ მის იონიზაციას არ მოვახდენთ.</a:t>
            </a:r>
          </a:p>
          <a:p>
            <a:pPr marL="342900" indent="-342900" algn="just">
              <a:buFont typeface="Arial" panose="020B0604020202020204" pitchFamily="34" charset="0"/>
              <a:buChar char="•"/>
            </a:pPr>
            <a:r>
              <a:rPr lang="ka-GE" sz="2000" smtClean="0"/>
              <a:t>ნაწილაკთა სახეობების რიცხვი ერთია. აირები შედგება ერთმანეთის მსგავსი მოლეკულებისაგან, რომლებიც ასრულებს სითბურ მოძრაობას და ასევე მოძრაობს გრავიტაციის გავლენის ქვეშ, ხოლო ერთმანეთთან კი ურთიერთქმედებს საკმაოდ მცირე მანძილებზე.</a:t>
            </a:r>
          </a:p>
          <a:p>
            <a:pPr marL="342900" indent="-342900" algn="just">
              <a:buFont typeface="Arial" panose="020B0604020202020204" pitchFamily="34" charset="0"/>
              <a:buChar char="•"/>
            </a:pPr>
            <a:r>
              <a:rPr lang="ka-GE" sz="2000" smtClean="0"/>
              <a:t>სიჩქარეების მიხედვით განაწილება წარმოადგენს მაქსველის განაწილებას.</a:t>
            </a:r>
          </a:p>
          <a:p>
            <a:pPr marL="342900" indent="-342900" algn="just">
              <a:buFont typeface="Arial" panose="020B0604020202020204" pitchFamily="34" charset="0"/>
              <a:buChar char="•"/>
            </a:pPr>
            <a:r>
              <a:rPr lang="ka-GE" sz="2000" smtClean="0"/>
              <a:t>ურთიერთქმედების ტიპი ბინარულია. როგორც წესი, ორნაწილაკიანი შეჯახებები.</a:t>
            </a:r>
            <a:endParaRPr lang="en-US" sz="2000"/>
          </a:p>
        </p:txBody>
      </p:sp>
      <p:sp>
        <p:nvSpPr>
          <p:cNvPr id="10" name="TextBox 9"/>
          <p:cNvSpPr txBox="1"/>
          <p:nvPr/>
        </p:nvSpPr>
        <p:spPr>
          <a:xfrm>
            <a:off x="6324600" y="1485900"/>
            <a:ext cx="5934074" cy="4708981"/>
          </a:xfrm>
          <a:prstGeom prst="rect">
            <a:avLst/>
          </a:prstGeom>
          <a:noFill/>
        </p:spPr>
        <p:txBody>
          <a:bodyPr wrap="square" rtlCol="0">
            <a:spAutoFit/>
          </a:bodyPr>
          <a:lstStyle/>
          <a:p>
            <a:pPr algn="ctr"/>
            <a:r>
              <a:rPr lang="ka-GE" sz="2000" smtClean="0"/>
              <a:t>პლაზმა</a:t>
            </a:r>
          </a:p>
          <a:p>
            <a:pPr marL="342900" indent="-342900" algn="just">
              <a:buFont typeface="Arial" panose="020B0604020202020204" pitchFamily="34" charset="0"/>
              <a:buChar char="•"/>
            </a:pPr>
            <a:r>
              <a:rPr lang="ka-GE" sz="2000" smtClean="0"/>
              <a:t>ელექტრული გამტარებლობა ძალიან მაღალია.</a:t>
            </a:r>
          </a:p>
          <a:p>
            <a:pPr marL="342900" indent="-342900" algn="just">
              <a:buFont typeface="Arial" panose="020B0604020202020204" pitchFamily="34" charset="0"/>
              <a:buChar char="•"/>
            </a:pPr>
            <a:r>
              <a:rPr lang="ka-GE" sz="2000" smtClean="0"/>
              <a:t>ნაწილაკთა სახეობების რიცხვი ორი, სამი, ან მეტია. ელექტრონები, იონები და ნეიტრალური ნაწილაკები.</a:t>
            </a:r>
          </a:p>
          <a:p>
            <a:pPr marL="342900" indent="-342900" algn="just">
              <a:buFont typeface="Arial" panose="020B0604020202020204" pitchFamily="34" charset="0"/>
              <a:buChar char="•"/>
            </a:pPr>
            <a:r>
              <a:rPr lang="ka-GE" sz="2000" smtClean="0"/>
              <a:t>სიჩქარეების მიხედვით განაწილება შეიძლება არ იყოს მაქსველის განაწილება. ელექტრულ ველებს განსხვავებული გავლენა აქვთ ნაწილაკთა სიჩქარეებზე, ვიდრე შეჯახებებს, რომლებსაც ყოველთვის მივყავარ</a:t>
            </a:r>
            <a:r>
              <a:rPr lang="ka-GE" sz="2000"/>
              <a:t>თ</a:t>
            </a:r>
            <a:r>
              <a:rPr lang="ka-GE" sz="2000" smtClean="0"/>
              <a:t> მაქსველის განაწილებამდე სიჩქარეების მიხედვით.</a:t>
            </a:r>
          </a:p>
          <a:p>
            <a:pPr marL="342900" indent="-342900" algn="just">
              <a:buFont typeface="Arial" panose="020B0604020202020204" pitchFamily="34" charset="0"/>
              <a:buChar char="•"/>
            </a:pPr>
            <a:r>
              <a:rPr lang="ka-GE" sz="2000" smtClean="0"/>
              <a:t>ურთიერთქმედების ტიპი კოლექტიურია. ყოველი ნაწილაკი ურთიერთქმედებს ერთდროულად რამოდენიმე სხვა ნაწილაკთან.</a:t>
            </a:r>
            <a:endParaRPr lang="en-US" sz="2000"/>
          </a:p>
        </p:txBody>
      </p:sp>
    </p:spTree>
    <p:extLst>
      <p:ext uri="{BB962C8B-B14F-4D97-AF65-F5344CB8AC3E}">
        <p14:creationId xmlns:p14="http://schemas.microsoft.com/office/powerpoint/2010/main" val="387050775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TM04033929[[fn=Slate]]</Template>
  <TotalTime>638</TotalTime>
  <Words>230</Words>
  <Application>Microsoft Office PowerPoint</Application>
  <PresentationFormat>Widescreen</PresentationFormat>
  <Paragraphs>40</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Calisto MT</vt:lpstr>
      <vt:lpstr>Cambria Math</vt:lpstr>
      <vt:lpstr>Sylfaen</vt:lpstr>
      <vt:lpstr>Trebuchet MS</vt:lpstr>
      <vt:lpstr>Wingdings 2</vt:lpstr>
      <vt:lpstr>Slate</vt:lpstr>
      <vt:lpstr>პლაზმა </vt:lpstr>
      <vt:lpstr>მეოთხე აგრეგატული მდგომარეობა  </vt:lpstr>
      <vt:lpstr>PowerPoint Presentation</vt:lpstr>
      <vt:lpstr>PowerPoint Presentation</vt:lpstr>
      <vt:lpstr>PowerPoint Presentation</vt:lpstr>
      <vt:lpstr>PowerPoint Presentation</vt:lpstr>
      <vt:lpstr>PowerPoint Presentation</vt:lpstr>
      <vt:lpstr>PowerPoint Presentation</vt:lpstr>
      <vt:lpstr>განსხვავებები აირადი მდგომარეობისაგან</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პლაზმა</dc:title>
  <dc:creator>Irakli sr</dc:creator>
  <cp:lastModifiedBy>Irakli sr</cp:lastModifiedBy>
  <cp:revision>41</cp:revision>
  <dcterms:created xsi:type="dcterms:W3CDTF">2018-03-29T12:44:14Z</dcterms:created>
  <dcterms:modified xsi:type="dcterms:W3CDTF">2018-04-12T12:38:51Z</dcterms:modified>
</cp:coreProperties>
</file>