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1" r:id="rId4"/>
    <p:sldId id="260" r:id="rId5"/>
    <p:sldId id="258" r:id="rId6"/>
    <p:sldId id="262" r:id="rId7"/>
    <p:sldId id="259"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629" autoAdjust="0"/>
  </p:normalViewPr>
  <p:slideViewPr>
    <p:cSldViewPr>
      <p:cViewPr varScale="1">
        <p:scale>
          <a:sx n="111" d="100"/>
          <a:sy n="111" d="100"/>
        </p:scale>
        <p:origin x="-161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D8BD707-D9CF-40AE-B4C6-C98DA3205C09}" type="datetimeFigureOut">
              <a:rPr lang="en-US" smtClean="0"/>
              <a:pPr/>
              <a:t>3/14/2022</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D8BD707-D9CF-40AE-B4C6-C98DA3205C09}" type="datetimeFigureOut">
              <a:rPr lang="en-US" smtClean="0"/>
              <a:pPr/>
              <a:t>3/14/2022</a:t>
            </a:fld>
            <a:endParaRPr lang="en-US"/>
          </a:p>
        </p:txBody>
      </p:sp>
      <p:sp>
        <p:nvSpPr>
          <p:cNvPr id="9" name="Slide Number Placeholder 8"/>
          <p:cNvSpPr>
            <a:spLocks noGrp="1"/>
          </p:cNvSpPr>
          <p:nvPr>
            <p:ph type="sldNum" sz="quarter" idx="15"/>
          </p:nvPr>
        </p:nvSpPr>
        <p:spPr/>
        <p:txBody>
          <a:bodyPr rtlCol="0"/>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D8BD707-D9CF-40AE-B4C6-C98DA3205C09}" type="datetimeFigureOut">
              <a:rPr lang="en-US" smtClean="0"/>
              <a:pPr/>
              <a:t>3/14/2022</a:t>
            </a:fld>
            <a:endParaRPr lang="en-US"/>
          </a:p>
        </p:txBody>
      </p:sp>
      <p:sp>
        <p:nvSpPr>
          <p:cNvPr id="7" name="Slide Number Placeholder 6"/>
          <p:cNvSpPr>
            <a:spLocks noGrp="1"/>
          </p:cNvSpPr>
          <p:nvPr>
            <p:ph type="sldNum" sz="quarter" idx="11"/>
          </p:nvPr>
        </p:nvSpPr>
        <p:spPr/>
        <p:txBody>
          <a:bodyPr rtlCol="0"/>
          <a:lstStyle/>
          <a:p>
            <a:fld id="{B6F15528-21DE-4FAA-801E-634DDDAF4B2B}"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D8BD707-D9CF-40AE-B4C6-C98DA3205C09}" type="datetimeFigureOut">
              <a:rPr lang="en-US" smtClean="0"/>
              <a:pPr/>
              <a:t>3/14/2022</a:t>
            </a:fld>
            <a:endParaRPr lang="en-US"/>
          </a:p>
        </p:txBody>
      </p:sp>
      <p:sp>
        <p:nvSpPr>
          <p:cNvPr id="22" name="Slide Number Placeholder 21"/>
          <p:cNvSpPr>
            <a:spLocks noGrp="1"/>
          </p:cNvSpPr>
          <p:nvPr>
            <p:ph type="sldNum" sz="quarter" idx="15"/>
          </p:nvPr>
        </p:nvSpPr>
        <p:spPr/>
        <p:txBody>
          <a:bodyPr rtlCol="0"/>
          <a:lstStyle/>
          <a:p>
            <a:fld id="{B6F15528-21DE-4FAA-801E-634DDDAF4B2B}"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D8BD707-D9CF-40AE-B4C6-C98DA3205C09}" type="datetimeFigureOut">
              <a:rPr lang="en-US" smtClean="0"/>
              <a:pPr/>
              <a:t>3/14/2022</a:t>
            </a:fld>
            <a:endParaRPr lang="en-US"/>
          </a:p>
        </p:txBody>
      </p:sp>
      <p:sp>
        <p:nvSpPr>
          <p:cNvPr id="18" name="Slide Number Placeholder 17"/>
          <p:cNvSpPr>
            <a:spLocks noGrp="1"/>
          </p:cNvSpPr>
          <p:nvPr>
            <p:ph type="sldNum" sz="quarter" idx="11"/>
          </p:nvPr>
        </p:nvSpPr>
        <p:spPr/>
        <p:txBody>
          <a:bodyPr rtlCol="0"/>
          <a:lstStyle/>
          <a:p>
            <a:fld id="{B6F15528-21DE-4FAA-801E-634DDDAF4B2B}"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D8BD707-D9CF-40AE-B4C6-C98DA3205C09}" type="datetimeFigureOut">
              <a:rPr lang="en-US" smtClean="0"/>
              <a:pPr/>
              <a:t>3/14/2022</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en.wikipedia.org/wiki/Holography" TargetMode="External"/><Relationship Id="rId2" Type="http://schemas.openxmlformats.org/officeDocument/2006/relationships/hyperlink" Target="https://www.britannica.com/technology/holography" TargetMode="External"/><Relationship Id="rId1" Type="http://schemas.openxmlformats.org/officeDocument/2006/relationships/slideLayout" Target="../slideLayouts/slideLayout2.xml"/><Relationship Id="rId4" Type="http://schemas.openxmlformats.org/officeDocument/2006/relationships/hyperlink" Target="https://www.encyclopedia.com/science-and-technology/physics/physics/holograph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0"/>
            <a:ext cx="7772400" cy="1466850"/>
          </a:xfrm>
        </p:spPr>
        <p:txBody>
          <a:bodyPr>
            <a:normAutofit/>
          </a:bodyPr>
          <a:lstStyle/>
          <a:p>
            <a:pPr algn="ctr"/>
            <a:r>
              <a:rPr lang="ka-GE" sz="4400" dirty="0" smtClean="0"/>
              <a:t>ჰოლოგრაფია</a:t>
            </a:r>
            <a:endParaRPr lang="en-US" sz="4400" dirty="0"/>
          </a:p>
        </p:txBody>
      </p:sp>
      <p:sp>
        <p:nvSpPr>
          <p:cNvPr id="3" name="Subtitle 2"/>
          <p:cNvSpPr>
            <a:spLocks noGrp="1"/>
          </p:cNvSpPr>
          <p:nvPr>
            <p:ph type="subTitle" idx="1"/>
          </p:nvPr>
        </p:nvSpPr>
        <p:spPr>
          <a:xfrm>
            <a:off x="1905000" y="5029200"/>
            <a:ext cx="6400800" cy="1752600"/>
          </a:xfrm>
        </p:spPr>
        <p:txBody>
          <a:bodyPr>
            <a:normAutofit/>
          </a:bodyPr>
          <a:lstStyle/>
          <a:p>
            <a:r>
              <a:rPr lang="ka-GE" sz="2000" b="1" dirty="0" smtClean="0"/>
              <a:t>ლექტორი: მერაბ გოგბერაშვილი</a:t>
            </a:r>
            <a:br>
              <a:rPr lang="ka-GE" sz="2000" b="1" dirty="0" smtClean="0"/>
            </a:br>
            <a:r>
              <a:rPr lang="ka-GE" sz="2000" b="1" dirty="0" smtClean="0"/>
              <a:t>საგანი: კოსმოლოგია და ელემენტარული ნაწილაკები</a:t>
            </a:r>
            <a:br>
              <a:rPr lang="ka-GE" sz="2000" b="1" dirty="0" smtClean="0"/>
            </a:br>
            <a:r>
              <a:rPr lang="ka-GE" sz="2000" b="1" dirty="0" smtClean="0"/>
              <a:t>სტუდენტი: ირაკლი ელიზბარაშვილი</a:t>
            </a:r>
            <a:br>
              <a:rPr lang="ka-GE" sz="2000" b="1" dirty="0" smtClean="0"/>
            </a:br>
            <a:r>
              <a:rPr lang="ka-GE" sz="2000" b="1" dirty="0" smtClean="0"/>
              <a:t>2022წ.</a:t>
            </a:r>
            <a:endParaRPr lang="en-US" sz="2000" b="1" dirty="0"/>
          </a:p>
        </p:txBody>
      </p:sp>
    </p:spTree>
    <p:extLst>
      <p:ext uri="{BB962C8B-B14F-4D97-AF65-F5344CB8AC3E}">
        <p14:creationId xmlns:p14="http://schemas.microsoft.com/office/powerpoint/2010/main" val="10001333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რა არის ჰოლოგრაფია?</a:t>
            </a:r>
            <a:endParaRPr lang="en-US" dirty="0"/>
          </a:p>
        </p:txBody>
      </p:sp>
      <p:sp>
        <p:nvSpPr>
          <p:cNvPr id="3" name="Content Placeholder 2"/>
          <p:cNvSpPr>
            <a:spLocks noGrp="1"/>
          </p:cNvSpPr>
          <p:nvPr>
            <p:ph sz="quarter" idx="1"/>
          </p:nvPr>
        </p:nvSpPr>
        <p:spPr>
          <a:xfrm>
            <a:off x="457200" y="1676400"/>
            <a:ext cx="7467600" cy="4873752"/>
          </a:xfrm>
        </p:spPr>
        <p:txBody>
          <a:bodyPr>
            <a:normAutofit fontScale="85000" lnSpcReduction="20000"/>
          </a:bodyPr>
          <a:lstStyle/>
          <a:p>
            <a:endParaRPr lang="ka-GE" sz="2000" dirty="0" smtClean="0"/>
          </a:p>
          <a:p>
            <a:r>
              <a:rPr lang="ka-GE" sz="2000" dirty="0" smtClean="0"/>
              <a:t>ჰოლოგრაფია </a:t>
            </a:r>
            <a:r>
              <a:rPr lang="ka-GE" sz="2000" dirty="0"/>
              <a:t>არის ტექნიკა, რომელიც იძლევა ტალღის ფრონტის ჩაწერას და შემდგომ ხელახლა კონსტრუქციას. ჰოლოგრაფია ყველაზე ცნობილია, როგორც სამგანზომილებიანი გამოსახულების გენერირების მეთოდი, მაგრამ მას ასევე აქვს სხვა აპლიკაციების ფართო </a:t>
            </a:r>
            <a:r>
              <a:rPr lang="ka-GE" sz="2000" dirty="0" smtClean="0"/>
              <a:t>სპექტრი. შესაძლებელია </a:t>
            </a:r>
            <a:r>
              <a:rPr lang="ka-GE" sz="2000" dirty="0"/>
              <a:t>ჰოლოგრამის გაკეთება ნებისმიერი ტიპის </a:t>
            </a:r>
            <a:r>
              <a:rPr lang="ka-GE" sz="2000" dirty="0" smtClean="0"/>
              <a:t>ტალღისთვის.</a:t>
            </a:r>
            <a:br>
              <a:rPr lang="ka-GE" sz="2000" dirty="0" smtClean="0"/>
            </a:br>
            <a:endParaRPr lang="ka-GE" sz="2000" dirty="0" smtClean="0"/>
          </a:p>
          <a:p>
            <a:r>
              <a:rPr lang="ka-GE" sz="2000" dirty="0"/>
              <a:t>ჰოლოგრამა იქმნება ინტერესის ტალღის ფრონტზე მეორე ტალღის </a:t>
            </a:r>
            <a:r>
              <a:rPr lang="ka-GE" sz="2000" dirty="0" smtClean="0"/>
              <a:t>ფრონტის გადაფარვით</a:t>
            </a:r>
            <a:r>
              <a:rPr lang="ka-GE" sz="2000" dirty="0"/>
              <a:t>, რითაც წარმოიქმნება ჩარევის ნიმუში, რომელიც ჩაიწერება ფიზიკურ გარემოზე. როდესაც მხოლოდ მეორე ტალღის ფრონტი ანათებს ინტერფერენციის შაბლონს, ის დიფრაქციულია ორიგინალური ტალღის ფრონტის ხელახლა შესაქმნელად. ჰოლოგრამები ასევე შეიძლება წარმოიქმნას კომპიუტერით ორი ტალღის ფრონტის მოდელირებით და ციფრულად მათი დამატებით. შედეგად მიღებული ციფრული გამოსახულება შემდეგ იბეჭდება </a:t>
            </a:r>
            <a:r>
              <a:rPr lang="ka-GE" sz="2000" dirty="0" smtClean="0"/>
              <a:t>შესაფერის ფირზე </a:t>
            </a:r>
            <a:r>
              <a:rPr lang="ka-GE" sz="2000" dirty="0"/>
              <a:t>და განათებულია შესაბამისი </a:t>
            </a:r>
            <a:r>
              <a:rPr lang="ka-GE" sz="2000" dirty="0" smtClean="0"/>
              <a:t>წყაროთი, </a:t>
            </a:r>
            <a:r>
              <a:rPr lang="ka-GE" sz="2000" dirty="0"/>
              <a:t>რათა აღადგინოს ინტერესის ტალღის ფრონტი</a:t>
            </a:r>
            <a:r>
              <a:rPr lang="ka-GE" sz="2000" dirty="0" smtClean="0"/>
              <a:t>.</a:t>
            </a:r>
            <a:br>
              <a:rPr lang="ka-GE" sz="2000" dirty="0" smtClean="0"/>
            </a:br>
            <a:r>
              <a:rPr lang="ka-GE" sz="2000" dirty="0" smtClean="0"/>
              <a:t/>
            </a:r>
            <a:br>
              <a:rPr lang="ka-GE" sz="2000" dirty="0" smtClean="0"/>
            </a:br>
            <a:endParaRPr lang="ka-GE" sz="2000" dirty="0" smtClean="0"/>
          </a:p>
          <a:p>
            <a:endParaRPr lang="en-US" sz="2000" dirty="0"/>
          </a:p>
        </p:txBody>
      </p:sp>
    </p:spTree>
    <p:extLst>
      <p:ext uri="{BB962C8B-B14F-4D97-AF65-F5344CB8AC3E}">
        <p14:creationId xmlns:p14="http://schemas.microsoft.com/office/powerpoint/2010/main" val="3536154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ჰოლოგრაფიის ტიპები</a:t>
            </a:r>
            <a:endParaRPr lang="en-US" dirty="0"/>
          </a:p>
        </p:txBody>
      </p:sp>
      <p:sp>
        <p:nvSpPr>
          <p:cNvPr id="3" name="Content Placeholder 2"/>
          <p:cNvSpPr>
            <a:spLocks noGrp="1"/>
          </p:cNvSpPr>
          <p:nvPr>
            <p:ph sz="quarter" idx="1"/>
          </p:nvPr>
        </p:nvSpPr>
        <p:spPr/>
        <p:txBody>
          <a:bodyPr/>
          <a:lstStyle/>
          <a:p>
            <a:r>
              <a:rPr lang="ka-GE" sz="1700" dirty="0"/>
              <a:t>არსებობს სამი სახის ჰოლოგრამა: არეკვლის ჰოლოგრამა, </a:t>
            </a:r>
            <a:r>
              <a:rPr lang="ka-GE" sz="1700" dirty="0" smtClean="0"/>
              <a:t>გადამცემის </a:t>
            </a:r>
            <a:r>
              <a:rPr lang="ka-GE" sz="1700" dirty="0"/>
              <a:t>ჰოლოგრამა და </a:t>
            </a:r>
            <a:r>
              <a:rPr lang="ka-GE" sz="1700" dirty="0" smtClean="0"/>
              <a:t>ჰიბრიდული </a:t>
            </a:r>
            <a:r>
              <a:rPr lang="ka-GE" sz="1700" dirty="0"/>
              <a:t>(ორივეს კომბინაცია</a:t>
            </a:r>
            <a:r>
              <a:rPr lang="ka-GE" sz="1700" dirty="0" smtClean="0"/>
              <a:t>).</a:t>
            </a:r>
          </a:p>
          <a:p>
            <a:r>
              <a:rPr lang="ka-GE" sz="1700" dirty="0"/>
              <a:t>არეკვლის ჰოლოგრამები არის ჰოლოგრამების სპეციალური კატეგორია, რომლებიც ხილულია იმის გამოყენებით, რასაც ხშირად "თეთრ შუქს" უწოდებენ. მიუხედავად იმისა, რომ ისინი ჯერ კიდევ ლაზერული შუქით იქმნება, აღბეჭდილი ჰოლოგრამების სტრუქტურა საშუალებას აძლევს მათ ნახონ ლაზერის გარეშეც, უფრო ჩვეულებრივი სინათლის წყაროების გამოყენებით</a:t>
            </a:r>
            <a:r>
              <a:rPr lang="ka-GE" sz="1700" dirty="0" smtClean="0"/>
              <a:t>. გადამცემ ჰოლოგრამებს ხშირ შემთხვევაში იყენებენ ფილმებში,წარმოდგენებზე, ისინი </a:t>
            </a:r>
            <a:r>
              <a:rPr lang="ka-GE" sz="1700" dirty="0"/>
              <a:t>შეიძლება იყოს სპექტრული </a:t>
            </a:r>
            <a:r>
              <a:rPr lang="ka-GE" sz="1700" dirty="0" smtClean="0"/>
              <a:t>ან </a:t>
            </a:r>
            <a:r>
              <a:rPr lang="ka-GE" sz="1700" dirty="0"/>
              <a:t>ერთი ფერი. მათი დამზადება შესაძლებელია </a:t>
            </a:r>
            <a:r>
              <a:rPr lang="ka-GE" sz="1700" dirty="0" smtClean="0"/>
              <a:t>მეტრზე დიდი ზომის </a:t>
            </a:r>
            <a:r>
              <a:rPr lang="ka-GE" sz="1700" dirty="0"/>
              <a:t>და, შესაბამისად, შესაფერისია </a:t>
            </a:r>
            <a:r>
              <a:rPr lang="ka-GE" sz="1700" dirty="0" smtClean="0"/>
              <a:t>ჩვენებისთვის. ჰიბრიდული ჰოლოგრამები</a:t>
            </a:r>
            <a:r>
              <a:rPr lang="ka-GE" sz="1700" dirty="0"/>
              <a:t>, რომლებიც დამზადებულია ჰოლოგრაფიული ობიექტის დიფრაქციული სტრუქტურების ან ბადეების გამოყენებით, როგორიცაა გადამცემი ჰოლოგრამა ან ჰოლოგრაფიული ოპტიკური ელემენტი (</a:t>
            </a:r>
            <a:r>
              <a:rPr lang="en-US" sz="1700" dirty="0"/>
              <a:t>HOE</a:t>
            </a:r>
            <a:r>
              <a:rPr lang="en-US" sz="1700" dirty="0" smtClean="0"/>
              <a:t>).</a:t>
            </a:r>
            <a:r>
              <a:rPr lang="ka-GE" sz="1700" dirty="0" smtClean="0"/>
              <a:t> ეს </a:t>
            </a:r>
            <a:r>
              <a:rPr lang="ka-GE" sz="1700" dirty="0"/>
              <a:t>ჰიბრიდული არეკვლის ჰოლოგრამები იდეალურია უსაფრთხოებისა და გაყალბების პრევენციისთვის. </a:t>
            </a:r>
            <a:endParaRPr lang="en-US" sz="1700" dirty="0"/>
          </a:p>
        </p:txBody>
      </p:sp>
    </p:spTree>
    <p:extLst>
      <p:ext uri="{BB962C8B-B14F-4D97-AF65-F5344CB8AC3E}">
        <p14:creationId xmlns:p14="http://schemas.microsoft.com/office/powerpoint/2010/main" val="175618539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ვინ გამოიგონა ჰოლოგრაფია?</a:t>
            </a:r>
            <a:endParaRPr lang="en-US" dirty="0"/>
          </a:p>
        </p:txBody>
      </p:sp>
      <p:sp>
        <p:nvSpPr>
          <p:cNvPr id="3" name="Content Placeholder 2"/>
          <p:cNvSpPr>
            <a:spLocks noGrp="1"/>
          </p:cNvSpPr>
          <p:nvPr>
            <p:ph sz="quarter" idx="1"/>
          </p:nvPr>
        </p:nvSpPr>
        <p:spPr>
          <a:xfrm>
            <a:off x="457200" y="1676400"/>
            <a:ext cx="5715000" cy="4343400"/>
          </a:xfrm>
        </p:spPr>
        <p:txBody>
          <a:bodyPr>
            <a:normAutofit fontScale="92500" lnSpcReduction="10000"/>
          </a:bodyPr>
          <a:lstStyle/>
          <a:p>
            <a:pPr marL="0" indent="0">
              <a:buNone/>
            </a:pPr>
            <a:r>
              <a:rPr lang="en-US" sz="1700" dirty="0" smtClean="0"/>
              <a:t>Dennis Gabor</a:t>
            </a:r>
            <a:r>
              <a:rPr lang="ka-GE" sz="1700" dirty="0" smtClean="0"/>
              <a:t> - უნგრელი მეცნიერი, ჰოლოგრაფია გამოიგონა 1947 წელს, რაშიც დაიმსახურა ნობელის პრემია ფიზიკაში 24 წლის შემდეგ 1971 წელს.</a:t>
            </a:r>
          </a:p>
          <a:p>
            <a:pPr marL="0" indent="0">
              <a:buNone/>
            </a:pPr>
            <a:r>
              <a:rPr lang="ka-GE" sz="1700" dirty="0" smtClean="0"/>
              <a:t/>
            </a:r>
            <a:br>
              <a:rPr lang="ka-GE" sz="1700" dirty="0" smtClean="0"/>
            </a:br>
            <a:r>
              <a:rPr lang="ka-GE" sz="1700" dirty="0" smtClean="0"/>
              <a:t>1962 </a:t>
            </a:r>
            <a:r>
              <a:rPr lang="ka-GE" sz="1700" dirty="0"/>
              <a:t>წელს, ლაზერის გამოყენებით გაბორის ჰოლოგრაფიული ექსპერიმენტის გასამეორებლად, </a:t>
            </a:r>
            <a:r>
              <a:rPr lang="ka-GE" sz="1700" u="sng" dirty="0"/>
              <a:t>ემეტ ლეიტმა</a:t>
            </a:r>
            <a:r>
              <a:rPr lang="ka-GE" sz="1700" dirty="0"/>
              <a:t> და </a:t>
            </a:r>
            <a:r>
              <a:rPr lang="ka-GE" sz="1700" u="sng" dirty="0"/>
              <a:t>იურის უპატნიექსმა</a:t>
            </a:r>
            <a:r>
              <a:rPr lang="ka-GE" sz="1700" dirty="0"/>
              <a:t> მიჩიგანის უნივერსიტეტიდან შექმნეს სათამაშო მატარებლისა და ჩიტის გადამცემი ჰოლოგრამა. გამოსახულება იყო მკაფიო და სამგანზომილებიანი, მაგრამ მისი ნახვა მხოლოდ ლაზერის განათებით შეიძლებოდა. იმავე წელს საბჭოთა კავშირის წევრმა </a:t>
            </a:r>
            <a:r>
              <a:rPr lang="ka-GE" sz="1700" u="sng" dirty="0"/>
              <a:t>ური ნ. დენისიუკმა</a:t>
            </a:r>
            <a:r>
              <a:rPr lang="ka-GE" sz="1700" dirty="0"/>
              <a:t> შექმნა არეკვლის ჰოლოგრამა, რომლის ნახვაც ჩვეულებრივი ნათურის შუქით იყო შესაძლებელი. შემდგომი წინსვლა მოხდა 1968 წელს, როდესაც </a:t>
            </a:r>
            <a:r>
              <a:rPr lang="ka-GE" sz="1700" u="sng" dirty="0"/>
              <a:t>სტივენ ა. ბენტონმა</a:t>
            </a:r>
            <a:r>
              <a:rPr lang="ka-GE" sz="1700" dirty="0"/>
              <a:t> შექმნა პირველი გადამცემი ჰოლოგრამა, რომლის ნახვაც ჩვეულებრივ შუქზე იყო შესაძლებელი. ამან </a:t>
            </a:r>
            <a:r>
              <a:rPr lang="ka-GE" sz="1700" dirty="0" smtClean="0"/>
              <a:t>განაპირობა ჰოლოგრამების </a:t>
            </a:r>
            <a:r>
              <a:rPr lang="ka-GE" sz="1700" dirty="0"/>
              <a:t>შემუშავება, რამაც შესაძლებელი გახადა საერთო გამოყენების ჰოლოგრამების მასობრივი წარმოება. </a:t>
            </a:r>
            <a:endParaRPr lang="en-US" sz="1700" dirty="0"/>
          </a:p>
        </p:txBody>
      </p:sp>
      <p:pic>
        <p:nvPicPr>
          <p:cNvPr id="3074" name="Picture 2" descr="C:\Users\user\Desktop\BBVA-OpenMind-Augusto-Belendez-dennis-gabor-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8400" y="1828800"/>
            <a:ext cx="2362200" cy="3497713"/>
          </a:xfrm>
          <a:prstGeom prst="roundRect">
            <a:avLst>
              <a:gd name="adj" fmla="val 8956"/>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52173359"/>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ჰოლოგრაფიის მუშაობის პრინციპი</a:t>
            </a:r>
            <a:endParaRPr lang="en-US" dirty="0"/>
          </a:p>
        </p:txBody>
      </p:sp>
      <p:sp>
        <p:nvSpPr>
          <p:cNvPr id="3" name="Content Placeholder 2"/>
          <p:cNvSpPr>
            <a:spLocks noGrp="1"/>
          </p:cNvSpPr>
          <p:nvPr>
            <p:ph sz="quarter" idx="1"/>
          </p:nvPr>
        </p:nvSpPr>
        <p:spPr/>
        <p:txBody>
          <a:bodyPr>
            <a:normAutofit/>
          </a:bodyPr>
          <a:lstStyle/>
          <a:p>
            <a:r>
              <a:rPr lang="ka-GE" sz="1700" dirty="0"/>
              <a:t>ჰოლოგრაფია </a:t>
            </a:r>
            <a:r>
              <a:rPr lang="ka-GE" sz="1700" dirty="0" smtClean="0"/>
              <a:t>ეფუძნება ინტერფერენციის პრინციპს</a:t>
            </a:r>
            <a:r>
              <a:rPr lang="ka-GE" sz="1700" dirty="0"/>
              <a:t>. ჰოლოგრამა აღწერს </a:t>
            </a:r>
            <a:r>
              <a:rPr lang="ka-GE" sz="1700" dirty="0" smtClean="0"/>
              <a:t>ინტერფერენციის </a:t>
            </a:r>
            <a:r>
              <a:rPr lang="ka-GE" sz="1700" dirty="0"/>
              <a:t>ნიმუშს თანმიმდევრული სინათლის ორ ან მეტ სხივს </a:t>
            </a:r>
            <a:r>
              <a:rPr lang="ka-GE" sz="1700" dirty="0" smtClean="0"/>
              <a:t>შორის.</a:t>
            </a:r>
            <a:r>
              <a:rPr lang="ka-GE" sz="1700" dirty="0"/>
              <a:t> ჰოლოგრაფია არის ფოტოგრაფიის უნიკალური მეთოდი, რომლის დროსაც 3</a:t>
            </a:r>
            <a:r>
              <a:rPr lang="en-US" sz="1700" dirty="0"/>
              <a:t>D </a:t>
            </a:r>
            <a:r>
              <a:rPr lang="ka-GE" sz="1700" dirty="0"/>
              <a:t>ობიექტები იწერება ლაზერის გამოყენებით და შემდეგ აღდგება რაც შეიძლება ზუსტად, რათა შეესაბამებოდეს თავდაპირველად ჩაწერილ ობიექტს. ლაზერის საშუალებით განათებისას ჰოლოგრამებს შეუძლიათ შექმნან ობიექტის ზუსტი 3</a:t>
            </a:r>
            <a:r>
              <a:rPr lang="en-US" sz="1700" dirty="0"/>
              <a:t>D </a:t>
            </a:r>
            <a:r>
              <a:rPr lang="ka-GE" sz="1700" dirty="0"/>
              <a:t>კლონი და გაიმეორონ მისი მახასიათებლები. </a:t>
            </a:r>
            <a:endParaRPr lang="en-US" sz="1700" dirty="0"/>
          </a:p>
        </p:txBody>
      </p:sp>
      <p:pic>
        <p:nvPicPr>
          <p:cNvPr id="1026" name="Picture 2" descr="C:\Users\user\Desktop\93301-004-7CC319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4038598"/>
            <a:ext cx="3276600" cy="26544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7" name="Picture 3" descr="C:\Users\user\Desktop\Untitl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3800" y="4394875"/>
            <a:ext cx="4343400" cy="19418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6250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რატომ გამოიყენება ლაზერები?</a:t>
            </a:r>
            <a:endParaRPr lang="en-US" dirty="0"/>
          </a:p>
        </p:txBody>
      </p:sp>
      <p:sp>
        <p:nvSpPr>
          <p:cNvPr id="3" name="Content Placeholder 2"/>
          <p:cNvSpPr>
            <a:spLocks noGrp="1"/>
          </p:cNvSpPr>
          <p:nvPr>
            <p:ph sz="quarter" idx="1"/>
          </p:nvPr>
        </p:nvSpPr>
        <p:spPr/>
        <p:txBody>
          <a:bodyPr>
            <a:normAutofit/>
          </a:bodyPr>
          <a:lstStyle/>
          <a:p>
            <a:r>
              <a:rPr lang="ka-GE" sz="1700" dirty="0" smtClean="0"/>
              <a:t>ჰოლოგრაფიაში</a:t>
            </a:r>
            <a:r>
              <a:rPr lang="ka-GE" sz="1700" dirty="0"/>
              <a:t>, </a:t>
            </a:r>
            <a:r>
              <a:rPr lang="ka-GE" sz="1700" dirty="0" smtClean="0"/>
              <a:t>ლაზერი </a:t>
            </a:r>
            <a:r>
              <a:rPr lang="ka-GE" sz="1700" dirty="0"/>
              <a:t>გამოიყენება ჰოლოგრამის ჩასაწერად, ობიექტის რეალურ ცხოვრებაში გამოვლენით ან 3</a:t>
            </a:r>
            <a:r>
              <a:rPr lang="en-US" sz="1700" dirty="0"/>
              <a:t>D CAD </a:t>
            </a:r>
            <a:r>
              <a:rPr lang="ka-GE" sz="1700" dirty="0" smtClean="0"/>
              <a:t>ფაილის შესაქმნელად. </a:t>
            </a:r>
            <a:r>
              <a:rPr lang="ka-GE" sz="1700" dirty="0"/>
              <a:t>იდეალურ შემთხვევაში, ერთი ფერის სინათლის წყარო გამოიყენება ჰოლოგრამის გასანათებლად, რომ ობიექტის 3</a:t>
            </a:r>
            <a:r>
              <a:rPr lang="en-US" sz="1700" dirty="0"/>
              <a:t>D </a:t>
            </a:r>
            <a:r>
              <a:rPr lang="ka-GE" sz="1700" dirty="0"/>
              <a:t>გამოსახულება იყოს უმაღლესი </a:t>
            </a:r>
            <a:r>
              <a:rPr lang="ka-GE" sz="1700" dirty="0" smtClean="0"/>
              <a:t>ხარისხის.</a:t>
            </a:r>
            <a:endParaRPr lang="en-US" sz="1700" dirty="0"/>
          </a:p>
        </p:txBody>
      </p:sp>
      <p:pic>
        <p:nvPicPr>
          <p:cNvPr id="1026" name="Picture 2" descr="C:\Users\user\Desktop\holovect-pyrami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276600"/>
            <a:ext cx="7239000" cy="30103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558622"/>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ka-GE" dirty="0" smtClean="0"/>
              <a:t>ჰოლოგრაფიის მაგალითები</a:t>
            </a:r>
            <a:r>
              <a:rPr lang="ka-GE" sz="2400" dirty="0" smtClean="0"/>
              <a:t/>
            </a:r>
            <a:br>
              <a:rPr lang="ka-GE" sz="2400" dirty="0" smtClean="0"/>
            </a:br>
            <a:endParaRPr lang="en-US" sz="2400" dirty="0"/>
          </a:p>
        </p:txBody>
      </p:sp>
      <p:pic>
        <p:nvPicPr>
          <p:cNvPr id="5" name="Content Placeholder 4"/>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685800" y="1676400"/>
            <a:ext cx="2095500" cy="4191000"/>
          </a:xfrm>
          <a:prstGeom prst="rect">
            <a:avLst/>
          </a:prstGeom>
          <a:ln>
            <a:noFill/>
          </a:ln>
          <a:effectLst>
            <a:softEdge rad="112500"/>
          </a:effectLst>
        </p:spPr>
      </p:pic>
      <p:pic>
        <p:nvPicPr>
          <p:cNvPr id="2051" name="Picture 3" descr="C:\Users\user\Desktop\f1-holograms-munchen-belendez-lq.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4198" y="1348153"/>
            <a:ext cx="5029199" cy="20511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C:\Users\user\Desktop\599c3e16173253c532287a6ecf8af0c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24197" y="3622431"/>
            <a:ext cx="5029199" cy="27205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54846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a:t>გ</a:t>
            </a:r>
            <a:r>
              <a:rPr lang="ka-GE" dirty="0" smtClean="0"/>
              <a:t>მადლობთ </a:t>
            </a:r>
            <a:r>
              <a:rPr lang="ka-GE" dirty="0" smtClean="0"/>
              <a:t>ყურადღებისათვის !</a:t>
            </a:r>
            <a:endParaRPr lang="en-US" dirty="0"/>
          </a:p>
        </p:txBody>
      </p:sp>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457200" y="1600200"/>
            <a:ext cx="7457860" cy="4873625"/>
          </a:xfrm>
          <a:prstGeom prst="rect">
            <a:avLst/>
          </a:prstGeom>
          <a:ln>
            <a:noFill/>
          </a:ln>
          <a:effectLst>
            <a:softEdge rad="112500"/>
          </a:effectLst>
        </p:spPr>
      </p:pic>
    </p:spTree>
    <p:extLst>
      <p:ext uri="{BB962C8B-B14F-4D97-AF65-F5344CB8AC3E}">
        <p14:creationId xmlns:p14="http://schemas.microsoft.com/office/powerpoint/2010/main" val="3496773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გამოყენებული ლიტერატურა:</a:t>
            </a:r>
            <a:endParaRPr lang="en-US" dirty="0"/>
          </a:p>
        </p:txBody>
      </p:sp>
      <p:sp>
        <p:nvSpPr>
          <p:cNvPr id="3" name="Content Placeholder 2"/>
          <p:cNvSpPr>
            <a:spLocks noGrp="1"/>
          </p:cNvSpPr>
          <p:nvPr>
            <p:ph sz="quarter" idx="1"/>
          </p:nvPr>
        </p:nvSpPr>
        <p:spPr/>
        <p:txBody>
          <a:bodyPr/>
          <a:lstStyle/>
          <a:p>
            <a:r>
              <a:rPr lang="en-US" dirty="0">
                <a:hlinkClick r:id="rId2"/>
              </a:rPr>
              <a:t>https://</a:t>
            </a:r>
            <a:r>
              <a:rPr lang="en-US" dirty="0" smtClean="0">
                <a:hlinkClick r:id="rId2"/>
              </a:rPr>
              <a:t>www.britannica.com/technology/holography</a:t>
            </a:r>
            <a:endParaRPr lang="ka-GE" dirty="0" smtClean="0"/>
          </a:p>
          <a:p>
            <a:r>
              <a:rPr lang="en-US" dirty="0">
                <a:hlinkClick r:id="rId3"/>
              </a:rPr>
              <a:t>https://</a:t>
            </a:r>
            <a:r>
              <a:rPr lang="en-US" dirty="0" smtClean="0">
                <a:hlinkClick r:id="rId3"/>
              </a:rPr>
              <a:t>en.wikipedia.org/wiki/Holography</a:t>
            </a:r>
            <a:endParaRPr lang="en-US" dirty="0" smtClean="0"/>
          </a:p>
          <a:p>
            <a:r>
              <a:rPr lang="en-US" dirty="0">
                <a:hlinkClick r:id="rId4"/>
              </a:rPr>
              <a:t>https://</a:t>
            </a:r>
            <a:r>
              <a:rPr lang="en-US" dirty="0" smtClean="0">
                <a:hlinkClick r:id="rId4"/>
              </a:rPr>
              <a:t>www.encyclopedia.com/science-and-technology/physics/physics/holography</a:t>
            </a:r>
            <a:endParaRPr lang="en-US" dirty="0" smtClean="0"/>
          </a:p>
          <a:p>
            <a:r>
              <a:rPr lang="ka-GE" dirty="0" smtClean="0"/>
              <a:t>გუგლის საძიებო სისტემა ფოტოსურათებისათვის</a:t>
            </a:r>
          </a:p>
          <a:p>
            <a:endParaRPr lang="en-US" dirty="0"/>
          </a:p>
        </p:txBody>
      </p:sp>
    </p:spTree>
    <p:extLst>
      <p:ext uri="{BB962C8B-B14F-4D97-AF65-F5344CB8AC3E}">
        <p14:creationId xmlns:p14="http://schemas.microsoft.com/office/powerpoint/2010/main" val="367004425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487</TotalTime>
  <Words>327</Words>
  <Application>Microsoft Office PowerPoint</Application>
  <PresentationFormat>On-screen Show (4:3)</PresentationFormat>
  <Paragraphs>23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Oriel</vt:lpstr>
      <vt:lpstr>ჰოლოგრაფია</vt:lpstr>
      <vt:lpstr>რა არის ჰოლოგრაფია?</vt:lpstr>
      <vt:lpstr>ჰოლოგრაფიის ტიპები</vt:lpstr>
      <vt:lpstr>ვინ გამოიგონა ჰოლოგრაფია?</vt:lpstr>
      <vt:lpstr>ჰოლოგრაფიის მუშაობის პრინციპი</vt:lpstr>
      <vt:lpstr>რატომ გამოიყენება ლაზერები?</vt:lpstr>
      <vt:lpstr>ჰოლოგრაფიის მაგალითები </vt:lpstr>
      <vt:lpstr>გმადლობთ ყურადღებისათვის !</vt:lpstr>
      <vt:lpstr>გამოყენებული ლიტერატურა:</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ჰოლოგრაფია</dc:title>
  <dc:creator>Irakli</dc:creator>
  <cp:lastModifiedBy>user</cp:lastModifiedBy>
  <cp:revision>39</cp:revision>
  <dcterms:created xsi:type="dcterms:W3CDTF">2006-08-16T00:00:00Z</dcterms:created>
  <dcterms:modified xsi:type="dcterms:W3CDTF">2022-03-14T12:44:14Z</dcterms:modified>
</cp:coreProperties>
</file>