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5" r:id="rId1"/>
  </p:sldMasterIdLst>
  <p:notesMasterIdLst>
    <p:notesMasterId r:id="rId21"/>
  </p:notesMasterIdLst>
  <p:sldIdLst>
    <p:sldId id="257" r:id="rId2"/>
    <p:sldId id="256" r:id="rId3"/>
    <p:sldId id="258" r:id="rId4"/>
    <p:sldId id="260" r:id="rId5"/>
    <p:sldId id="273" r:id="rId6"/>
    <p:sldId id="267" r:id="rId7"/>
    <p:sldId id="264" r:id="rId8"/>
    <p:sldId id="266" r:id="rId9"/>
    <p:sldId id="271" r:id="rId10"/>
    <p:sldId id="259" r:id="rId11"/>
    <p:sldId id="261" r:id="rId12"/>
    <p:sldId id="262" r:id="rId13"/>
    <p:sldId id="274" r:id="rId14"/>
    <p:sldId id="263" r:id="rId15"/>
    <p:sldId id="269" r:id="rId16"/>
    <p:sldId id="270" r:id="rId17"/>
    <p:sldId id="268" r:id="rId18"/>
    <p:sldId id="265" r:id="rId19"/>
    <p:sldId id="27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0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685AD8-D263-42DA-9540-47471548E5AF}" type="datetimeFigureOut">
              <a:rPr lang="en-US" smtClean="0"/>
              <a:t>5/18/2022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538B30-7DAA-4FA6-A719-9BAD263F1653}" type="slidenum">
              <a:rPr lang="en-US" smtClean="0"/>
              <a:t>‹#›</a:t>
            </a:fld>
            <a:endParaRPr lang="en-US"/>
          </a:p>
        </p:txBody>
      </p:sp>
    </p:spTree>
    <p:extLst>
      <p:ext uri="{BB962C8B-B14F-4D97-AF65-F5344CB8AC3E}">
        <p14:creationId xmlns:p14="http://schemas.microsoft.com/office/powerpoint/2010/main" val="3943301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B538B30-7DAA-4FA6-A719-9BAD263F1653}" type="slidenum">
              <a:rPr lang="en-US" smtClean="0"/>
              <a:t>2</a:t>
            </a:fld>
            <a:endParaRPr lang="en-US"/>
          </a:p>
        </p:txBody>
      </p:sp>
    </p:spTree>
    <p:extLst>
      <p:ext uri="{BB962C8B-B14F-4D97-AF65-F5344CB8AC3E}">
        <p14:creationId xmlns:p14="http://schemas.microsoft.com/office/powerpoint/2010/main" val="40178880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59B6B55-774E-4721-8C6D-55ACE0FFE507}" type="datetimeFigureOut">
              <a:rPr lang="en-US" smtClean="0"/>
              <a:t>5/18/2022</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2586766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9B6B55-774E-4721-8C6D-55ACE0FFE507}" type="datetimeFigureOut">
              <a:rPr lang="en-US" smtClean="0"/>
              <a:t>5/18/2022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3414689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9B6B55-774E-4721-8C6D-55ACE0FFE507}" type="datetimeFigureOut">
              <a:rPr lang="en-US" smtClean="0"/>
              <a:t>5/18/2022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3135323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59B6B55-774E-4721-8C6D-55ACE0FFE507}" type="datetimeFigureOut">
              <a:rPr lang="en-US" smtClean="0"/>
              <a:t>5/18/2022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577571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9B6B55-774E-4721-8C6D-55ACE0FFE507}" type="datetimeFigureOut">
              <a:rPr lang="en-US" smtClean="0"/>
              <a:t>5/18/2022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1236722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59B6B55-774E-4721-8C6D-55ACE0FFE507}" type="datetimeFigureOut">
              <a:rPr lang="en-US" smtClean="0"/>
              <a:t>5/18/2022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27700674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9B6B55-774E-4721-8C6D-55ACE0FFE507}" type="datetimeFigureOut">
              <a:rPr lang="en-US" smtClean="0"/>
              <a:t>5/18/2022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14591881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59B6B55-774E-4721-8C6D-55ACE0FFE507}" type="datetimeFigureOut">
              <a:rPr lang="en-US" smtClean="0"/>
              <a:t>5/18/2022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3273996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59B6B55-774E-4721-8C6D-55ACE0FFE507}" type="datetimeFigureOut">
              <a:rPr lang="en-US" smtClean="0"/>
              <a:t>5/18/2022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10533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59B6B55-774E-4721-8C6D-55ACE0FFE507}" type="datetimeFigureOut">
              <a:rPr lang="en-US" smtClean="0"/>
              <a:t>5/18/2022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3470111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9B6B55-774E-4721-8C6D-55ACE0FFE507}" type="datetimeFigureOut">
              <a:rPr lang="en-US" smtClean="0"/>
              <a:t>5/18/2022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14679012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9B6B55-774E-4721-8C6D-55ACE0FFE507}" type="datetimeFigureOut">
              <a:rPr lang="en-US" smtClean="0"/>
              <a:t>5/18/2022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33843480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9B6B55-774E-4721-8C6D-55ACE0FFE507}" type="datetimeFigureOut">
              <a:rPr lang="en-US" smtClean="0"/>
              <a:t>5/18/2022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24344672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9B6B55-774E-4721-8C6D-55ACE0FFE507}" type="datetimeFigureOut">
              <a:rPr lang="en-US" smtClean="0"/>
              <a:t>5/18/2022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1155836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9B6B55-774E-4721-8C6D-55ACE0FFE507}" type="datetimeFigureOut">
              <a:rPr lang="en-US" smtClean="0"/>
              <a:t>5/18/2022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10861417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9B6B55-774E-4721-8C6D-55ACE0FFE507}" type="datetimeFigureOut">
              <a:rPr lang="en-US" smtClean="0"/>
              <a:t>5/18/2022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1587855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9B6B55-774E-4721-8C6D-55ACE0FFE507}" type="datetimeFigureOut">
              <a:rPr lang="en-US" smtClean="0"/>
              <a:t>5/18/2022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68B22-4172-4817-AD17-1D782A3B2E9A}" type="slidenum">
              <a:rPr lang="en-US" smtClean="0"/>
              <a:t>‹#›</a:t>
            </a:fld>
            <a:endParaRPr lang="en-US"/>
          </a:p>
        </p:txBody>
      </p:sp>
    </p:spTree>
    <p:extLst>
      <p:ext uri="{BB962C8B-B14F-4D97-AF65-F5344CB8AC3E}">
        <p14:creationId xmlns:p14="http://schemas.microsoft.com/office/powerpoint/2010/main" val="68479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59B6B55-774E-4721-8C6D-55ACE0FFE507}" type="datetimeFigureOut">
              <a:rPr lang="en-US" smtClean="0"/>
              <a:t>5/18/2022</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DB68B22-4172-4817-AD17-1D782A3B2E9A}" type="slidenum">
              <a:rPr lang="en-US" smtClean="0"/>
              <a:t>‹#›</a:t>
            </a:fld>
            <a:endParaRPr lang="en-US"/>
          </a:p>
        </p:txBody>
      </p:sp>
    </p:spTree>
    <p:extLst>
      <p:ext uri="{BB962C8B-B14F-4D97-AF65-F5344CB8AC3E}">
        <p14:creationId xmlns:p14="http://schemas.microsoft.com/office/powerpoint/2010/main" val="2508637905"/>
      </p:ext>
    </p:extLst>
  </p:cSld>
  <p:clrMap bg1="lt1" tx1="dk1" bg2="lt2" tx2="dk2" accent1="accent1" accent2="accent2" accent3="accent3" accent4="accent4" accent5="accent5" accent6="accent6" hlink="hlink" folHlink="folHlink"/>
  <p:sldLayoutIdLst>
    <p:sldLayoutId id="2147483876" r:id="rId1"/>
    <p:sldLayoutId id="2147483877" r:id="rId2"/>
    <p:sldLayoutId id="2147483878" r:id="rId3"/>
    <p:sldLayoutId id="2147483879" r:id="rId4"/>
    <p:sldLayoutId id="2147483880" r:id="rId5"/>
    <p:sldLayoutId id="2147483881" r:id="rId6"/>
    <p:sldLayoutId id="2147483882" r:id="rId7"/>
    <p:sldLayoutId id="2147483883" r:id="rId8"/>
    <p:sldLayoutId id="2147483884" r:id="rId9"/>
    <p:sldLayoutId id="2147483885" r:id="rId10"/>
    <p:sldLayoutId id="2147483886" r:id="rId11"/>
    <p:sldLayoutId id="2147483887" r:id="rId12"/>
    <p:sldLayoutId id="2147483888" r:id="rId13"/>
    <p:sldLayoutId id="2147483889" r:id="rId14"/>
    <p:sldLayoutId id="2147483890" r:id="rId15"/>
    <p:sldLayoutId id="2147483891" r:id="rId16"/>
    <p:sldLayoutId id="2147483892"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e-learning.tsu.ge/course/view.php?id=865"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ka.wikipedia.org/w/index.php?title=%E1%83%98%E1%83%9D%E1%83%9C%E1%83%A3%E1%83%A0%E1%83%98_%E1%83%92%E1%83%90%E1%83%9B%E1%83%9D%E1%83%A1%E1%83%AE%E1%83%98%E1%83%95%E1%83%94%E1%83%91%E1%83%90&amp;action=edit&amp;redlink=1" TargetMode="External"/><Relationship Id="rId7" Type="http://schemas.openxmlformats.org/officeDocument/2006/relationships/image" Target="../media/image8.jpeg"/><Relationship Id="rId2" Type="http://schemas.openxmlformats.org/officeDocument/2006/relationships/hyperlink" Target="https://ka.wikipedia.org/w/index.php?title=%E1%83%93%E1%83%90%E1%83%A1%E1%83%AE%E1%83%98%E1%83%95%E1%83%94%E1%83%91%E1%83%90&amp;action=edit&amp;redlink=1" TargetMode="External"/><Relationship Id="rId1" Type="http://schemas.openxmlformats.org/officeDocument/2006/relationships/slideLayout" Target="../slideLayouts/slideLayout2.xml"/><Relationship Id="rId6" Type="http://schemas.openxmlformats.org/officeDocument/2006/relationships/hyperlink" Target="https://ka.wikipedia.org/w/index.php?title=%E1%83%94%E1%83%9A%E1%83%94%E1%83%A5%E1%83%A2%E1%83%A0%E1%83%9D%E1%83%9B%E1%83%90%E1%83%92%E1%83%9C%E1%83%98%E1%83%A2%E1%83%A3%E1%83%A0%E1%83%98_%E1%83%98%E1%83%9B%E1%83%9E%E1%83%A3%E1%83%9A%E1%83%A1%E1%83%98&amp;action=edit&amp;redlink=1" TargetMode="External"/><Relationship Id="rId5" Type="http://schemas.openxmlformats.org/officeDocument/2006/relationships/hyperlink" Target="https://ka.wikipedia.org/w/index.php?title=%E1%83%A0%E1%83%90%E1%83%93%E1%83%98%E1%83%9D%E1%83%90%E1%83%A5%E1%83%A2%E1%83%98%E1%83%A3%E1%83%A0%E1%83%98_%E1%83%93%E1%83%90%E1%83%91%E1%83%98%E1%83%9C%E1%83%AB%E1%83%A3%E1%83%A0%E1%83%94%E1%83%91%E1%83%90&amp;action=edit&amp;redlink=1" TargetMode="External"/><Relationship Id="rId4" Type="http://schemas.openxmlformats.org/officeDocument/2006/relationships/hyperlink" Target="https://ka.wikipedia.org/w/index.php?title=%E1%83%93%E1%83%90%E1%83%9B%E1%83%A0%E1%83%A2%E1%83%A7%E1%83%9B%E1%83%94%E1%83%9A%E1%83%98_%E1%83%A2%E1%83%90%E1%83%9A%E1%83%A6%E1%83%90&amp;action=edit&amp;redlink=1"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orldpopulationreview.com/country-rankings/nuclear-weapons-by-country"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en.wikipedia.org/wiki/Nuclear_weapon" TargetMode="External"/><Relationship Id="rId2" Type="http://schemas.openxmlformats.org/officeDocument/2006/relationships/hyperlink" Target="https://ka.wikipedia.org/wiki/%E1%83%91%E1%83%98%E1%83%A0%E1%83%97%E1%83%95%E1%83%A3%E1%83%9A%E1%83%98_%E1%83%98%E1%83%90%E1%83%A0%E1%83%90%E1%83%A6%E1%83%98" TargetMode="External"/><Relationship Id="rId1" Type="http://schemas.openxmlformats.org/officeDocument/2006/relationships/slideLayout" Target="../slideLayouts/slideLayout2.xml"/><Relationship Id="rId4" Type="http://schemas.openxmlformats.org/officeDocument/2006/relationships/hyperlink" Target="https://www.britannica.com/technology/nuclear-weapon"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28080" y="572761"/>
            <a:ext cx="9648967" cy="1378423"/>
          </a:xfrm>
        </p:spPr>
        <p:txBody>
          <a:bodyPr>
            <a:normAutofit/>
          </a:bodyPr>
          <a:lstStyle/>
          <a:p>
            <a:r>
              <a:rPr lang="ka-GE" sz="3600" dirty="0" smtClean="0"/>
              <a:t>ზუსტი და საბუნებისმეტყველო მეცნიერებათა ფაკულტეტი</a:t>
            </a:r>
            <a:endParaRPr lang="en-US" sz="3600" dirty="0"/>
          </a:p>
        </p:txBody>
      </p:sp>
      <p:sp>
        <p:nvSpPr>
          <p:cNvPr id="3" name="Subtitle 2"/>
          <p:cNvSpPr>
            <a:spLocks noGrp="1"/>
          </p:cNvSpPr>
          <p:nvPr>
            <p:ph type="subTitle" idx="1"/>
          </p:nvPr>
        </p:nvSpPr>
        <p:spPr>
          <a:xfrm>
            <a:off x="8550322" y="4514881"/>
            <a:ext cx="3043451" cy="679860"/>
          </a:xfrm>
        </p:spPr>
        <p:txBody>
          <a:bodyPr>
            <a:normAutofit/>
          </a:bodyPr>
          <a:lstStyle/>
          <a:p>
            <a:r>
              <a:rPr lang="ka-GE" sz="3200" dirty="0" smtClean="0"/>
              <a:t>ივანიძე ნინო</a:t>
            </a:r>
            <a:endParaRPr lang="en-US" sz="3200" dirty="0"/>
          </a:p>
        </p:txBody>
      </p:sp>
      <p:sp>
        <p:nvSpPr>
          <p:cNvPr id="4" name="Title 1"/>
          <p:cNvSpPr txBox="1">
            <a:spLocks/>
          </p:cNvSpPr>
          <p:nvPr/>
        </p:nvSpPr>
        <p:spPr>
          <a:xfrm>
            <a:off x="2835322" y="2796838"/>
            <a:ext cx="9141725" cy="1294261"/>
          </a:xfrm>
          <a:prstGeom prst="rect">
            <a:avLst/>
          </a:prstGeom>
          <a:effectLst/>
        </p:spPr>
        <p:txBody>
          <a:bodyPr vert="horz" lIns="91440" tIns="45720" rIns="91440" bIns="45720" rtlCol="0" anchor="b">
            <a:normAutofit fontScale="55000" lnSpcReduction="20000"/>
          </a:bodyPr>
          <a:lstStyle>
            <a:lvl1pPr algn="r" defTabSz="457200" rtl="0" eaLnBrk="1" latinLnBrk="0" hangingPunct="1">
              <a:spcBef>
                <a:spcPct val="0"/>
              </a:spcBef>
              <a:buNone/>
              <a:defRPr sz="6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ka-GE" b="1" u="sng" dirty="0">
                <a:effectLst>
                  <a:outerShdw blurRad="38100" dist="38100" dir="2700000" algn="tl">
                    <a:srgbClr val="000000">
                      <a:alpha val="43137"/>
                    </a:srgbClr>
                  </a:outerShdw>
                </a:effectLst>
                <a:hlinkClick r:id="rId2"/>
              </a:rPr>
              <a:t>კოსმოლოგია და ელემენტარული ნაწილაკები</a:t>
            </a:r>
            <a:endParaRPr lang="ka-GE" b="1" u="sng" dirty="0">
              <a:effectLst>
                <a:outerShdw blurRad="38100" dist="38100" dir="2700000" algn="tl">
                  <a:srgbClr val="000000">
                    <a:alpha val="43137"/>
                  </a:srgbClr>
                </a:outerShdw>
              </a:effectLst>
            </a:endParaRPr>
          </a:p>
          <a:p>
            <a:r>
              <a:rPr lang="ka-GE" sz="3600" b="1" u="sng" dirty="0">
                <a:effectLst>
                  <a:outerShdw blurRad="38100" dist="38100" dir="2700000" algn="tl">
                    <a:srgbClr val="000000">
                      <a:alpha val="43137"/>
                    </a:srgbClr>
                  </a:outerShdw>
                </a:effectLst>
              </a:rPr>
              <a:t/>
            </a:r>
            <a:br>
              <a:rPr lang="ka-GE" sz="3600" b="1" u="sng" dirty="0">
                <a:effectLst>
                  <a:outerShdw blurRad="38100" dist="38100" dir="2700000" algn="tl">
                    <a:srgbClr val="000000">
                      <a:alpha val="43137"/>
                    </a:srgbClr>
                  </a:outerShdw>
                </a:effectLst>
              </a:rPr>
            </a:br>
            <a:endParaRPr lang="en-US" sz="3600" b="1" u="sng" dirty="0">
              <a:effectLst>
                <a:outerShdw blurRad="38100" dist="38100" dir="2700000" algn="tl">
                  <a:srgbClr val="000000">
                    <a:alpha val="43137"/>
                  </a:srgbClr>
                </a:outerShdw>
              </a:effectLst>
            </a:endParaRPr>
          </a:p>
        </p:txBody>
      </p:sp>
      <p:pic>
        <p:nvPicPr>
          <p:cNvPr id="5122" name="Picture 2" descr="ფაილი:TSU Logo.svg - ვიკიპედია"/>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4158" y="191070"/>
            <a:ext cx="2349500" cy="2365164"/>
          </a:xfrm>
          <a:prstGeom prst="rect">
            <a:avLst/>
          </a:prstGeom>
          <a:noFill/>
          <a:extLst>
            <a:ext uri="{909E8E84-426E-40DD-AFC4-6F175D3DCCD1}">
              <a14:hiddenFill xmlns:a14="http://schemas.microsoft.com/office/drawing/2010/main">
                <a:solidFill>
                  <a:srgbClr val="FFFFFF"/>
                </a:solidFill>
              </a14:hiddenFill>
            </a:ext>
          </a:extLst>
        </p:spPr>
      </p:pic>
      <p:sp>
        <p:nvSpPr>
          <p:cNvPr id="7" name="Subtitle 2"/>
          <p:cNvSpPr txBox="1">
            <a:spLocks/>
          </p:cNvSpPr>
          <p:nvPr/>
        </p:nvSpPr>
        <p:spPr>
          <a:xfrm>
            <a:off x="10072048" y="5194741"/>
            <a:ext cx="1487606" cy="564614"/>
          </a:xfrm>
          <a:prstGeom prst="rect">
            <a:avLst/>
          </a:prstGeom>
        </p:spPr>
        <p:txBody>
          <a:bodyPr vert="horz" lIns="91440" tIns="45720" rIns="91440" bIns="45720" rtlCol="0" anchor="t">
            <a:norm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r>
              <a:rPr lang="ka-GE" dirty="0" smtClean="0"/>
              <a:t>2022 წელი</a:t>
            </a:r>
            <a:endParaRPr lang="en-US" dirty="0"/>
          </a:p>
        </p:txBody>
      </p:sp>
    </p:spTree>
    <p:extLst>
      <p:ext uri="{BB962C8B-B14F-4D97-AF65-F5344CB8AC3E}">
        <p14:creationId xmlns:p14="http://schemas.microsoft.com/office/powerpoint/2010/main" val="2348771005"/>
      </p:ext>
    </p:extLst>
  </p:cSld>
  <p:clrMapOvr>
    <a:masterClrMapping/>
  </p:clrMapOvr>
  <p:transition spd="slow">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5505" y="0"/>
            <a:ext cx="10018713" cy="1752599"/>
          </a:xfrm>
        </p:spPr>
        <p:txBody>
          <a:bodyPr/>
          <a:lstStyle/>
          <a:p>
            <a:r>
              <a:rPr lang="ka-GE" dirty="0" smtClean="0"/>
              <a:t>ბირთვული იარაღი</a:t>
            </a:r>
            <a:endParaRPr lang="en-US" dirty="0"/>
          </a:p>
        </p:txBody>
      </p:sp>
      <p:sp>
        <p:nvSpPr>
          <p:cNvPr id="3" name="Content Placeholder 2"/>
          <p:cNvSpPr>
            <a:spLocks noGrp="1"/>
          </p:cNvSpPr>
          <p:nvPr>
            <p:ph idx="1"/>
          </p:nvPr>
        </p:nvSpPr>
        <p:spPr>
          <a:xfrm>
            <a:off x="1637731" y="1241946"/>
            <a:ext cx="10317708" cy="5472753"/>
          </a:xfrm>
        </p:spPr>
        <p:txBody>
          <a:bodyPr>
            <a:normAutofit/>
          </a:bodyPr>
          <a:lstStyle/>
          <a:p>
            <a:pPr marL="514350" indent="-514350">
              <a:buFont typeface="+mj-lt"/>
              <a:buAutoNum type="arabicPeriod"/>
            </a:pPr>
            <a:r>
              <a:rPr lang="ka-GE" dirty="0"/>
              <a:t>ბირთვული </a:t>
            </a:r>
            <a:r>
              <a:rPr lang="ka-GE" dirty="0" smtClean="0"/>
              <a:t>იარაღი/ატომური იარაღი</a:t>
            </a:r>
          </a:p>
          <a:p>
            <a:pPr marL="514350" indent="-514350">
              <a:buFont typeface="+mj-lt"/>
              <a:buAutoNum type="arabicPeriod"/>
            </a:pPr>
            <a:r>
              <a:rPr lang="ka-GE" dirty="0"/>
              <a:t>ატომის ბირთვების </a:t>
            </a:r>
            <a:r>
              <a:rPr lang="ka-GE" dirty="0" smtClean="0"/>
              <a:t>სინთეზი</a:t>
            </a:r>
          </a:p>
          <a:p>
            <a:pPr marL="514350" indent="-514350">
              <a:buFont typeface="+mj-lt"/>
              <a:buAutoNum type="arabicPeriod"/>
            </a:pPr>
            <a:r>
              <a:rPr lang="ka-GE" dirty="0"/>
              <a:t>ატომის ბირთვების </a:t>
            </a:r>
            <a:r>
              <a:rPr lang="ka-GE" dirty="0" smtClean="0"/>
              <a:t>დაყოფა</a:t>
            </a:r>
          </a:p>
          <a:p>
            <a:pPr marL="514350" indent="-514350">
              <a:buFont typeface="+mj-lt"/>
              <a:buAutoNum type="arabicPeriod"/>
            </a:pPr>
            <a:r>
              <a:rPr lang="ka-GE" dirty="0" smtClean="0"/>
              <a:t>ბირთვული </a:t>
            </a:r>
            <a:r>
              <a:rPr lang="ka-GE" dirty="0"/>
              <a:t>იარაღის შექმნის </a:t>
            </a:r>
            <a:r>
              <a:rPr lang="ka-GE" dirty="0" smtClean="0"/>
              <a:t>ისტორია</a:t>
            </a:r>
          </a:p>
          <a:p>
            <a:pPr marL="514350" indent="-514350">
              <a:buFont typeface="+mj-lt"/>
              <a:buAutoNum type="arabicPeriod"/>
            </a:pPr>
            <a:r>
              <a:rPr lang="ka-GE" dirty="0"/>
              <a:t>ბირთვული </a:t>
            </a:r>
            <a:r>
              <a:rPr lang="ka-GE" dirty="0" smtClean="0"/>
              <a:t>რეაქცია</a:t>
            </a:r>
            <a:endParaRPr lang="ka-GE" dirty="0"/>
          </a:p>
          <a:p>
            <a:pPr marL="514350" indent="-514350">
              <a:buFont typeface="+mj-lt"/>
              <a:buAutoNum type="arabicPeriod"/>
            </a:pPr>
            <a:r>
              <a:rPr lang="ka-GE" dirty="0"/>
              <a:t>ბირთვული იარაღის გამოყენების პრობლემები</a:t>
            </a:r>
          </a:p>
          <a:p>
            <a:pPr marL="514350" indent="-514350">
              <a:buFont typeface="+mj-lt"/>
              <a:buAutoNum type="arabicPeriod"/>
            </a:pPr>
            <a:r>
              <a:rPr lang="ka-GE" dirty="0"/>
              <a:t>მოქმედების პრინციპი</a:t>
            </a:r>
          </a:p>
          <a:p>
            <a:pPr marL="514350" indent="-514350">
              <a:buFont typeface="+mj-lt"/>
              <a:buAutoNum type="arabicPeriod"/>
            </a:pPr>
            <a:r>
              <a:rPr lang="ka-GE" dirty="0"/>
              <a:t>ბირთვული კვლევების ევროპული </a:t>
            </a:r>
            <a:r>
              <a:rPr lang="ka-GE" dirty="0" smtClean="0"/>
              <a:t>ორგანიზაცია</a:t>
            </a:r>
          </a:p>
          <a:p>
            <a:pPr marL="514350" indent="-514350">
              <a:buFont typeface="+mj-lt"/>
              <a:buAutoNum type="arabicPeriod"/>
            </a:pPr>
            <a:r>
              <a:rPr lang="ka-GE" dirty="0" smtClean="0"/>
              <a:t>ბირთვული იარაღის მფლობელი ქვეყნები</a:t>
            </a:r>
            <a:endParaRPr lang="ka-GE" dirty="0"/>
          </a:p>
          <a:p>
            <a:pPr marL="514350" indent="-514350">
              <a:buFont typeface="+mj-lt"/>
              <a:buAutoNum type="arabicPeriod"/>
            </a:pPr>
            <a:endParaRPr lang="ka-GE" dirty="0"/>
          </a:p>
        </p:txBody>
      </p:sp>
    </p:spTree>
    <p:extLst>
      <p:ext uri="{BB962C8B-B14F-4D97-AF65-F5344CB8AC3E}">
        <p14:creationId xmlns:p14="http://schemas.microsoft.com/office/powerpoint/2010/main" val="2853108643"/>
      </p:ext>
    </p:extLst>
  </p:cSld>
  <p:clrMapOvr>
    <a:masterClrMapping/>
  </p:clrMapOvr>
  <p:transition spd="slow">
    <p:pu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ka-GE" dirty="0"/>
              <a:t>ბირთვული იარაღი/ატომური იარაღი</a:t>
            </a:r>
            <a:br>
              <a:rPr lang="ka-GE" dirty="0"/>
            </a:br>
            <a:endParaRPr lang="en-US" dirty="0"/>
          </a:p>
        </p:txBody>
      </p:sp>
      <p:sp>
        <p:nvSpPr>
          <p:cNvPr id="3" name="Content Placeholder 2"/>
          <p:cNvSpPr>
            <a:spLocks noGrp="1"/>
          </p:cNvSpPr>
          <p:nvPr>
            <p:ph idx="1"/>
          </p:nvPr>
        </p:nvSpPr>
        <p:spPr>
          <a:xfrm>
            <a:off x="1361030" y="1828799"/>
            <a:ext cx="10265274" cy="1726441"/>
          </a:xfrm>
        </p:spPr>
        <p:txBody>
          <a:bodyPr/>
          <a:lstStyle/>
          <a:p>
            <a:r>
              <a:rPr lang="ka-GE" dirty="0"/>
              <a:t>ბირთვული იარაღი </a:t>
            </a:r>
            <a:r>
              <a:rPr lang="ka-GE" dirty="0" smtClean="0"/>
              <a:t>ან</a:t>
            </a:r>
            <a:r>
              <a:rPr lang="ka-GE" dirty="0"/>
              <a:t> ატომური </a:t>
            </a:r>
            <a:r>
              <a:rPr lang="ka-GE" dirty="0" smtClean="0"/>
              <a:t>იარაღი </a:t>
            </a:r>
            <a:r>
              <a:rPr lang="ka-GE" dirty="0"/>
              <a:t>– ფეთქებადი მოწყობილობა, რომელშიც ენერგიის წყაროს წარმოადგენს </a:t>
            </a:r>
            <a:r>
              <a:rPr lang="ka-GE" dirty="0" smtClean="0"/>
              <a:t>ბირთვული რეაქცია.</a:t>
            </a:r>
            <a:endParaRPr lang="en-US" dirty="0"/>
          </a:p>
        </p:txBody>
      </p:sp>
      <p:pic>
        <p:nvPicPr>
          <p:cNvPr id="1026" name="Picture 2" descr="The Science of Nuclear Weapons, Visualized"/>
          <p:cNvPicPr>
            <a:picLocks noChangeAspect="1" noChangeArrowheads="1"/>
          </p:cNvPicPr>
          <p:nvPr/>
        </p:nvPicPr>
        <p:blipFill rotWithShape="1">
          <a:blip r:embed="rId2">
            <a:extLst>
              <a:ext uri="{28A0092B-C50C-407E-A947-70E740481C1C}">
                <a14:useLocalDpi xmlns:a14="http://schemas.microsoft.com/office/drawing/2010/main" val="0"/>
              </a:ext>
            </a:extLst>
          </a:blip>
          <a:srcRect l="1174" t="7737" r="176"/>
          <a:stretch/>
        </p:blipFill>
        <p:spPr bwMode="auto">
          <a:xfrm>
            <a:off x="3261991" y="3258585"/>
            <a:ext cx="6468863" cy="3259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387233"/>
      </p:ext>
    </p:extLst>
  </p:cSld>
  <p:clrMapOvr>
    <a:masterClrMapping/>
  </p:clrMapOvr>
  <p:transition spd="slow">
    <p:pu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5621" y="468940"/>
            <a:ext cx="10515600" cy="1325563"/>
          </a:xfrm>
        </p:spPr>
        <p:txBody>
          <a:bodyPr/>
          <a:lstStyle/>
          <a:p>
            <a:pPr marL="514350" indent="-514350"/>
            <a:r>
              <a:rPr lang="ka-GE" dirty="0"/>
              <a:t>ბირთვული რეაქცია</a:t>
            </a:r>
          </a:p>
        </p:txBody>
      </p:sp>
      <p:sp>
        <p:nvSpPr>
          <p:cNvPr id="3" name="Content Placeholder 2"/>
          <p:cNvSpPr>
            <a:spLocks noGrp="1"/>
          </p:cNvSpPr>
          <p:nvPr>
            <p:ph idx="1"/>
          </p:nvPr>
        </p:nvSpPr>
        <p:spPr>
          <a:xfrm>
            <a:off x="1175745" y="1131722"/>
            <a:ext cx="11016255" cy="4736815"/>
          </a:xfrm>
        </p:spPr>
        <p:txBody>
          <a:bodyPr>
            <a:normAutofit/>
          </a:bodyPr>
          <a:lstStyle/>
          <a:p>
            <a:r>
              <a:rPr lang="ka-GE" b="1" dirty="0"/>
              <a:t>ბირთვული რეაქცია</a:t>
            </a:r>
            <a:r>
              <a:rPr lang="ka-GE" dirty="0"/>
              <a:t>  მინდინარეობს მაშინ, როდესაც </a:t>
            </a:r>
            <a:r>
              <a:rPr lang="ka-GE" dirty="0" smtClean="0"/>
              <a:t>ატომის</a:t>
            </a:r>
            <a:r>
              <a:rPr lang="ka-GE" dirty="0"/>
              <a:t> შემადგენელი უმცირესი ნაწილაკების </a:t>
            </a:r>
            <a:r>
              <a:rPr lang="ka-GE" dirty="0" smtClean="0"/>
              <a:t>(პროტონი,</a:t>
            </a:r>
            <a:r>
              <a:rPr lang="ka-GE" dirty="0"/>
              <a:t> </a:t>
            </a:r>
            <a:r>
              <a:rPr lang="ka-GE" dirty="0" smtClean="0"/>
              <a:t>ნეიტრონი</a:t>
            </a:r>
            <a:r>
              <a:rPr lang="ka-GE" dirty="0"/>
              <a:t> და </a:t>
            </a:r>
            <a:r>
              <a:rPr lang="ka-GE" dirty="0" smtClean="0"/>
              <a:t>ელექტრონი) </a:t>
            </a:r>
            <a:r>
              <a:rPr lang="ka-GE" dirty="0"/>
              <a:t>ბირთვები იშლება, ნადგურდება და იქიდან </a:t>
            </a:r>
            <a:r>
              <a:rPr lang="ka-GE" dirty="0" smtClean="0"/>
              <a:t>წარმოიშვება ნუკლოიდები, </a:t>
            </a:r>
            <a:r>
              <a:rPr lang="ka-GE" dirty="0"/>
              <a:t>იმისათვის რომ ბირთვული რეაქცია განხორციელდეს საჭიროა მინიმუმ 1 ნუკლოიდის ტრანსფორმორება, ჩამოყალიბება. თუ დაშლილი ნაწილაკები რეაქციაში შედიან სხვა ნაწილაკებთან და ატომებთან, მაშინ ეს რეაქცია იქნება უბრალოდ ბირთვული გაფანტვის რეაქცია და არა ბირთვული რეაქცია</a:t>
            </a:r>
            <a:r>
              <a:rPr lang="ka-GE" dirty="0" smtClean="0"/>
              <a:t>.</a:t>
            </a:r>
          </a:p>
          <a:p>
            <a:r>
              <a:rPr lang="ka-GE"/>
              <a:t>მთლიანობაში ატომური რეაქცია ორ კლასად იყოფა: ატომის ბირთვის დაყოფად და ატომის ბირთვის სინთეზად.</a:t>
            </a:r>
            <a:endParaRPr lang="en-US" dirty="0"/>
          </a:p>
        </p:txBody>
      </p:sp>
      <p:sp>
        <p:nvSpPr>
          <p:cNvPr id="5" name="AutoShape 4" descr="Nuclear reaction - Wikiped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8" descr="Nuclear reaction - Wikipedia"/>
          <p:cNvSpPr>
            <a:spLocks noChangeAspect="1" noChangeArrowheads="1"/>
          </p:cNvSpPr>
          <p:nvPr/>
        </p:nvSpPr>
        <p:spPr bwMode="auto">
          <a:xfrm>
            <a:off x="2750924" y="5354448"/>
            <a:ext cx="4891822" cy="489183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206188503"/>
      </p:ext>
    </p:extLst>
  </p:cSld>
  <p:clrMapOvr>
    <a:masterClrMapping/>
  </p:clrMapOvr>
  <p:transition spd="slow">
    <p:pu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00267" y="354843"/>
            <a:ext cx="9670416" cy="5923129"/>
          </a:xfrm>
          <a:prstGeom prst="rect">
            <a:avLst/>
          </a:prstGeom>
        </p:spPr>
      </p:pic>
    </p:spTree>
    <p:extLst>
      <p:ext uri="{BB962C8B-B14F-4D97-AF65-F5344CB8AC3E}">
        <p14:creationId xmlns:p14="http://schemas.microsoft.com/office/powerpoint/2010/main" val="17938166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8084" y="290015"/>
            <a:ext cx="9365659" cy="610737"/>
          </a:xfrm>
        </p:spPr>
        <p:txBody>
          <a:bodyPr>
            <a:normAutofit fontScale="90000"/>
          </a:bodyPr>
          <a:lstStyle/>
          <a:p>
            <a:r>
              <a:rPr lang="ka-GE" dirty="0"/>
              <a:t>ატომის ბირთვების დაყოფა</a:t>
            </a:r>
            <a:br>
              <a:rPr lang="ka-GE" dirty="0"/>
            </a:br>
            <a:endParaRPr lang="en-US" dirty="0"/>
          </a:p>
        </p:txBody>
      </p:sp>
      <p:sp>
        <p:nvSpPr>
          <p:cNvPr id="3" name="Content Placeholder 2"/>
          <p:cNvSpPr>
            <a:spLocks noGrp="1"/>
          </p:cNvSpPr>
          <p:nvPr>
            <p:ph idx="1"/>
          </p:nvPr>
        </p:nvSpPr>
        <p:spPr>
          <a:xfrm>
            <a:off x="1433015" y="668740"/>
            <a:ext cx="10372297" cy="6189260"/>
          </a:xfrm>
        </p:spPr>
        <p:txBody>
          <a:bodyPr>
            <a:normAutofit fontScale="92500" lnSpcReduction="20000"/>
          </a:bodyPr>
          <a:lstStyle/>
          <a:p>
            <a:r>
              <a:rPr lang="ka-GE" dirty="0" smtClean="0"/>
              <a:t>ამ </a:t>
            </a:r>
            <a:r>
              <a:rPr lang="ka-GE" dirty="0"/>
              <a:t>კლასში გამოიყენება მძიმე ელემენტის ბირთვის გახლეჩის ეფექტი, რის შემდეგაც წარმოიქმნება ორი შედარებით მსუბუქი ელემენტის ბირთვი. მძიმე ელემენტებად, როგორც წესი გამოიყენება ურანი და </a:t>
            </a:r>
            <a:r>
              <a:rPr lang="ka-GE" dirty="0" smtClean="0"/>
              <a:t>პლუტონიუმი. </a:t>
            </a:r>
          </a:p>
          <a:p>
            <a:r>
              <a:rPr lang="ka-GE" dirty="0" smtClean="0"/>
              <a:t>ასაფეთქებელი </a:t>
            </a:r>
            <a:r>
              <a:rPr lang="ka-GE" dirty="0"/>
              <a:t>ნივთიერება </a:t>
            </a:r>
            <a:r>
              <a:rPr lang="ka-GE" dirty="0" smtClean="0"/>
              <a:t>(ურანი</a:t>
            </a:r>
            <a:r>
              <a:rPr lang="ka-GE" dirty="0"/>
              <a:t> ან </a:t>
            </a:r>
            <a:r>
              <a:rPr lang="ka-GE" dirty="0" smtClean="0"/>
              <a:t>ლპუტონიუმი) </a:t>
            </a:r>
            <a:r>
              <a:rPr lang="ka-GE" dirty="0"/>
              <a:t>ხასიათდება ე.წ. კრიტიკული მასით. ეს ნიშნავს, რომ ბირთვულ რეაქციაში მონაწილეობს ნივთიერების დისკრეტული მასები. მაგალითად, ურანის პირველი კრიტიკული მასა არის 9 კილოგრამი. თუ იქნება მცდელობა </a:t>
            </a:r>
            <a:r>
              <a:rPr lang="ka-GE" dirty="0" smtClean="0"/>
              <a:t>აფეტქდეს10 </a:t>
            </a:r>
            <a:r>
              <a:rPr lang="ka-GE" dirty="0"/>
              <a:t>კილოგრამი, აქედან რეაქციაში შევა მხოლოდ 9 კილოგრამი, ხოლო 1 კგ უბრალოდ გაიფანტება და თანაც ხელს შეუშლის რეაქციის ეფექტურობას. შემდეგი პირობა მდგომარეობს იმაში, რომ რეაქციის დასაწყებად დიდი საწყისი ენერგიაა საჭირო. ამისათვის ურანის იდეალური ფორმის ბირთვს ათავსებენ ჩვეულებრივი ასაფეთქებელი ნივთიერების ზუსტად ცენტრში და აფეთქებენ. </a:t>
            </a:r>
            <a:endParaRPr lang="ka-GE" dirty="0" smtClean="0"/>
          </a:p>
          <a:p>
            <a:r>
              <a:rPr lang="ka-GE" dirty="0" smtClean="0"/>
              <a:t>ამასთან </a:t>
            </a:r>
            <a:r>
              <a:rPr lang="ka-GE" dirty="0"/>
              <a:t>ურანი უნდა იყოს გამდიდრებული და ძალიან სუფთა, მინარევებისაგან სრულად გაწმენდილი. ურანის გამდიდრება არის ძალიან რთული ტექნოლოგიური საკითხი და ნიშნავს ურანის დიდი მასიდან იზოტოპ </a:t>
            </a:r>
            <a:r>
              <a:rPr lang="en-US" dirty="0"/>
              <a:t>U</a:t>
            </a:r>
            <a:r>
              <a:rPr lang="en-US" baseline="30000" dirty="0"/>
              <a:t>235</a:t>
            </a:r>
            <a:r>
              <a:rPr lang="en-US" dirty="0"/>
              <a:t>-</a:t>
            </a:r>
            <a:r>
              <a:rPr lang="ka-GE" dirty="0"/>
              <a:t>ს </a:t>
            </a:r>
            <a:r>
              <a:rPr lang="ka-GE" dirty="0" smtClean="0"/>
              <a:t>გამოყოფას. ურანის </a:t>
            </a:r>
            <a:r>
              <a:rPr lang="ka-GE" dirty="0"/>
              <a:t>ბირთვი დაშლისას გამოასხივებს ნეიტრონებს, რომლებიც თავის მხრივ ეჯახებიან ურანის სხვა ბირთვებს და ხლიჩავენ მას. ისინიც თავის მხრივ გამოასხივებენ ნეიტრონებს და ა.შ. სწორი დაგეგმარების პირობებში რეაქცია მიმდინარეობს დიდი, აფეთქების სიჩქარით.</a:t>
            </a:r>
            <a:endParaRPr lang="en-US" dirty="0"/>
          </a:p>
        </p:txBody>
      </p:sp>
    </p:spTree>
    <p:extLst>
      <p:ext uri="{BB962C8B-B14F-4D97-AF65-F5344CB8AC3E}">
        <p14:creationId xmlns:p14="http://schemas.microsoft.com/office/powerpoint/2010/main" val="2900422359"/>
      </p:ext>
    </p:extLst>
  </p:cSld>
  <p:clrMapOvr>
    <a:masterClrMapping/>
  </p:clrMapOvr>
  <p:transition spd="slow">
    <p:pu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Nuclear Reactions with Examples: Nuclear Fusion and Fiss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7732" y="1273467"/>
            <a:ext cx="6660145" cy="388538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221" r="661" b="12685"/>
          <a:stretch/>
        </p:blipFill>
        <p:spPr>
          <a:xfrm>
            <a:off x="8931323" y="1205229"/>
            <a:ext cx="2628330" cy="4021864"/>
          </a:xfrm>
          <a:prstGeom prst="rect">
            <a:avLst/>
          </a:prstGeom>
        </p:spPr>
      </p:pic>
    </p:spTree>
    <p:extLst>
      <p:ext uri="{BB962C8B-B14F-4D97-AF65-F5344CB8AC3E}">
        <p14:creationId xmlns:p14="http://schemas.microsoft.com/office/powerpoint/2010/main" val="1508917464"/>
      </p:ext>
    </p:extLst>
  </p:cSld>
  <p:clrMapOvr>
    <a:masterClrMapping/>
  </p:clrMapOvr>
  <p:transition spd="slow">
    <p:pu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9116" y="0"/>
            <a:ext cx="10018713" cy="1752599"/>
          </a:xfrm>
        </p:spPr>
        <p:txBody>
          <a:bodyPr/>
          <a:lstStyle/>
          <a:p>
            <a:r>
              <a:rPr lang="ka-GE" dirty="0"/>
              <a:t>ატომის ბირთვების სინთეზი</a:t>
            </a:r>
            <a:endParaRPr lang="en-US" dirty="0"/>
          </a:p>
        </p:txBody>
      </p:sp>
      <p:sp>
        <p:nvSpPr>
          <p:cNvPr id="3" name="Content Placeholder 2"/>
          <p:cNvSpPr>
            <a:spLocks noGrp="1"/>
          </p:cNvSpPr>
          <p:nvPr>
            <p:ph idx="1"/>
          </p:nvPr>
        </p:nvSpPr>
        <p:spPr>
          <a:xfrm>
            <a:off x="1119116" y="1501254"/>
            <a:ext cx="10754436" cy="5227092"/>
          </a:xfrm>
        </p:spPr>
        <p:txBody>
          <a:bodyPr>
            <a:normAutofit lnSpcReduction="10000"/>
          </a:bodyPr>
          <a:lstStyle/>
          <a:p>
            <a:r>
              <a:rPr lang="ka-GE" dirty="0"/>
              <a:t>ამ კლასს თერმობირთვული რეაქცია ჰქვია და მასში გამოიყენება მსუბუქი ელემენტის ბირთვების სინთეზის ეფექტი, რის შემდეგაც წარმოიქმნება ერთი შედარებით მძიმე ელემენტის ბირთვი. მსუბუქ ელემენტად გამოიყენება წყალბადის </a:t>
            </a:r>
            <a:r>
              <a:rPr lang="ka-GE" dirty="0" smtClean="0"/>
              <a:t>ბირთვი. წყალბადის </a:t>
            </a:r>
            <a:r>
              <a:rPr lang="ka-GE" dirty="0"/>
              <a:t>ბირთვი ძირითადად წარმოადგენს ერთ ცალ პროტონს. მისი იზოტოპი დეიტერიუმი არის ერთი პროტონის და ერთი ნეიტრონის ბმა. წყალბადის იზოტოპი ტრიტიუმი არის ერთი ცალი პროტონის და ორი ნეიტრონის ბმა. ეს იზოტოპები იშვიათად გვხვდება </a:t>
            </a:r>
            <a:r>
              <a:rPr lang="ka-GE" dirty="0" smtClean="0"/>
              <a:t>ბუნებაში. </a:t>
            </a:r>
          </a:p>
          <a:p>
            <a:r>
              <a:rPr lang="ka-GE" dirty="0" smtClean="0"/>
              <a:t>რეაქციის </a:t>
            </a:r>
            <a:r>
              <a:rPr lang="ka-GE" dirty="0"/>
              <a:t>არსი მდგომარეობს შემდეგში: წყალბადის ბირთვებს ენიჭება იმდენად დიდი ენერგია, რომ ურთიერთ შეჯახებისას ისინი გადალახავენ </a:t>
            </a:r>
            <a:r>
              <a:rPr lang="ka-GE" dirty="0" smtClean="0"/>
              <a:t>ბირთვული ველის</a:t>
            </a:r>
            <a:r>
              <a:rPr lang="ka-GE" dirty="0"/>
              <a:t> წინააღმდეგობას და ჩაჭერილი ხდებიან მის მიერ, ხდება ბირთვების სინთეზი, მიიღება </a:t>
            </a:r>
            <a:r>
              <a:rPr lang="ka-GE" dirty="0" smtClean="0"/>
              <a:t>ჰელიუმის</a:t>
            </a:r>
            <a:r>
              <a:rPr lang="ka-GE" dirty="0"/>
              <a:t> ბირთვი. ამ რეაქციის დროს გამოთავისუფლდება ნეიტრონი. ამ რეაქციის დროს გამოყოფილი ენერგია რამდენიმე თანრიგით აღემატება ბირთვების გახლეჩის რეაქციის ენერგიას. </a:t>
            </a:r>
            <a:endParaRPr lang="en-US" dirty="0"/>
          </a:p>
        </p:txBody>
      </p:sp>
    </p:spTree>
    <p:extLst>
      <p:ext uri="{BB962C8B-B14F-4D97-AF65-F5344CB8AC3E}">
        <p14:creationId xmlns:p14="http://schemas.microsoft.com/office/powerpoint/2010/main" val="3317742708"/>
      </p:ext>
    </p:extLst>
  </p:cSld>
  <p:clrMapOvr>
    <a:masterClrMapping/>
  </p:clrMapOvr>
  <p:transition spd="slow">
    <p:pu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OE Explains...Nuclear Fusion Reactions | Department of Energ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0120" y="195213"/>
            <a:ext cx="9089409" cy="6431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8709900"/>
      </p:ext>
    </p:extLst>
  </p:cSld>
  <p:clrMapOvr>
    <a:masterClrMapping/>
  </p:clrMapOvr>
  <p:transition spd="slow">
    <p:pu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5278" y="481085"/>
            <a:ext cx="9442212" cy="1497842"/>
          </a:xfrm>
        </p:spPr>
        <p:txBody>
          <a:bodyPr>
            <a:normAutofit/>
          </a:bodyPr>
          <a:lstStyle/>
          <a:p>
            <a:r>
              <a:rPr lang="ka-GE" dirty="0"/>
              <a:t>ბირთვული იარაღის შექმნის ისტორია</a:t>
            </a:r>
            <a:br>
              <a:rPr lang="ka-GE" dirty="0"/>
            </a:br>
            <a:endParaRPr lang="en-US" dirty="0"/>
          </a:p>
        </p:txBody>
      </p:sp>
      <p:sp>
        <p:nvSpPr>
          <p:cNvPr id="3" name="Content Placeholder 2"/>
          <p:cNvSpPr>
            <a:spLocks noGrp="1"/>
          </p:cNvSpPr>
          <p:nvPr>
            <p:ph idx="1"/>
          </p:nvPr>
        </p:nvSpPr>
        <p:spPr>
          <a:xfrm>
            <a:off x="1363757" y="1719618"/>
            <a:ext cx="10645254" cy="4926842"/>
          </a:xfrm>
        </p:spPr>
        <p:txBody>
          <a:bodyPr>
            <a:normAutofit lnSpcReduction="10000"/>
          </a:bodyPr>
          <a:lstStyle/>
          <a:p>
            <a:r>
              <a:rPr lang="ka-GE" dirty="0"/>
              <a:t>ბირთვული იარაღის შექმნაზე მუშაობა დაიწყო მე-20 საუკუნის 30-იანი წლების დასაწყისში. </a:t>
            </a:r>
          </a:p>
          <a:p>
            <a:pPr fontAlgn="base"/>
            <a:r>
              <a:rPr lang="ka-GE" b="1" dirty="0"/>
              <a:t>თავად ბომბის შექმნის ისტორია მანჰეტენის პროექტთანაა დაკავშირებული, მაგრამ პირველი გარღვევა 1911 წელს სერ ერნესტ რუთერფორდს ეკუთვნის. მან აღმოაჩინა, რომ ატომური მასა მის ბირთვშია კონცენტრირებული.</a:t>
            </a:r>
            <a:r>
              <a:rPr lang="ka-GE" dirty="0"/>
              <a:t> ამის შემდეგ ნილს ბორმა ატომის სტრუქტურა აღწერა. საბოლოოდ გასაგები გახდა, რომ შესაძლებელი იყო ატომური ჯაჭვის რეაქცია ურანის დიდი რაოდენობით. ეს უკვე ატომური ენერგიაა, რომელიც ატომების გახლეჩით ან შეერთებით მიიღება.</a:t>
            </a:r>
          </a:p>
          <a:p>
            <a:pPr fontAlgn="base"/>
            <a:r>
              <a:rPr lang="ka-GE" dirty="0"/>
              <a:t>1938 წლის 17 დეკემბერს ფიზიკოსმა ოტო ჰანსმა ატომის ბირთვის გახლეჩა შეძლო. უკვე 1945 წლის 16 ივნისს პირველი ატომური ბომბი ნიუ-მექსიკოში წარმატებით გამოსაცდეს</a:t>
            </a:r>
            <a:r>
              <a:rPr lang="ka-GE" dirty="0" smtClean="0"/>
              <a:t>.</a:t>
            </a:r>
          </a:p>
        </p:txBody>
      </p:sp>
    </p:spTree>
    <p:extLst>
      <p:ext uri="{BB962C8B-B14F-4D97-AF65-F5344CB8AC3E}">
        <p14:creationId xmlns:p14="http://schemas.microsoft.com/office/powerpoint/2010/main" val="540326705"/>
      </p:ext>
    </p:extLst>
  </p:cSld>
  <p:clrMapOvr>
    <a:masterClrMapping/>
  </p:clrMapOvr>
  <p:transition spd="slow">
    <p:pu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3493" y="109182"/>
            <a:ext cx="10018713" cy="1752599"/>
          </a:xfrm>
        </p:spPr>
        <p:txBody>
          <a:bodyPr>
            <a:normAutofit fontScale="90000"/>
          </a:bodyPr>
          <a:lstStyle/>
          <a:p>
            <a:r>
              <a:rPr lang="ka-GE" dirty="0"/>
              <a:t>ბირთვული იარაღის გამოყენების პრობლემები</a:t>
            </a:r>
            <a:br>
              <a:rPr lang="ka-GE" dirty="0"/>
            </a:br>
            <a:endParaRPr lang="en-US" dirty="0"/>
          </a:p>
        </p:txBody>
      </p:sp>
      <p:sp>
        <p:nvSpPr>
          <p:cNvPr id="3" name="Content Placeholder 2"/>
          <p:cNvSpPr>
            <a:spLocks noGrp="1"/>
          </p:cNvSpPr>
          <p:nvPr>
            <p:ph idx="1"/>
          </p:nvPr>
        </p:nvSpPr>
        <p:spPr>
          <a:xfrm>
            <a:off x="1484311" y="1861781"/>
            <a:ext cx="10018713" cy="3124201"/>
          </a:xfrm>
        </p:spPr>
        <p:txBody>
          <a:bodyPr/>
          <a:lstStyle/>
          <a:p>
            <a:r>
              <a:rPr lang="ka-GE" dirty="0">
                <a:solidFill>
                  <a:schemeClr val="accent1"/>
                </a:solidFill>
              </a:rPr>
              <a:t>ბირთვული იარაღის აფეთქების გამანადგურებელი ფაქტორებია:</a:t>
            </a:r>
          </a:p>
          <a:p>
            <a:r>
              <a:rPr lang="ka-GE" dirty="0">
                <a:solidFill>
                  <a:schemeClr val="accent1"/>
                </a:solidFill>
                <a:hlinkClick r:id="rId2" tooltip="დასხივება (ჯერ არაა დაწერილი)"/>
              </a:rPr>
              <a:t>დასხივება</a:t>
            </a:r>
            <a:endParaRPr lang="ka-GE" dirty="0">
              <a:solidFill>
                <a:schemeClr val="accent1"/>
              </a:solidFill>
            </a:endParaRPr>
          </a:p>
          <a:p>
            <a:r>
              <a:rPr lang="ka-GE" dirty="0">
                <a:solidFill>
                  <a:schemeClr val="accent1"/>
                </a:solidFill>
                <a:hlinkClick r:id="rId3" tooltip="იონური გამოსხივება (ჯერ არაა დაწერილი)"/>
              </a:rPr>
              <a:t>იონური გამოსხივება</a:t>
            </a:r>
            <a:endParaRPr lang="ka-GE" dirty="0">
              <a:solidFill>
                <a:schemeClr val="accent1"/>
              </a:solidFill>
            </a:endParaRPr>
          </a:p>
          <a:p>
            <a:r>
              <a:rPr lang="ka-GE" dirty="0">
                <a:solidFill>
                  <a:schemeClr val="accent1"/>
                </a:solidFill>
                <a:hlinkClick r:id="rId4" tooltip="დამრტყმელი ტალღა (ჯერ არაა დაწერილი)"/>
              </a:rPr>
              <a:t>დამრტყმელი ტალღა</a:t>
            </a:r>
            <a:endParaRPr lang="ka-GE" dirty="0">
              <a:solidFill>
                <a:schemeClr val="accent1"/>
              </a:solidFill>
            </a:endParaRPr>
          </a:p>
          <a:p>
            <a:r>
              <a:rPr lang="ka-GE" dirty="0">
                <a:solidFill>
                  <a:schemeClr val="accent1"/>
                </a:solidFill>
                <a:hlinkClick r:id="rId5" tooltip="რადიოაქტიური დაბინძურება (ჯერ არაა დაწერილი)"/>
              </a:rPr>
              <a:t>რადიოაქტიური დაბინძურება</a:t>
            </a:r>
            <a:endParaRPr lang="ka-GE" dirty="0">
              <a:solidFill>
                <a:schemeClr val="accent1"/>
              </a:solidFill>
            </a:endParaRPr>
          </a:p>
          <a:p>
            <a:r>
              <a:rPr lang="ka-GE" dirty="0">
                <a:solidFill>
                  <a:schemeClr val="accent1"/>
                </a:solidFill>
                <a:hlinkClick r:id="rId6" tooltip="ელექტრომაგნიტური იმპულსი (ჯერ არაა დაწერილი)"/>
              </a:rPr>
              <a:t>ელექტრომაგნიტური იმპულსი</a:t>
            </a:r>
            <a:endParaRPr lang="ka-GE" dirty="0">
              <a:solidFill>
                <a:schemeClr val="accent1"/>
              </a:solidFill>
            </a:endParaRPr>
          </a:p>
        </p:txBody>
      </p:sp>
      <p:pic>
        <p:nvPicPr>
          <p:cNvPr id="2050" name="Picture 2" descr="https://cdn.britannica.com/46/112546-050-26EF4EF9/atomic-bomb-Soviet-Joe-1-West-Semipalatinsk-Test-Aug-29-1949.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47445" y="2806888"/>
            <a:ext cx="5242258" cy="3931693"/>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101755" y="4985982"/>
            <a:ext cx="4645690" cy="1752599"/>
          </a:xfrm>
          <a:prstGeom prst="rect">
            <a:avLst/>
          </a:prstGeom>
        </p:spPr>
        <p:txBody>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ka-GE" sz="1800" dirty="0"/>
              <a:t>პირველი საბჭოთა ატომური </a:t>
            </a:r>
            <a:r>
              <a:rPr lang="ka-GE" sz="1800" dirty="0" smtClean="0"/>
              <a:t>ბომბი. საბჭოთა </a:t>
            </a:r>
            <a:r>
              <a:rPr lang="ka-GE" sz="1800" dirty="0"/>
              <a:t>კავშირმა ააფეთქა თავისი პირველი ატომური ბომბი, რომელიც დასავლეთში ცნობილია როგორც </a:t>
            </a:r>
            <a:r>
              <a:rPr lang="en-US" sz="1800" dirty="0"/>
              <a:t>Joe-1</a:t>
            </a:r>
            <a:r>
              <a:rPr lang="en-US" sz="1800" dirty="0" smtClean="0"/>
              <a:t>, </a:t>
            </a:r>
            <a:r>
              <a:rPr lang="ka-GE" sz="1800" dirty="0" smtClean="0"/>
              <a:t>სემიპალატინსკი, ყაზახეთი</a:t>
            </a:r>
            <a:r>
              <a:rPr lang="ka-GE" sz="1800" dirty="0"/>
              <a:t>, </a:t>
            </a:r>
            <a:r>
              <a:rPr lang="ka-GE" sz="1800" dirty="0" smtClean="0"/>
              <a:t>1949, </a:t>
            </a:r>
          </a:p>
          <a:p>
            <a:r>
              <a:rPr lang="ka-GE" sz="1800" dirty="0" smtClean="0"/>
              <a:t>29 აგვისტო.</a:t>
            </a:r>
            <a:endParaRPr lang="en-US" sz="1800" dirty="0"/>
          </a:p>
        </p:txBody>
      </p:sp>
    </p:spTree>
    <p:extLst>
      <p:ext uri="{BB962C8B-B14F-4D97-AF65-F5344CB8AC3E}">
        <p14:creationId xmlns:p14="http://schemas.microsoft.com/office/powerpoint/2010/main" val="711827353"/>
      </p:ext>
    </p:extLst>
  </p:cSld>
  <p:clrMapOvr>
    <a:masterClrMapping/>
  </p:clrMapOvr>
  <p:transition spd="slow">
    <p:pu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a:t>მოქმედების პრინციპი</a:t>
            </a:r>
          </a:p>
        </p:txBody>
      </p:sp>
      <p:sp>
        <p:nvSpPr>
          <p:cNvPr id="3" name="Content Placeholder 2"/>
          <p:cNvSpPr>
            <a:spLocks noGrp="1"/>
          </p:cNvSpPr>
          <p:nvPr>
            <p:ph idx="1"/>
          </p:nvPr>
        </p:nvSpPr>
        <p:spPr/>
        <p:txBody>
          <a:bodyPr>
            <a:normAutofit fontScale="92500"/>
          </a:bodyPr>
          <a:lstStyle/>
          <a:p>
            <a:r>
              <a:rPr lang="ka-GE" dirty="0"/>
              <a:t>მისთვის, რომ რეაქცია შევიდეს ჯაჭვური რეაქციის ფაზაში, აუცილებელია შესაბამისი ”საწვავი”, </a:t>
            </a:r>
            <a:r>
              <a:rPr lang="ka-GE" dirty="0" smtClean="0"/>
              <a:t>ურანის</a:t>
            </a:r>
            <a:r>
              <a:rPr lang="ka-GE" dirty="0"/>
              <a:t> იზოტოპის სახით. ურანი ბუნებაში გვხვდება ორი სხვადასხვა იზოტოპის სახით - ურანი-235 და ურანი-238. მას შემდეგ, რაც ურანი-235 შთანთქვას თავისუფალ </a:t>
            </a:r>
            <a:r>
              <a:rPr lang="ka-GE" dirty="0" smtClean="0"/>
              <a:t>ნეიტრონს</a:t>
            </a:r>
            <a:r>
              <a:rPr lang="ka-GE" dirty="0"/>
              <a:t> - იგი იშლება და ერთი მიღებულის მაგივრად, ასხივებს სამ ნეიტრონს, რომლებიც ეჯახებიან რა სხვა ურანი-235 ბირთვებს - იწვევენ მათ დაშლა-აფეთქებას.</a:t>
            </a:r>
          </a:p>
          <a:p>
            <a:pPr marL="0" indent="0">
              <a:buNone/>
            </a:pPr>
            <a:r>
              <a:rPr lang="en-US" dirty="0"/>
              <a:t/>
            </a:r>
            <a:br>
              <a:rPr lang="en-US" dirty="0"/>
            </a:br>
            <a:endParaRPr lang="en-US" dirty="0"/>
          </a:p>
        </p:txBody>
      </p:sp>
    </p:spTree>
    <p:extLst>
      <p:ext uri="{BB962C8B-B14F-4D97-AF65-F5344CB8AC3E}">
        <p14:creationId xmlns:p14="http://schemas.microsoft.com/office/powerpoint/2010/main" val="118205946"/>
      </p:ext>
    </p:extLst>
  </p:cSld>
  <p:clrMapOvr>
    <a:masterClrMapping/>
  </p:clrMapOvr>
  <p:transition spd="slow">
    <p:pu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6222" y="116109"/>
            <a:ext cx="9267204" cy="6741891"/>
          </a:xfrm>
          <a:prstGeom prst="rect">
            <a:avLst/>
          </a:prstGeom>
        </p:spPr>
      </p:pic>
    </p:spTree>
    <p:extLst>
      <p:ext uri="{BB962C8B-B14F-4D97-AF65-F5344CB8AC3E}">
        <p14:creationId xmlns:p14="http://schemas.microsoft.com/office/powerpoint/2010/main" val="38665488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ka-GE" dirty="0"/>
              <a:t>ბირთვული კვლევების ევროპული ორგანიზაცია</a:t>
            </a:r>
            <a:br>
              <a:rPr lang="ka-GE" dirty="0"/>
            </a:br>
            <a:endParaRPr lang="en-US" dirty="0"/>
          </a:p>
        </p:txBody>
      </p:sp>
      <p:sp>
        <p:nvSpPr>
          <p:cNvPr id="3" name="Content Placeholder 2"/>
          <p:cNvSpPr>
            <a:spLocks noGrp="1"/>
          </p:cNvSpPr>
          <p:nvPr>
            <p:ph idx="1"/>
          </p:nvPr>
        </p:nvSpPr>
        <p:spPr>
          <a:xfrm>
            <a:off x="1484310" y="1984611"/>
            <a:ext cx="5460884" cy="4548046"/>
          </a:xfrm>
        </p:spPr>
        <p:txBody>
          <a:bodyPr>
            <a:normAutofit fontScale="92500"/>
          </a:bodyPr>
          <a:lstStyle/>
          <a:p>
            <a:r>
              <a:rPr lang="ka-GE" dirty="0">
                <a:solidFill>
                  <a:schemeClr val="tx2"/>
                </a:solidFill>
              </a:rPr>
              <a:t>ბირთვული კვლევების ევროპული ორგანიზაცია - </a:t>
            </a:r>
            <a:r>
              <a:rPr lang="en-US" dirty="0">
                <a:solidFill>
                  <a:schemeClr val="tx2"/>
                </a:solidFill>
              </a:rPr>
              <a:t>CERN </a:t>
            </a:r>
            <a:endParaRPr lang="ka-GE" dirty="0" smtClean="0">
              <a:solidFill>
                <a:schemeClr val="tx2"/>
              </a:solidFill>
            </a:endParaRPr>
          </a:p>
          <a:p>
            <a:r>
              <a:rPr lang="en-US" dirty="0" smtClean="0">
                <a:solidFill>
                  <a:schemeClr val="tx2"/>
                </a:solidFill>
              </a:rPr>
              <a:t> </a:t>
            </a:r>
            <a:r>
              <a:rPr lang="ka-GE" dirty="0">
                <a:solidFill>
                  <a:schemeClr val="tx2"/>
                </a:solidFill>
              </a:rPr>
              <a:t>მსოფლიოს </a:t>
            </a:r>
            <a:r>
              <a:rPr lang="ka-GE" dirty="0" smtClean="0">
                <a:solidFill>
                  <a:schemeClr val="tx2"/>
                </a:solidFill>
              </a:rPr>
              <a:t>უდიდესი</a:t>
            </a:r>
            <a:r>
              <a:rPr lang="ka-GE" dirty="0">
                <a:solidFill>
                  <a:schemeClr val="tx2"/>
                </a:solidFill>
              </a:rPr>
              <a:t> </a:t>
            </a:r>
            <a:r>
              <a:rPr lang="ka-GE" dirty="0" smtClean="0">
                <a:solidFill>
                  <a:schemeClr val="tx2"/>
                </a:solidFill>
              </a:rPr>
              <a:t>ლაბორატორია</a:t>
            </a:r>
            <a:r>
              <a:rPr lang="ka-GE" dirty="0">
                <a:solidFill>
                  <a:schemeClr val="tx2"/>
                </a:solidFill>
              </a:rPr>
              <a:t> </a:t>
            </a:r>
            <a:r>
              <a:rPr lang="ka-GE" dirty="0" smtClean="0">
                <a:solidFill>
                  <a:schemeClr val="tx2"/>
                </a:solidFill>
              </a:rPr>
              <a:t>ელემენტარული ნაწილაკების </a:t>
            </a:r>
            <a:r>
              <a:rPr lang="ka-GE" dirty="0">
                <a:solidFill>
                  <a:schemeClr val="tx2"/>
                </a:solidFill>
              </a:rPr>
              <a:t> ფიზიკაში</a:t>
            </a:r>
            <a:r>
              <a:rPr lang="ka-GE" dirty="0" smtClean="0">
                <a:solidFill>
                  <a:schemeClr val="tx2"/>
                </a:solidFill>
              </a:rPr>
              <a:t>.</a:t>
            </a:r>
            <a:endParaRPr lang="en-US" dirty="0" smtClean="0">
              <a:solidFill>
                <a:schemeClr val="tx2"/>
              </a:solidFill>
            </a:endParaRPr>
          </a:p>
          <a:p>
            <a:r>
              <a:rPr lang="ka-GE" dirty="0">
                <a:solidFill>
                  <a:schemeClr val="tx2"/>
                </a:solidFill>
              </a:rPr>
              <a:t>ცენტრი განლაგებულია ქალაქ </a:t>
            </a:r>
            <a:r>
              <a:rPr lang="ka-GE" dirty="0" smtClean="0">
                <a:solidFill>
                  <a:schemeClr val="tx2"/>
                </a:solidFill>
              </a:rPr>
              <a:t>ჟენევის</a:t>
            </a:r>
            <a:r>
              <a:rPr lang="ka-GE" dirty="0">
                <a:solidFill>
                  <a:schemeClr val="tx2"/>
                </a:solidFill>
              </a:rPr>
              <a:t> დასავლეთით, ნაწილობრივ </a:t>
            </a:r>
            <a:r>
              <a:rPr lang="ka-GE" dirty="0" smtClean="0">
                <a:solidFill>
                  <a:schemeClr val="tx2"/>
                </a:solidFill>
              </a:rPr>
              <a:t>შვეიცარიის</a:t>
            </a:r>
            <a:r>
              <a:rPr lang="ka-GE" dirty="0">
                <a:solidFill>
                  <a:schemeClr val="tx2"/>
                </a:solidFill>
              </a:rPr>
              <a:t> და ნაწილობრივ </a:t>
            </a:r>
            <a:r>
              <a:rPr lang="ka-GE" dirty="0" smtClean="0">
                <a:solidFill>
                  <a:schemeClr val="tx2"/>
                </a:solidFill>
              </a:rPr>
              <a:t>საფრანგეთის</a:t>
            </a:r>
            <a:r>
              <a:rPr lang="ka-GE" dirty="0">
                <a:solidFill>
                  <a:schemeClr val="tx2"/>
                </a:solidFill>
              </a:rPr>
              <a:t> ტერიტორიაზე. ორგანიზაცია ასევე ცნობილია, როგორც </a:t>
            </a:r>
            <a:r>
              <a:rPr lang="ka-GE" dirty="0" smtClean="0">
                <a:solidFill>
                  <a:schemeClr val="tx2"/>
                </a:solidFill>
              </a:rPr>
              <a:t>მსოფლიო აბლაბუდის </a:t>
            </a:r>
            <a:r>
              <a:rPr lang="ka-GE" dirty="0">
                <a:solidFill>
                  <a:schemeClr val="tx2"/>
                </a:solidFill>
              </a:rPr>
              <a:t> დაბადების ადგილი.</a:t>
            </a:r>
            <a:endParaRPr lang="en-US" dirty="0">
              <a:solidFill>
                <a:schemeClr val="tx2"/>
              </a:solidFill>
            </a:endParaRPr>
          </a:p>
        </p:txBody>
      </p:sp>
      <p:sp>
        <p:nvSpPr>
          <p:cNvPr id="4" name="AutoShape 2" descr="Openings @ CERN | DEN NORSKE CERN SIDE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100" name="Picture 4" descr="Mysterious X particle spotted in quark–gluon plasma at CERN – Physics Worl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45194" y="2629938"/>
            <a:ext cx="5246806" cy="32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4764066"/>
      </p:ext>
    </p:extLst>
  </p:cSld>
  <p:clrMapOvr>
    <a:masterClrMapping/>
  </p:clrMapOvr>
  <p:transition spd="slow">
    <p:pu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ბირთვული იარაღის მფლობელი ქვეყნები</a:t>
            </a:r>
            <a:endParaRPr lang="en-US" dirty="0"/>
          </a:p>
        </p:txBody>
      </p:sp>
      <p:sp>
        <p:nvSpPr>
          <p:cNvPr id="3" name="Content Placeholder 2"/>
          <p:cNvSpPr>
            <a:spLocks noGrp="1"/>
          </p:cNvSpPr>
          <p:nvPr>
            <p:ph idx="1"/>
          </p:nvPr>
        </p:nvSpPr>
        <p:spPr/>
        <p:txBody>
          <a:bodyPr>
            <a:normAutofit lnSpcReduction="10000"/>
          </a:bodyPr>
          <a:lstStyle/>
          <a:p>
            <a:r>
              <a:rPr lang="ka-GE" b="1" dirty="0"/>
              <a:t>მთლიანობაში დღეს ბირთვული იარაღი 9 ქვეყანას </a:t>
            </a:r>
            <a:r>
              <a:rPr lang="ka-GE" b="1" dirty="0">
                <a:hlinkClick r:id="rId2"/>
              </a:rPr>
              <a:t>აქვს</a:t>
            </a:r>
            <a:r>
              <a:rPr lang="ka-GE" b="1" dirty="0"/>
              <a:t>, ესენია: აშშ, რუსეთი, ჩინეთი, საფრანგეთი, დიდი ბრიტანეთი, პაკისტანი, ინდოეთი, ისრაელი და ჩრდილოეთ კორეა. მსოფლიოში დაახლოებით 13 080 ბირთვული ქობინია</a:t>
            </a:r>
            <a:r>
              <a:rPr lang="ka-GE" dirty="0"/>
              <a:t>, მაგრამ ეს არ ნიშნავს, რომ ყოველი მათგანის გამოყენება ახლაცაა შესაძლებელი. ზოგი მათგანი გაუქმებულადაც შეიძლება ჩაითვალოს.</a:t>
            </a:r>
            <a:endParaRPr lang="en-US" dirty="0" smtClean="0"/>
          </a:p>
          <a:p>
            <a:r>
              <a:rPr lang="ka-GE" dirty="0" smtClean="0"/>
              <a:t>ყველაზე </a:t>
            </a:r>
            <a:r>
              <a:rPr lang="ka-GE" dirty="0"/>
              <a:t>მეტი ბირთვული იარაღი აქვს რუსეთს, ყველაზე ნაკლები - ჩრდილოეთ კორეას.</a:t>
            </a:r>
            <a:endParaRPr lang="en-US" dirty="0"/>
          </a:p>
        </p:txBody>
      </p:sp>
    </p:spTree>
    <p:extLst>
      <p:ext uri="{BB962C8B-B14F-4D97-AF65-F5344CB8AC3E}">
        <p14:creationId xmlns:p14="http://schemas.microsoft.com/office/powerpoint/2010/main" val="1781361061"/>
      </p:ext>
    </p:extLst>
  </p:cSld>
  <p:clrMapOvr>
    <a:masterClrMapping/>
  </p:clrMapOvr>
  <p:transition spd="slow">
    <p:pu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3493" y="0"/>
            <a:ext cx="10018713" cy="1752599"/>
          </a:xfrm>
        </p:spPr>
        <p:txBody>
          <a:bodyPr/>
          <a:lstStyle/>
          <a:p>
            <a:r>
              <a:rPr lang="ka-GE" b="1" dirty="0"/>
              <a:t>საფრთხეები</a:t>
            </a:r>
            <a:br>
              <a:rPr lang="ka-GE" b="1" dirty="0"/>
            </a:br>
            <a:endParaRPr lang="en-US" dirty="0"/>
          </a:p>
        </p:txBody>
      </p:sp>
      <p:sp>
        <p:nvSpPr>
          <p:cNvPr id="3" name="Content Placeholder 2"/>
          <p:cNvSpPr>
            <a:spLocks noGrp="1"/>
          </p:cNvSpPr>
          <p:nvPr>
            <p:ph idx="1"/>
          </p:nvPr>
        </p:nvSpPr>
        <p:spPr>
          <a:xfrm>
            <a:off x="1050878" y="1146412"/>
            <a:ext cx="11141122" cy="5711587"/>
          </a:xfrm>
        </p:spPr>
        <p:txBody>
          <a:bodyPr>
            <a:normAutofit fontScale="85000" lnSpcReduction="10000"/>
          </a:bodyPr>
          <a:lstStyle/>
          <a:p>
            <a:pPr fontAlgn="base"/>
            <a:r>
              <a:rPr lang="ka-GE" dirty="0"/>
              <a:t>ალბათ ყველა ბავშვმაც იცის, რომ ატომური იარაღის გამოყენებას კაცობრიობისთვის გამანადგურებელი შედეგი ექნება. ბირთვული აფეთქებებით ქალაქების დაუყოვნებელი განადგურების გარდა, ასეთი ომის პოტენციური შედეგი იქნება ხანძრები, ბირთვული ზამთარი, რადიაციული ავადმყოფობის გავრცელება და თანამედროვე ტექნოლოგიების დროებით, ან სულაც მუდმივად გათიშვა. ეს უკანასკნელი ელექტრომაგნიტური იმპულსების გამო.</a:t>
            </a:r>
          </a:p>
          <a:p>
            <a:pPr fontAlgn="base"/>
            <a:r>
              <a:rPr lang="ka-GE" dirty="0"/>
              <a:t>გავიხსენოთ ჰიროსიმასა და ნაგასაკის შემთხვევა. ორივე ქალაქში მთლიანად განადგურდა ყველაფერი აფეთქების ცენტრიდან 1,6 კილომეტრის რადიუსში, გარდა გარკვეული რკინაბეტონის ჩარჩოებისა. ერთი აფეთქებით ჰიროსიმას მოსახლეობის მეოთხედზე მეტი დაიღუპა და კიდევ ერთი მეოთხედი მძიმედ დაშავდა. ქალაქი მთლიანად მწყობრიდან გამოვიდა. მეტიც, თითქმის ყველაფერი ძლიერ დაზიანდა აფეთქებიდან 5 კილომეტრის რადიუსის ფარგლებში. რაც შეეხება მინებს, ისინი 20 კილომეტრის რადიუსზე ჩაიმსხვრა.</a:t>
            </a:r>
          </a:p>
          <a:p>
            <a:pPr fontAlgn="base"/>
            <a:r>
              <a:rPr lang="ka-GE" dirty="0"/>
              <a:t>მთლიანობაში ჰიროსიმაში მხოლოდ აფეთქების მომენტში 70 000 ადამიანი დაიღუპა. თუმცა, მსხვერპლი შემდგომში კიდევ უფრო გაიზარდა და ამაში თავისი წვლილი რადიაციამ შეიტანა. როგორც ზემოთ აღვნიშნე, დღეს სახელმწიფოებს ბევრად დიდი ატომური შეიარაღება აქვთ, აღარაფერს ვამბობ მომატებულ სიმძლავრეზე. </a:t>
            </a:r>
            <a:r>
              <a:rPr lang="ka-GE" b="1" dirty="0"/>
              <a:t>ზოგიერთი თანამედროვე ბირთვული იარაღი 3000-ჯერ უფრო ძლიერია, ვიდრე ჰიროსიმაში ჩამოგდებული. მაგალითად, აშშ-ს ამჟამინდელ ბირთვულ არსენალში, </a:t>
            </a:r>
            <a:r>
              <a:rPr lang="en-US" b="1" dirty="0"/>
              <a:t>W88 </a:t>
            </a:r>
            <a:r>
              <a:rPr lang="ka-GE" b="1" dirty="0"/>
              <a:t>ქობინი 475 კილოტონაა. ჰიროსიმაში ჩამოგდებული ბომბი "პატარა ბიჭი" 12-13 კილოტონა იყო.</a:t>
            </a:r>
            <a:endParaRPr lang="ka-GE" dirty="0"/>
          </a:p>
          <a:p>
            <a:endParaRPr lang="en-US" dirty="0"/>
          </a:p>
        </p:txBody>
      </p:sp>
    </p:spTree>
    <p:extLst>
      <p:ext uri="{BB962C8B-B14F-4D97-AF65-F5344CB8AC3E}">
        <p14:creationId xmlns:p14="http://schemas.microsoft.com/office/powerpoint/2010/main" val="1751969095"/>
      </p:ext>
    </p:extLst>
  </p:cSld>
  <p:clrMapOvr>
    <a:masterClrMapping/>
  </p:clrMapOvr>
  <p:transition spd="slow">
    <p:pu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tomic bomb, nuclear weapon, fat man, mushroom cloud, plutonium  implosion-type, nagasaki, japan, august 9, 1945, world war ii, detonation |  Piki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4935" y="70042"/>
            <a:ext cx="5016928" cy="6003212"/>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p:cNvSpPr txBox="1">
            <a:spLocks/>
          </p:cNvSpPr>
          <p:nvPr/>
        </p:nvSpPr>
        <p:spPr>
          <a:xfrm>
            <a:off x="2169995" y="6073253"/>
            <a:ext cx="10182486" cy="764275"/>
          </a:xfrm>
          <a:prstGeom prst="rect">
            <a:avLst/>
          </a:prstGeom>
        </p:spPr>
        <p:txBody>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ka-GE" sz="1800" dirty="0"/>
              <a:t>სატომური ბომბი, ბირთვული იარაღი, მსუქანი </a:t>
            </a:r>
            <a:r>
              <a:rPr lang="ka-GE" sz="1800" dirty="0" smtClean="0"/>
              <a:t>კაცი, </a:t>
            </a:r>
            <a:r>
              <a:rPr lang="ka-GE" sz="1800" dirty="0"/>
              <a:t>პლუტონიუმის აფეთქების ტიპი, ნაგასაკი, იაპონია, 9 აგვისტო, 1945, მეორე მსოფლიო </a:t>
            </a:r>
            <a:r>
              <a:rPr lang="ka-GE" sz="1800" dirty="0" smtClean="0"/>
              <a:t>ომი</a:t>
            </a:r>
            <a:r>
              <a:rPr lang="ka-GE" sz="1800" dirty="0"/>
              <a:t>.</a:t>
            </a:r>
            <a:endParaRPr lang="en-US" sz="1800" dirty="0"/>
          </a:p>
        </p:txBody>
      </p:sp>
    </p:spTree>
    <p:extLst>
      <p:ext uri="{BB962C8B-B14F-4D97-AF65-F5344CB8AC3E}">
        <p14:creationId xmlns:p14="http://schemas.microsoft.com/office/powerpoint/2010/main" val="709340849"/>
      </p:ext>
    </p:extLst>
  </p:cSld>
  <p:clrMapOvr>
    <a:masterClrMapping/>
  </p:clrMapOvr>
  <p:transition spd="slow">
    <p:pu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გამოყენებული ლიტერატურა</a:t>
            </a:r>
            <a:endParaRPr lang="en-US" dirty="0"/>
          </a:p>
        </p:txBody>
      </p:sp>
      <p:sp>
        <p:nvSpPr>
          <p:cNvPr id="3" name="Content Placeholder 2"/>
          <p:cNvSpPr>
            <a:spLocks noGrp="1"/>
          </p:cNvSpPr>
          <p:nvPr>
            <p:ph idx="1"/>
          </p:nvPr>
        </p:nvSpPr>
        <p:spPr/>
        <p:txBody>
          <a:bodyPr/>
          <a:lstStyle/>
          <a:p>
            <a:pPr marL="457200" indent="-457200">
              <a:buFont typeface="+mj-lt"/>
              <a:buAutoNum type="arabicPeriod"/>
            </a:pPr>
            <a:r>
              <a:rPr lang="en-US" dirty="0">
                <a:hlinkClick r:id="rId2"/>
              </a:rPr>
              <a:t>https://ka.wikipedia.org/wiki/%E1%83%91%E1%83%98%E1%83%A0%E1%83%97%E1%83%95%E1%83%A3%E1%83%9A%E1%83%98_%</a:t>
            </a:r>
            <a:r>
              <a:rPr lang="en-US" dirty="0" smtClean="0">
                <a:hlinkClick r:id="rId2"/>
              </a:rPr>
              <a:t>E1%83%98%E1%83%90%E1%83%A0%E1%83%90%E1%83%A6%E1%83%98</a:t>
            </a:r>
            <a:endParaRPr lang="en-US" dirty="0" smtClean="0"/>
          </a:p>
          <a:p>
            <a:pPr marL="457200" indent="-457200">
              <a:buFont typeface="+mj-lt"/>
              <a:buAutoNum type="arabicPeriod"/>
            </a:pPr>
            <a:r>
              <a:rPr lang="en-US" dirty="0">
                <a:hlinkClick r:id="rId3"/>
              </a:rPr>
              <a:t>https://</a:t>
            </a:r>
            <a:r>
              <a:rPr lang="en-US" dirty="0" smtClean="0">
                <a:hlinkClick r:id="rId3"/>
              </a:rPr>
              <a:t>en.wikipedia.org/wiki/Nuclear_weapon</a:t>
            </a:r>
            <a:endParaRPr lang="en-US" dirty="0" smtClean="0"/>
          </a:p>
          <a:p>
            <a:pPr marL="457200" indent="-457200">
              <a:buFont typeface="+mj-lt"/>
              <a:buAutoNum type="arabicPeriod"/>
            </a:pPr>
            <a:r>
              <a:rPr lang="en-US" dirty="0">
                <a:hlinkClick r:id="rId4"/>
              </a:rPr>
              <a:t>https://</a:t>
            </a:r>
            <a:r>
              <a:rPr lang="en-US" dirty="0" smtClean="0">
                <a:hlinkClick r:id="rId4"/>
              </a:rPr>
              <a:t>www.britannica.com/technology/nuclear-weapon</a:t>
            </a:r>
            <a:endParaRPr lang="en-US" dirty="0" smtClean="0"/>
          </a:p>
          <a:p>
            <a:pPr marL="457200" indent="-457200">
              <a:buFont typeface="+mj-lt"/>
              <a:buAutoNum type="arabicPeriod"/>
            </a:pPr>
            <a:endParaRPr lang="en-US" dirty="0" smtClean="0"/>
          </a:p>
          <a:p>
            <a:pPr marL="457200" indent="-457200">
              <a:buFont typeface="+mj-lt"/>
              <a:buAutoNum type="arabicPeriod"/>
            </a:pPr>
            <a:endParaRPr lang="ka-GE" dirty="0" smtClean="0"/>
          </a:p>
          <a:p>
            <a:pPr marL="457200" indent="-457200">
              <a:buFont typeface="+mj-lt"/>
              <a:buAutoNum type="arabicPeriod"/>
            </a:pPr>
            <a:endParaRPr lang="en-US" dirty="0"/>
          </a:p>
        </p:txBody>
      </p:sp>
    </p:spTree>
    <p:extLst>
      <p:ext uri="{BB962C8B-B14F-4D97-AF65-F5344CB8AC3E}">
        <p14:creationId xmlns:p14="http://schemas.microsoft.com/office/powerpoint/2010/main" val="1661216352"/>
      </p:ext>
    </p:extLst>
  </p:cSld>
  <p:clrMapOvr>
    <a:masterClrMapping/>
  </p:clrMapOvr>
  <p:transition spd="slow">
    <p:pu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514600"/>
            <a:ext cx="10018713" cy="1752599"/>
          </a:xfrm>
        </p:spPr>
        <p:txBody>
          <a:bodyPr/>
          <a:lstStyle/>
          <a:p>
            <a:r>
              <a:rPr lang="ka-GE" dirty="0" smtClean="0"/>
              <a:t>მადლობა ყურადღებისთვის !</a:t>
            </a:r>
            <a:endParaRPr lang="en-US" dirty="0"/>
          </a:p>
        </p:txBody>
      </p:sp>
    </p:spTree>
    <p:extLst>
      <p:ext uri="{BB962C8B-B14F-4D97-AF65-F5344CB8AC3E}">
        <p14:creationId xmlns:p14="http://schemas.microsoft.com/office/powerpoint/2010/main" val="4971920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8BB434"/>
      </a:accent1>
      <a:accent2>
        <a:srgbClr val="33A583"/>
      </a:accent2>
      <a:accent3>
        <a:srgbClr val="3594B4"/>
      </a:accent3>
      <a:accent4>
        <a:srgbClr val="6063B4"/>
      </a:accent4>
      <a:accent5>
        <a:srgbClr val="D35731"/>
      </a:accent5>
      <a:accent6>
        <a:srgbClr val="EBAC4B"/>
      </a:accent6>
      <a:hlink>
        <a:srgbClr val="65AD30"/>
      </a:hlink>
      <a:folHlink>
        <a:srgbClr val="8ED25B"/>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1A9F9826-882C-40B9-8F38-5A3B8CFD19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1325</TotalTime>
  <Words>463</Words>
  <Application>Microsoft Office PowerPoint</Application>
  <PresentationFormat>Widescreen</PresentationFormat>
  <Paragraphs>62</Paragraphs>
  <Slides>19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Corbel</vt:lpstr>
      <vt:lpstr>Sylfaen</vt:lpstr>
      <vt:lpstr>Parallax</vt:lpstr>
      <vt:lpstr>ზუსტი და საბუნებისმეტყველო მეცნიერებათა ფაკულტეტი</vt:lpstr>
      <vt:lpstr>ბირთვული იარაღი</vt:lpstr>
      <vt:lpstr>ბირთვული იარაღი/ატომური იარაღი </vt:lpstr>
      <vt:lpstr>ბირთვული რეაქცია</vt:lpstr>
      <vt:lpstr>PowerPoint Presentation</vt:lpstr>
      <vt:lpstr>ატომის ბირთვების დაყოფა </vt:lpstr>
      <vt:lpstr>PowerPoint Presentation</vt:lpstr>
      <vt:lpstr>ატომის ბირთვების სინთეზი</vt:lpstr>
      <vt:lpstr>PowerPoint Presentation</vt:lpstr>
      <vt:lpstr>ბირთვული იარაღის შექმნის ისტორია </vt:lpstr>
      <vt:lpstr>ბირთვული იარაღის გამოყენების პრობლემები </vt:lpstr>
      <vt:lpstr>მოქმედების პრინციპი</vt:lpstr>
      <vt:lpstr>PowerPoint Presentation</vt:lpstr>
      <vt:lpstr>ბირთვული კვლევების ევროპული ორგანიზაცია </vt:lpstr>
      <vt:lpstr>ბირთვული იარაღის მფლობელი ქვეყნები</vt:lpstr>
      <vt:lpstr>საფრთხეები </vt:lpstr>
      <vt:lpstr>PowerPoint Presentation</vt:lpstr>
      <vt:lpstr>გამოყენებული ლიტერატურა</vt:lpstr>
      <vt:lpstr>მადლობა ყურადღებისთვის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62</cp:revision>
  <dcterms:created xsi:type="dcterms:W3CDTF">2022-05-08T07:52:04Z</dcterms:created>
  <dcterms:modified xsi:type="dcterms:W3CDTF">2022-05-18T18:07:00Z</dcterms:modified>
</cp:coreProperties>
</file>