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6" r:id="rId12"/>
    <p:sldId id="265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50" autoAdjust="0"/>
    <p:restoredTop sz="94660"/>
  </p:normalViewPr>
  <p:slideViewPr>
    <p:cSldViewPr>
      <p:cViewPr varScale="1">
        <p:scale>
          <a:sx n="106" d="100"/>
          <a:sy n="106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B5EF278-72E7-4EDE-A198-D725D08A0FDF}" type="datetimeFigureOut">
              <a:rPr lang="en-US" smtClean="0"/>
              <a:t>10/30/2014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133E4DD-8A70-4CF4-A680-69EF422107F2}" type="slidenum">
              <a:rPr lang="en-US" smtClean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04800"/>
            <a:ext cx="7851648" cy="914400"/>
          </a:xfrm>
        </p:spPr>
        <p:txBody>
          <a:bodyPr/>
          <a:lstStyle/>
          <a:p>
            <a:pPr algn="ctr"/>
            <a:r>
              <a:rPr lang="ka-GE" dirty="0" smtClean="0"/>
              <a:t>ბნელი მატერია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5257800"/>
            <a:ext cx="7854696" cy="1780736"/>
          </a:xfrm>
        </p:spPr>
        <p:txBody>
          <a:bodyPr/>
          <a:lstStyle/>
          <a:p>
            <a:r>
              <a:rPr lang="ka-GE" dirty="0" smtClean="0"/>
              <a:t>ბექა მოდრეკილაძე</a:t>
            </a:r>
            <a:endParaRPr lang="en-US" dirty="0"/>
          </a:p>
        </p:txBody>
      </p:sp>
      <p:pic>
        <p:nvPicPr>
          <p:cNvPr id="4" name="Picture 3" descr="dark_mat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371600"/>
            <a:ext cx="4648200" cy="377082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ka-GE" sz="2800" dirty="0" smtClean="0"/>
              <a:t>ჩვენთვის ხილული მატერია სამყაროს 4% შეადგენს</a:t>
            </a:r>
            <a:endParaRPr lang="en-US" sz="2800" dirty="0"/>
          </a:p>
        </p:txBody>
      </p:sp>
      <p:pic>
        <p:nvPicPr>
          <p:cNvPr id="4" name="Content Placeholder 3" descr="galaxy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1295400"/>
            <a:ext cx="7255683" cy="4114800"/>
          </a:xfrm>
        </p:spPr>
      </p:pic>
      <p:sp>
        <p:nvSpPr>
          <p:cNvPr id="5" name="TextBox 4"/>
          <p:cNvSpPr txBox="1"/>
          <p:nvPr/>
        </p:nvSpPr>
        <p:spPr>
          <a:xfrm>
            <a:off x="762000" y="5791200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800" dirty="0" smtClean="0">
                <a:solidFill>
                  <a:schemeClr val="accent1">
                    <a:lumMod val="75000"/>
                  </a:schemeClr>
                </a:solidFill>
              </a:rPr>
              <a:t>რას წარმოადგენს დანარჩენი 96 % ?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ka-GE" dirty="0" smtClean="0"/>
              <a:t>არსებობის საკითხის წარმოშობა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8600"/>
            <a:ext cx="8001000" cy="16764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/>
          <a:lstStyle/>
          <a:p>
            <a:r>
              <a:rPr lang="ka-GE" dirty="0" smtClean="0"/>
              <a:t>უჩინარი მასა ? </a:t>
            </a:r>
            <a:endParaRPr lang="en-US" dirty="0"/>
          </a:p>
        </p:txBody>
      </p:sp>
      <p:pic>
        <p:nvPicPr>
          <p:cNvPr id="4" name="Content Placeholder 3" descr="zwick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676400"/>
            <a:ext cx="1685925" cy="2295525"/>
          </a:xfrm>
        </p:spPr>
      </p:pic>
      <p:sp>
        <p:nvSpPr>
          <p:cNvPr id="5" name="TextBox 4"/>
          <p:cNvSpPr txBox="1"/>
          <p:nvPr/>
        </p:nvSpPr>
        <p:spPr>
          <a:xfrm>
            <a:off x="533400" y="4343400"/>
            <a:ext cx="1492716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Fritz Zwicky</a:t>
            </a:r>
            <a:br>
              <a:rPr lang="en-US" dirty="0" smtClean="0"/>
            </a:br>
            <a:r>
              <a:rPr lang="en-US" sz="1600" dirty="0" smtClean="0"/>
              <a:t>1898-1974</a:t>
            </a:r>
            <a:endParaRPr lang="en-US" dirty="0"/>
          </a:p>
        </p:txBody>
      </p:sp>
      <p:pic>
        <p:nvPicPr>
          <p:cNvPr id="6" name="Picture 5" descr="3galax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1295400"/>
            <a:ext cx="4953000" cy="38458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2400" y="5791200"/>
            <a:ext cx="899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600" dirty="0" smtClean="0"/>
              <a:t>გალაკტიკების ურთიერთქმედების დაკვირვებით, მათ 10 ჯერ ! მეტი მასა უნდა ქჰონოდათ.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თანაბარი სიჩქარეები</a:t>
            </a:r>
            <a:endParaRPr lang="en-US" dirty="0"/>
          </a:p>
        </p:txBody>
      </p:sp>
      <p:pic>
        <p:nvPicPr>
          <p:cNvPr id="4" name="Content Placeholder 3" descr="chart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4800" y="2209800"/>
            <a:ext cx="4781877" cy="2895600"/>
          </a:xfrm>
        </p:spPr>
      </p:pic>
      <p:pic>
        <p:nvPicPr>
          <p:cNvPr id="5" name="Picture 4" descr="ro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514600"/>
            <a:ext cx="3051928" cy="228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76400" y="3124200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6400" y="2514600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0" y="5943600"/>
            <a:ext cx="6577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>
                <a:solidFill>
                  <a:srgbClr val="FF0000"/>
                </a:solidFill>
              </a:rPr>
              <a:t>1 </a:t>
            </a:r>
            <a:r>
              <a:rPr lang="ka-GE" dirty="0" smtClean="0"/>
              <a:t>და</a:t>
            </a:r>
            <a:r>
              <a:rPr lang="ka-GE" dirty="0" smtClean="0">
                <a:solidFill>
                  <a:srgbClr val="FF0000"/>
                </a:solidFill>
              </a:rPr>
              <a:t> 2 </a:t>
            </a:r>
            <a:r>
              <a:rPr lang="ka-GE" dirty="0" smtClean="0"/>
              <a:t>წერტილში ვარსკვლავებს თანაბარი სიჩქარეები აქვთ.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/>
          <a:lstStyle/>
          <a:p>
            <a:r>
              <a:rPr lang="ka-GE" dirty="0" smtClean="0"/>
              <a:t>თანამედროვე კვლევები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ლინზირება</a:t>
            </a:r>
            <a:endParaRPr lang="en-US" dirty="0"/>
          </a:p>
        </p:txBody>
      </p:sp>
      <p:pic>
        <p:nvPicPr>
          <p:cNvPr id="4" name="Content Placeholder 3" descr="lin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2057400"/>
            <a:ext cx="3235277" cy="2590799"/>
          </a:xfrm>
        </p:spPr>
      </p:pic>
      <p:pic>
        <p:nvPicPr>
          <p:cNvPr id="5" name="Picture 4" descr="darkmatter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2057400"/>
            <a:ext cx="4896156" cy="2590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00400" y="4953000"/>
            <a:ext cx="59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ლინზირებით მიღებული ბნელი მატერიის განაწილება.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რისგან შედგება ბნელი მატერია ?</a:t>
            </a:r>
            <a:endParaRPr lang="en-US" dirty="0"/>
          </a:p>
        </p:txBody>
      </p:sp>
      <p:pic>
        <p:nvPicPr>
          <p:cNvPr id="4" name="Content Placeholder 3" descr="fermila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1524000"/>
            <a:ext cx="3886200" cy="3886200"/>
          </a:xfrm>
        </p:spPr>
      </p:pic>
      <p:sp>
        <p:nvSpPr>
          <p:cNvPr id="5" name="TextBox 4"/>
          <p:cNvSpPr txBox="1"/>
          <p:nvPr/>
        </p:nvSpPr>
        <p:spPr>
          <a:xfrm>
            <a:off x="1066800" y="6019800"/>
            <a:ext cx="7128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გერმანიუმის ფირფიტა - მასში გამავალი ნაწილაკების დეტეკტორი.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კანდიდატები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ka-GE" dirty="0" smtClean="0"/>
              <a:t>ნეიტრინო. </a:t>
            </a:r>
          </a:p>
          <a:p>
            <a:r>
              <a:rPr lang="ka-GE" dirty="0" smtClean="0">
                <a:solidFill>
                  <a:srgbClr val="00B050"/>
                </a:solidFill>
              </a:rPr>
              <a:t>არ ურთიერთქმედებს მატერიასთან.</a:t>
            </a:r>
          </a:p>
          <a:p>
            <a:r>
              <a:rPr lang="ka-GE" dirty="0" smtClean="0">
                <a:solidFill>
                  <a:srgbClr val="FF0000"/>
                </a:solidFill>
              </a:rPr>
              <a:t>ზედმეტად მსუბუქია.</a:t>
            </a:r>
            <a:endParaRPr lang="ka-GE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ka-GE" dirty="0" smtClean="0"/>
              <a:t> </a:t>
            </a:r>
          </a:p>
          <a:p>
            <a:pPr>
              <a:buNone/>
            </a:pPr>
            <a:r>
              <a:rPr lang="ka-GE" dirty="0" smtClean="0"/>
              <a:t>აქსიონები.</a:t>
            </a:r>
          </a:p>
          <a:p>
            <a:r>
              <a:rPr lang="ka-GE" dirty="0" smtClean="0">
                <a:solidFill>
                  <a:srgbClr val="FF0000"/>
                </a:solidFill>
              </a:rPr>
              <a:t>გარდაიქმნებიან პროტონებად.</a:t>
            </a:r>
          </a:p>
          <a:p>
            <a:pPr>
              <a:buNone/>
            </a:pPr>
            <a:endParaRPr lang="ka-GE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ka-GE" dirty="0" smtClean="0"/>
              <a:t/>
            </a:r>
            <a:br>
              <a:rPr lang="ka-GE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ბნელი ენერგია </a:t>
            </a:r>
            <a:endParaRPr lang="en-US" dirty="0"/>
          </a:p>
        </p:txBody>
      </p:sp>
      <p:pic>
        <p:nvPicPr>
          <p:cNvPr id="6" name="Content Placeholder 5" descr="allan-sandage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524000"/>
            <a:ext cx="3150913" cy="2438400"/>
          </a:xfrm>
        </p:spPr>
      </p:pic>
      <p:sp>
        <p:nvSpPr>
          <p:cNvPr id="7" name="TextBox 6"/>
          <p:cNvSpPr txBox="1"/>
          <p:nvPr/>
        </p:nvSpPr>
        <p:spPr>
          <a:xfrm>
            <a:off x="1143000" y="4038600"/>
            <a:ext cx="16850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Edwin Hubble</a:t>
            </a:r>
            <a:br>
              <a:rPr lang="en-US" dirty="0" smtClean="0"/>
            </a:br>
            <a:r>
              <a:rPr lang="en-US" dirty="0" smtClean="0"/>
              <a:t>1889-1953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62400" y="1600200"/>
            <a:ext cx="4876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000" dirty="0" smtClean="0"/>
              <a:t>  გალაკტიკები ერთმანეთს შორდება</a:t>
            </a:r>
          </a:p>
          <a:p>
            <a:pPr>
              <a:buFont typeface="Arial" pitchFamily="34" charset="0"/>
              <a:buChar char="•"/>
            </a:pPr>
            <a:endParaRPr lang="ka-GE" sz="2000" dirty="0"/>
          </a:p>
          <a:p>
            <a:pPr>
              <a:buFont typeface="Arial" pitchFamily="34" charset="0"/>
              <a:buChar char="•"/>
            </a:pPr>
            <a:r>
              <a:rPr lang="ka-GE" sz="2000" dirty="0" smtClean="0"/>
              <a:t>  სამყარო ფართოვდება. აჩქარებულად!</a:t>
            </a:r>
            <a:endParaRPr lang="en-US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/>
          <a:lstStyle/>
          <a:p>
            <a:r>
              <a:rPr lang="ka-GE" dirty="0" smtClean="0"/>
              <a:t>დასკვნა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რისგან შედგება სამყარო ? </a:t>
            </a:r>
            <a:endParaRPr lang="en-US" dirty="0"/>
          </a:p>
        </p:txBody>
      </p:sp>
      <p:pic>
        <p:nvPicPr>
          <p:cNvPr id="4" name="Content Placeholder 3" descr="640px-080998_Universe_Content_240_after_Planc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676400"/>
            <a:ext cx="3333469" cy="4708525"/>
          </a:xfrm>
        </p:spPr>
      </p:pic>
      <p:pic>
        <p:nvPicPr>
          <p:cNvPr id="5" name="Picture 4" descr="har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2133600"/>
            <a:ext cx="4749758" cy="28956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95600"/>
            <a:ext cx="8229600" cy="1143000"/>
          </a:xfrm>
        </p:spPr>
        <p:txBody>
          <a:bodyPr/>
          <a:lstStyle/>
          <a:p>
            <a:r>
              <a:rPr lang="ka-GE" dirty="0" smtClean="0"/>
              <a:t>გმადლობთ ყურადღებისათვის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286</TotalTime>
  <Words>110</Words>
  <Application>Microsoft Office PowerPoint</Application>
  <PresentationFormat>On-screen Show (4:3)</PresentationFormat>
  <Paragraphs>34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Apex</vt:lpstr>
      <vt:lpstr>ბნელი მატერია</vt:lpstr>
      <vt:lpstr>ჩვენთვის ხილული მატერია სამყაროს 4% შეადგენს</vt:lpstr>
      <vt:lpstr>არსებობის საკითხის წარმოშობა</vt:lpstr>
      <vt:lpstr>უჩინარი მასა ? </vt:lpstr>
      <vt:lpstr>თანაბარი სიჩქარეები</vt:lpstr>
      <vt:lpstr>თანამედროვე კვლევები </vt:lpstr>
      <vt:lpstr>ლინზირება</vt:lpstr>
      <vt:lpstr>რისგან შედგება ბნელი მატერია ?</vt:lpstr>
      <vt:lpstr>კანდიდატები</vt:lpstr>
      <vt:lpstr>ბნელი ენერგია </vt:lpstr>
      <vt:lpstr>დასკვნა</vt:lpstr>
      <vt:lpstr>რისგან შედგება სამყარო ? </vt:lpstr>
      <vt:lpstr>გმადლობთ ყურადღებისათვის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27</cp:revision>
  <dcterms:created xsi:type="dcterms:W3CDTF">2014-10-30T17:29:12Z</dcterms:created>
  <dcterms:modified xsi:type="dcterms:W3CDTF">2014-10-30T22:15:21Z</dcterms:modified>
</cp:coreProperties>
</file>