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2" r:id="rId3"/>
    <p:sldId id="257" r:id="rId4"/>
    <p:sldId id="260" r:id="rId5"/>
    <p:sldId id="258" r:id="rId6"/>
    <p:sldId id="262" r:id="rId7"/>
    <p:sldId id="273" r:id="rId8"/>
    <p:sldId id="263" r:id="rId9"/>
    <p:sldId id="266" r:id="rId10"/>
    <p:sldId id="276" r:id="rId11"/>
    <p:sldId id="270" r:id="rId12"/>
    <p:sldId id="271" r:id="rId13"/>
    <p:sldId id="283" r:id="rId14"/>
    <p:sldId id="274" r:id="rId15"/>
    <p:sldId id="280" r:id="rId16"/>
    <p:sldId id="281" r:id="rId17"/>
    <p:sldId id="259" r:id="rId18"/>
    <p:sldId id="267" r:id="rId19"/>
    <p:sldId id="269" r:id="rId20"/>
    <p:sldId id="279"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955D4A-A37E-42C8-85A8-79C8065CFDA5}" v="10" dt="2019-06-16T12:44:59.784"/>
    <p1510:client id="{1EB73E5B-B63E-40B1-A85B-E03DA41FBB85}" v="3" dt="2019-06-16T19:37:17.322"/>
    <p1510:client id="{6B5B708E-1E4D-4A52-85B0-CB41DE27C82F}" v="1" dt="2019-06-16T16:48:38.309"/>
    <p1510:client id="{B248A2FD-0AAA-42C7-8B0F-6FACBBEC0393}" v="25" dt="2019-06-16T13:55:06.427"/>
    <p1510:client id="{E73DBBC2-BF70-491B-AA66-CACB421DB671}" v="6" dt="2019-06-17T04:58:17.710"/>
    <p1510:client id="{EE5A516D-82AE-443D-87AF-F5A8EA030530}" v="3" dt="2019-06-16T23:57:13.9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73" d="100"/>
          <a:sy n="73" d="100"/>
        </p:scale>
        <p:origin x="41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6/27/2019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6/27/2019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6/27/2019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6/27/2019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6/27/2019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jpeg"/><Relationship Id="rId7" Type="http://schemas.openxmlformats.org/officeDocument/2006/relationships/image" Target="../media/image33.pn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2" Type="http://schemas.openxmlformats.org/officeDocument/2006/relationships/hyperlink" Target="https://www.universetoday.com/30719/active-galactic-nuclei/"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floor, indoor&#10;&#10;Description generated with very high confidence">
            <a:extLst>
              <a:ext uri="{FF2B5EF4-FFF2-40B4-BE49-F238E27FC236}">
                <a16:creationId xmlns:a16="http://schemas.microsoft.com/office/drawing/2014/main" id="{813F65B8-F4BC-497E-8B56-0AD8D195729D}"/>
              </a:ext>
            </a:extLst>
          </p:cNvPr>
          <p:cNvPicPr>
            <a:picLocks noChangeAspect="1"/>
          </p:cNvPicPr>
          <p:nvPr/>
        </p:nvPicPr>
        <p:blipFill rotWithShape="1">
          <a:blip r:embed="rId2"/>
          <a:srcRect l="16490" r="23035"/>
          <a:stretch/>
        </p:blipFill>
        <p:spPr>
          <a:xfrm>
            <a:off x="4818888" y="1"/>
            <a:ext cx="7373112" cy="6857999"/>
          </a:xfrm>
          <a:prstGeom prst="rect">
            <a:avLst/>
          </a:prstGeom>
        </p:spPr>
      </p:pic>
      <p:sp>
        <p:nvSpPr>
          <p:cNvPr id="34" name="Freeform 8">
            <a:extLst>
              <a:ext uri="{FF2B5EF4-FFF2-40B4-BE49-F238E27FC236}">
                <a16:creationId xmlns:a16="http://schemas.microsoft.com/office/drawing/2014/main" id="{9225B0D8-E56E-4ACC-A464-81F4062765C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1" y="-478"/>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11">
            <a:extLst>
              <a:ext uri="{FF2B5EF4-FFF2-40B4-BE49-F238E27FC236}">
                <a16:creationId xmlns:a16="http://schemas.microsoft.com/office/drawing/2014/main" id="{8F5D1B28-3976-4367-807C-CAD629CDD8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 y="-478"/>
            <a:ext cx="8078052"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388148" y="2532085"/>
            <a:ext cx="5058370" cy="3320973"/>
          </a:xfrm>
        </p:spPr>
        <p:txBody>
          <a:bodyPr anchor="t">
            <a:normAutofit/>
          </a:bodyPr>
          <a:lstStyle/>
          <a:p>
            <a:pPr algn="l"/>
            <a:r>
              <a:rPr lang="en-US" sz="5400" dirty="0">
                <a:ln w="22225">
                  <a:solidFill>
                    <a:schemeClr val="tx1"/>
                  </a:solidFill>
                  <a:miter lim="800000"/>
                </a:ln>
                <a:solidFill>
                  <a:schemeClr val="tx1">
                    <a:lumMod val="50000"/>
                  </a:schemeClr>
                </a:solidFill>
                <a:latin typeface="Times New Roman"/>
                <a:ea typeface="+mj-lt"/>
                <a:cs typeface="+mj-lt"/>
              </a:rPr>
              <a:t>Active </a:t>
            </a:r>
            <a:r>
              <a:rPr lang="en-US" sz="5400" dirty="0">
                <a:ln w="22225">
                  <a:solidFill>
                    <a:schemeClr val="tx1"/>
                  </a:solidFill>
                  <a:miter lim="800000"/>
                </a:ln>
                <a:latin typeface="Times New Roman"/>
                <a:ea typeface="+mj-lt"/>
                <a:cs typeface="+mj-lt"/>
              </a:rPr>
              <a:t/>
            </a:r>
            <a:br>
              <a:rPr lang="en-US" sz="5400" dirty="0">
                <a:ln w="22225">
                  <a:solidFill>
                    <a:schemeClr val="tx1"/>
                  </a:solidFill>
                  <a:miter lim="800000"/>
                </a:ln>
                <a:latin typeface="Times New Roman"/>
                <a:ea typeface="+mj-lt"/>
                <a:cs typeface="+mj-lt"/>
              </a:rPr>
            </a:br>
            <a:r>
              <a:rPr lang="en-US" sz="5400" dirty="0">
                <a:ln w="22225">
                  <a:solidFill>
                    <a:schemeClr val="tx1"/>
                  </a:solidFill>
                  <a:miter lim="800000"/>
                </a:ln>
                <a:solidFill>
                  <a:schemeClr val="tx1">
                    <a:lumMod val="50000"/>
                  </a:schemeClr>
                </a:solidFill>
                <a:latin typeface="Times New Roman"/>
                <a:ea typeface="+mj-lt"/>
                <a:cs typeface="+mj-lt"/>
              </a:rPr>
              <a:t>Galactic </a:t>
            </a:r>
            <a:r>
              <a:rPr lang="en-US" sz="5400" dirty="0">
                <a:ln w="22225">
                  <a:solidFill>
                    <a:schemeClr val="tx1"/>
                  </a:solidFill>
                  <a:miter lim="800000"/>
                </a:ln>
                <a:latin typeface="Times New Roman"/>
                <a:ea typeface="+mj-lt"/>
                <a:cs typeface="+mj-lt"/>
              </a:rPr>
              <a:t/>
            </a:r>
            <a:br>
              <a:rPr lang="en-US" sz="5400" dirty="0">
                <a:ln w="22225">
                  <a:solidFill>
                    <a:schemeClr val="tx1"/>
                  </a:solidFill>
                  <a:miter lim="800000"/>
                </a:ln>
                <a:latin typeface="Times New Roman"/>
                <a:ea typeface="+mj-lt"/>
                <a:cs typeface="+mj-lt"/>
              </a:rPr>
            </a:br>
            <a:r>
              <a:rPr lang="en-US" sz="5400" dirty="0">
                <a:ln w="22225">
                  <a:solidFill>
                    <a:schemeClr val="tx1"/>
                  </a:solidFill>
                  <a:miter lim="800000"/>
                </a:ln>
                <a:solidFill>
                  <a:schemeClr val="tx1">
                    <a:lumMod val="50000"/>
                  </a:schemeClr>
                </a:solidFill>
                <a:latin typeface="Times New Roman"/>
                <a:ea typeface="+mj-lt"/>
                <a:cs typeface="+mj-lt"/>
              </a:rPr>
              <a:t>Nuclei</a:t>
            </a:r>
            <a:endParaRPr lang="en-US" sz="5400" dirty="0">
              <a:ln w="22225">
                <a:solidFill>
                  <a:prstClr val="white"/>
                </a:solidFill>
                <a:miter lim="800000"/>
              </a:ln>
              <a:solidFill>
                <a:schemeClr val="tx1">
                  <a:lumMod val="50000"/>
                </a:schemeClr>
              </a:solidFill>
              <a:latin typeface="Times New Roman"/>
              <a:ea typeface="+mj-lt"/>
              <a:cs typeface="+mj-lt"/>
            </a:endParaRPr>
          </a:p>
        </p:txBody>
      </p:sp>
      <p:sp>
        <p:nvSpPr>
          <p:cNvPr id="3" name="Subtitle 2"/>
          <p:cNvSpPr>
            <a:spLocks noGrp="1"/>
          </p:cNvSpPr>
          <p:nvPr>
            <p:ph type="subTitle" idx="1"/>
          </p:nvPr>
        </p:nvSpPr>
        <p:spPr>
          <a:xfrm>
            <a:off x="238092" y="5558923"/>
            <a:ext cx="4167376" cy="1155525"/>
          </a:xfrm>
        </p:spPr>
        <p:txBody>
          <a:bodyPr anchor="b">
            <a:normAutofit/>
          </a:bodyPr>
          <a:lstStyle/>
          <a:p>
            <a:pPr algn="l"/>
            <a:r>
              <a:rPr lang="en-US" sz="3200" dirty="0">
                <a:solidFill>
                  <a:schemeClr val="tx1">
                    <a:lumMod val="95000"/>
                  </a:schemeClr>
                </a:solidFill>
                <a:cs typeface="Calibri"/>
              </a:rPr>
              <a:t>Teo </a:t>
            </a:r>
            <a:r>
              <a:rPr lang="en-US" sz="3200" dirty="0" err="1">
                <a:solidFill>
                  <a:schemeClr val="tx1">
                    <a:lumMod val="95000"/>
                  </a:schemeClr>
                </a:solidFill>
                <a:cs typeface="Calibri"/>
              </a:rPr>
              <a:t>Gotsiridze</a:t>
            </a:r>
            <a:endParaRPr lang="en-US" sz="3200" dirty="0">
              <a:solidFill>
                <a:schemeClr val="tx1">
                  <a:lumMod val="95000"/>
                </a:schemeClr>
              </a:solidFill>
              <a:cs typeface="Calibri"/>
            </a:endParaRPr>
          </a:p>
        </p:txBody>
      </p:sp>
      <p:sp>
        <p:nvSpPr>
          <p:cNvPr id="5" name="TextBox 4">
            <a:extLst>
              <a:ext uri="{FF2B5EF4-FFF2-40B4-BE49-F238E27FC236}">
                <a16:creationId xmlns:a16="http://schemas.microsoft.com/office/drawing/2014/main" id="{529239A2-DB1D-4533-8092-5E37A66E67BE}"/>
              </a:ext>
            </a:extLst>
          </p:cNvPr>
          <p:cNvSpPr txBox="1"/>
          <p:nvPr/>
        </p:nvSpPr>
        <p:spPr>
          <a:xfrm>
            <a:off x="1907309" y="360218"/>
            <a:ext cx="10351654"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solidFill>
                  <a:schemeClr val="tx1">
                    <a:lumMod val="85000"/>
                  </a:schemeClr>
                </a:solidFill>
                <a:latin typeface="Times New Roman"/>
                <a:ea typeface="+mn-lt"/>
                <a:cs typeface="+mn-lt"/>
              </a:rPr>
              <a:t>Department of Physics, Faculty of Exact and Natural Sciences, Tbilisi State University, Tbilisi, Georgia</a:t>
            </a:r>
            <a:endParaRPr lang="en-US" sz="2800">
              <a:solidFill>
                <a:schemeClr val="tx1">
                  <a:lumMod val="85000"/>
                </a:schemeClr>
              </a:solidFill>
              <a:latin typeface="Times New Roman"/>
              <a:cs typeface="Calibri"/>
            </a:endParaRPr>
          </a:p>
        </p:txBody>
      </p:sp>
      <p:pic>
        <p:nvPicPr>
          <p:cNvPr id="6" name="Picture 6" descr="A close up of a logo&#10;&#10;Description generated with very high confidence">
            <a:extLst>
              <a:ext uri="{FF2B5EF4-FFF2-40B4-BE49-F238E27FC236}">
                <a16:creationId xmlns:a16="http://schemas.microsoft.com/office/drawing/2014/main" id="{7773D4AE-AEFD-49DC-B2B0-6825C3394DFB}"/>
              </a:ext>
            </a:extLst>
          </p:cNvPr>
          <p:cNvPicPr>
            <a:picLocks noChangeAspect="1"/>
          </p:cNvPicPr>
          <p:nvPr/>
        </p:nvPicPr>
        <p:blipFill>
          <a:blip r:embed="rId3"/>
          <a:stretch>
            <a:fillRect/>
          </a:stretch>
        </p:blipFill>
        <p:spPr>
          <a:xfrm>
            <a:off x="394855" y="180861"/>
            <a:ext cx="1392383" cy="1820370"/>
          </a:xfrm>
          <a:prstGeom prst="rect">
            <a:avLst/>
          </a:prstGeom>
        </p:spPr>
      </p:pic>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04E9CE-B70F-4E96-936C-6B27980C598C}"/>
              </a:ext>
            </a:extLst>
          </p:cNvPr>
          <p:cNvSpPr>
            <a:spLocks noGrp="1"/>
          </p:cNvSpPr>
          <p:nvPr>
            <p:ph type="title"/>
          </p:nvPr>
        </p:nvSpPr>
        <p:spPr>
          <a:xfrm>
            <a:off x="838200" y="963877"/>
            <a:ext cx="3494362" cy="4930246"/>
          </a:xfrm>
        </p:spPr>
        <p:txBody>
          <a:bodyPr>
            <a:normAutofit/>
          </a:bodyPr>
          <a:lstStyle/>
          <a:p>
            <a:pPr algn="r"/>
            <a:r>
              <a:rPr lang="en-US">
                <a:solidFill>
                  <a:schemeClr val="accent1"/>
                </a:solidFill>
                <a:cs typeface="Calibri Light"/>
              </a:rPr>
              <a:t>Contents</a:t>
            </a:r>
            <a:endParaRPr lang="en-US">
              <a:solidFill>
                <a:schemeClr val="accent1"/>
              </a:solidFill>
            </a:endParaRP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03B1912-518C-4B40-99B1-C7A63647C088}"/>
              </a:ext>
            </a:extLst>
          </p:cNvPr>
          <p:cNvSpPr>
            <a:spLocks noGrp="1"/>
          </p:cNvSpPr>
          <p:nvPr>
            <p:ph idx="1"/>
          </p:nvPr>
        </p:nvSpPr>
        <p:spPr>
          <a:xfrm>
            <a:off x="4976031" y="963877"/>
            <a:ext cx="6377769" cy="4930246"/>
          </a:xfrm>
        </p:spPr>
        <p:txBody>
          <a:bodyPr vert="horz" lIns="91440" tIns="45720" rIns="91440" bIns="45720" rtlCol="0" anchor="ctr">
            <a:normAutofit lnSpcReduction="10000"/>
          </a:bodyPr>
          <a:lstStyle/>
          <a:p>
            <a:pPr>
              <a:buFont typeface="Wingdings" panose="020B0604020202020204" pitchFamily="34" charset="0"/>
              <a:buChar char="§"/>
            </a:pPr>
            <a:endParaRPr lang="en-US" sz="2400" dirty="0">
              <a:latin typeface="Calibri Light"/>
              <a:cs typeface="Calibri Light"/>
            </a:endParaRPr>
          </a:p>
          <a:p>
            <a:pPr>
              <a:buFont typeface="Wingdings" panose="020B0604020202020204" pitchFamily="34" charset="0"/>
              <a:buChar char="§"/>
            </a:pPr>
            <a:endParaRPr lang="en-US" sz="2400" dirty="0">
              <a:latin typeface="Calibri Light"/>
              <a:cs typeface="Calibri Light"/>
            </a:endParaRPr>
          </a:p>
          <a:p>
            <a:pPr>
              <a:buFont typeface="Wingdings" panose="020B0604020202020204" pitchFamily="34" charset="0"/>
              <a:buChar char="§"/>
            </a:pPr>
            <a:endParaRPr lang="en-US" sz="2400" dirty="0">
              <a:latin typeface="Calibri Light"/>
              <a:cs typeface="Calibri Light"/>
            </a:endParaRPr>
          </a:p>
          <a:p>
            <a:pPr>
              <a:buFont typeface="Wingdings" panose="020B0604020202020204" pitchFamily="34" charset="0"/>
              <a:buChar char="§"/>
            </a:pPr>
            <a:endParaRPr lang="en-US" sz="2400" dirty="0">
              <a:latin typeface="Calibri Light"/>
              <a:cs typeface="Calibri Light"/>
            </a:endParaRPr>
          </a:p>
          <a:p>
            <a:pPr>
              <a:buFont typeface="Wingdings" panose="020B0604020202020204" pitchFamily="34" charset="0"/>
              <a:buChar char="§"/>
            </a:pPr>
            <a:endParaRPr lang="en-US" sz="2400" dirty="0">
              <a:latin typeface="Calibri Light"/>
              <a:cs typeface="Calibri Light"/>
            </a:endParaRPr>
          </a:p>
          <a:p>
            <a:pPr>
              <a:buFont typeface="Wingdings" panose="020B0604020202020204" pitchFamily="34" charset="0"/>
              <a:buChar char="§"/>
            </a:pPr>
            <a:r>
              <a:rPr lang="en-US" sz="2400" dirty="0">
                <a:solidFill>
                  <a:schemeClr val="bg2">
                    <a:lumMod val="25000"/>
                  </a:schemeClr>
                </a:solidFill>
                <a:latin typeface="Calibri Light"/>
                <a:cs typeface="Calibri Light"/>
              </a:rPr>
              <a:t>CLASSIFICATION SCHEME</a:t>
            </a:r>
            <a:endParaRPr lang="en-US" sz="2400" dirty="0">
              <a:solidFill>
                <a:schemeClr val="bg2">
                  <a:lumMod val="25000"/>
                </a:schemeClr>
              </a:solidFill>
              <a:cs typeface="Calibri"/>
            </a:endParaRPr>
          </a:p>
          <a:p>
            <a:pPr>
              <a:buFont typeface="Wingdings" panose="020B0604020202020204" pitchFamily="34" charset="0"/>
              <a:buChar char="§"/>
            </a:pPr>
            <a:r>
              <a:rPr lang="en-US" sz="2400" dirty="0">
                <a:solidFill>
                  <a:schemeClr val="bg2">
                    <a:lumMod val="25000"/>
                  </a:schemeClr>
                </a:solidFill>
                <a:ea typeface="+mn-lt"/>
                <a:cs typeface="+mn-lt"/>
              </a:rPr>
              <a:t>The unified scheme of AGNs</a:t>
            </a:r>
          </a:p>
          <a:p>
            <a:pPr>
              <a:buFont typeface="Wingdings" panose="020B0604020202020204" pitchFamily="34" charset="0"/>
              <a:buChar char="§"/>
            </a:pPr>
            <a:r>
              <a:rPr lang="en-US" sz="2400" dirty="0">
                <a:solidFill>
                  <a:schemeClr val="bg2">
                    <a:lumMod val="25000"/>
                  </a:schemeClr>
                </a:solidFill>
                <a:ea typeface="+mn-lt"/>
                <a:cs typeface="+mn-lt"/>
              </a:rPr>
              <a:t>Regions</a:t>
            </a:r>
            <a:endParaRPr lang="en-US" sz="2400" dirty="0">
              <a:solidFill>
                <a:schemeClr val="bg2">
                  <a:lumMod val="25000"/>
                </a:schemeClr>
              </a:solidFill>
              <a:latin typeface="Calibri" panose="020F0502020204030204"/>
              <a:cs typeface="Calibri" panose="020F0502020204030204"/>
            </a:endParaRPr>
          </a:p>
          <a:p>
            <a:pPr>
              <a:buFont typeface="Wingdings" panose="020B0604020202020204" pitchFamily="34" charset="0"/>
              <a:buChar char="§"/>
            </a:pPr>
            <a:r>
              <a:rPr lang="en-US" sz="2400" dirty="0">
                <a:solidFill>
                  <a:schemeClr val="bg2">
                    <a:lumMod val="25000"/>
                  </a:schemeClr>
                </a:solidFill>
                <a:latin typeface="Calibri Light"/>
                <a:cs typeface="Calibri Light"/>
              </a:rPr>
              <a:t>Radio-Quiet and  Radio-loud Nuclei</a:t>
            </a:r>
            <a:endParaRPr lang="en-US" sz="2400" dirty="0">
              <a:solidFill>
                <a:schemeClr val="bg2">
                  <a:lumMod val="25000"/>
                </a:schemeClr>
              </a:solidFill>
              <a:latin typeface="Calibri Light"/>
              <a:ea typeface="+mn-lt"/>
              <a:cs typeface="Calibri Light"/>
            </a:endParaRPr>
          </a:p>
          <a:p>
            <a:pPr>
              <a:buFont typeface="Wingdings" panose="020B0604020202020204" pitchFamily="34" charset="0"/>
              <a:buChar char="§"/>
            </a:pPr>
            <a:r>
              <a:rPr lang="en-US" sz="2400" dirty="0">
                <a:solidFill>
                  <a:schemeClr val="bg2">
                    <a:lumMod val="25000"/>
                  </a:schemeClr>
                </a:solidFill>
                <a:latin typeface="Calibri Light"/>
                <a:ea typeface="+mn-lt"/>
                <a:cs typeface="Calibri Light"/>
              </a:rPr>
              <a:t>Gravitational Lensing of Quasars</a:t>
            </a:r>
          </a:p>
          <a:p>
            <a:pPr>
              <a:buFont typeface="Wingdings" panose="020B0604020202020204" pitchFamily="34" charset="0"/>
              <a:buChar char="§"/>
            </a:pPr>
            <a:r>
              <a:rPr lang="en-US" sz="2400" dirty="0">
                <a:solidFill>
                  <a:schemeClr val="bg2">
                    <a:lumMod val="25000"/>
                  </a:schemeClr>
                </a:solidFill>
                <a:latin typeface="Calibri"/>
                <a:ea typeface="+mn-lt"/>
                <a:cs typeface="Calibri"/>
              </a:rPr>
              <a:t>Schwarzschild and </a:t>
            </a:r>
            <a:r>
              <a:rPr lang="en-US" sz="2400" dirty="0" err="1">
                <a:solidFill>
                  <a:schemeClr val="bg2">
                    <a:lumMod val="25000"/>
                  </a:schemeClr>
                </a:solidFill>
                <a:latin typeface="Calibri"/>
                <a:ea typeface="+mn-lt"/>
                <a:cs typeface="Calibri"/>
              </a:rPr>
              <a:t>kerr</a:t>
            </a:r>
            <a:r>
              <a:rPr lang="en-US" sz="2400" dirty="0">
                <a:solidFill>
                  <a:schemeClr val="bg2">
                    <a:lumMod val="25000"/>
                  </a:schemeClr>
                </a:solidFill>
                <a:latin typeface="Calibri"/>
                <a:ea typeface="+mn-lt"/>
                <a:cs typeface="Calibri"/>
              </a:rPr>
              <a:t> metric</a:t>
            </a:r>
            <a:endParaRPr lang="en-US" sz="2400" dirty="0">
              <a:solidFill>
                <a:schemeClr val="bg2">
                  <a:lumMod val="25000"/>
                </a:schemeClr>
              </a:solidFill>
              <a:latin typeface="Calibri Light"/>
              <a:ea typeface="+mn-lt"/>
              <a:cs typeface="Calibri Light"/>
            </a:endParaRPr>
          </a:p>
          <a:p>
            <a:endParaRPr lang="en-US" sz="2400" dirty="0">
              <a:solidFill>
                <a:schemeClr val="bg2">
                  <a:lumMod val="25000"/>
                </a:schemeClr>
              </a:solidFill>
              <a:latin typeface="Calibri Light"/>
              <a:ea typeface="+mn-lt"/>
              <a:cs typeface="Calibri Light"/>
            </a:endParaRPr>
          </a:p>
          <a:p>
            <a:pPr marL="0" indent="0">
              <a:buNone/>
            </a:pPr>
            <a:endParaRPr lang="en-US" sz="2400" b="1" dirty="0">
              <a:latin typeface="Calibri Light"/>
              <a:ea typeface="+mn-lt"/>
              <a:cs typeface="Calibri Light"/>
            </a:endParaRPr>
          </a:p>
          <a:p>
            <a:endParaRPr lang="en-US" sz="2400" dirty="0">
              <a:latin typeface="Calibri"/>
              <a:cs typeface="Calibri"/>
            </a:endParaRPr>
          </a:p>
          <a:p>
            <a:endParaRPr lang="en-US" sz="2400" dirty="0">
              <a:latin typeface="Calibri Light"/>
              <a:cs typeface="Calibri Light"/>
            </a:endParaRPr>
          </a:p>
          <a:p>
            <a:endParaRPr lang="en-US" sz="2400" dirty="0">
              <a:latin typeface="Calibri Light"/>
              <a:cs typeface="Calibri Light"/>
            </a:endParaRPr>
          </a:p>
        </p:txBody>
      </p:sp>
    </p:spTree>
    <p:extLst>
      <p:ext uri="{BB962C8B-B14F-4D97-AF65-F5344CB8AC3E}">
        <p14:creationId xmlns:p14="http://schemas.microsoft.com/office/powerpoint/2010/main" val="19393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6">
            <a:extLst>
              <a:ext uri="{FF2B5EF4-FFF2-40B4-BE49-F238E27FC236}">
                <a16:creationId xmlns:a16="http://schemas.microsoft.com/office/drawing/2014/main" id="{8D70B121-56F4-4848-B38B-182089D909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8">
            <a:extLst>
              <a:ext uri="{FF2B5EF4-FFF2-40B4-BE49-F238E27FC236}">
                <a16:creationId xmlns:a16="http://schemas.microsoft.com/office/drawing/2014/main" id="{2D72A2C9-F3CA-4216-8BAD-FA4C970C3C4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24531C3-945A-48F8-B922-46F831AAEF4C}"/>
              </a:ext>
            </a:extLst>
          </p:cNvPr>
          <p:cNvSpPr txBox="1"/>
          <p:nvPr/>
        </p:nvSpPr>
        <p:spPr>
          <a:xfrm>
            <a:off x="4976031" y="963877"/>
            <a:ext cx="6377769" cy="493024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400"/>
              <a:t>Active</a:t>
            </a:r>
            <a:r>
              <a:rPr lang="en-US" sz="2400" dirty="0"/>
              <a:t> galaxies are among the most exciting and challenging phenomena in modern astrophysics. They are the most powerful and luminous objects in the Universe. </a:t>
            </a:r>
          </a:p>
          <a:p>
            <a:pPr indent="-228600">
              <a:lnSpc>
                <a:spcPct val="90000"/>
              </a:lnSpc>
              <a:spcAft>
                <a:spcPts val="600"/>
              </a:spcAft>
              <a:buFont typeface="Arial" panose="020B0604020202020204" pitchFamily="34" charset="0"/>
              <a:buChar char="•"/>
            </a:pPr>
            <a:r>
              <a:rPr lang="en-US" sz="2400"/>
              <a:t>Active</a:t>
            </a:r>
            <a:r>
              <a:rPr lang="en-US" sz="2400" dirty="0"/>
              <a:t> galactic nuclei (AGNs) are powered by supermassive black holes and that accretion of gas into this central black hole is at the origin of their incredible luminosity. The accretion flow is thought to be the source of the X-ray, ultraviolet, and optical continuum emission. This emission ionizes the gas located in both the broad and </a:t>
            </a:r>
            <a:r>
              <a:rPr lang="en-US" sz="2400" dirty="0" err="1"/>
              <a:t>narrowline</a:t>
            </a:r>
            <a:r>
              <a:rPr lang="en-US" sz="2400" dirty="0"/>
              <a:t> regions and may also be the source of winds and jets. </a:t>
            </a:r>
            <a:endParaRPr lang="en-US" sz="2400" dirty="0">
              <a:cs typeface="Calibri"/>
            </a:endParaRPr>
          </a:p>
        </p:txBody>
      </p:sp>
      <p:pic>
        <p:nvPicPr>
          <p:cNvPr id="3" name="Picture 9" descr="A star in the background&#10;&#10;Description generated with high confidence">
            <a:extLst>
              <a:ext uri="{FF2B5EF4-FFF2-40B4-BE49-F238E27FC236}">
                <a16:creationId xmlns:a16="http://schemas.microsoft.com/office/drawing/2014/main" id="{1E4CC522-2C6C-409E-B0AC-9827EEA8FE42}"/>
              </a:ext>
            </a:extLst>
          </p:cNvPr>
          <p:cNvPicPr>
            <a:picLocks noChangeAspect="1"/>
          </p:cNvPicPr>
          <p:nvPr/>
        </p:nvPicPr>
        <p:blipFill>
          <a:blip r:embed="rId2"/>
          <a:stretch>
            <a:fillRect/>
          </a:stretch>
        </p:blipFill>
        <p:spPr>
          <a:xfrm>
            <a:off x="618700" y="1702132"/>
            <a:ext cx="3823646" cy="3101169"/>
          </a:xfrm>
          <a:prstGeom prst="rect">
            <a:avLst/>
          </a:prstGeom>
        </p:spPr>
      </p:pic>
    </p:spTree>
    <p:extLst>
      <p:ext uri="{BB962C8B-B14F-4D97-AF65-F5344CB8AC3E}">
        <p14:creationId xmlns:p14="http://schemas.microsoft.com/office/powerpoint/2010/main" val="2933839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D70B121-56F4-4848-B38B-182089D909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A24938-1AB5-4EB5-8F2B-67E7A8CFDA45}"/>
              </a:ext>
            </a:extLst>
          </p:cNvPr>
          <p:cNvSpPr>
            <a:spLocks noGrp="1"/>
          </p:cNvSpPr>
          <p:nvPr>
            <p:ph type="ctrTitle"/>
          </p:nvPr>
        </p:nvSpPr>
        <p:spPr>
          <a:xfrm>
            <a:off x="838200" y="963877"/>
            <a:ext cx="3494362" cy="4930246"/>
          </a:xfrm>
        </p:spPr>
        <p:txBody>
          <a:bodyPr vert="horz" lIns="91440" tIns="45720" rIns="91440" bIns="45720" rtlCol="0" anchor="ctr">
            <a:normAutofit/>
          </a:bodyPr>
          <a:lstStyle/>
          <a:p>
            <a:pPr algn="r"/>
            <a:r>
              <a:rPr lang="en-US" sz="3700" kern="1200">
                <a:solidFill>
                  <a:schemeClr val="accent1"/>
                </a:solidFill>
                <a:latin typeface="+mj-lt"/>
                <a:ea typeface="+mj-ea"/>
                <a:cs typeface="+mj-cs"/>
              </a:rPr>
              <a:t>CLASSIFICATION SCHEME</a:t>
            </a:r>
          </a:p>
        </p:txBody>
      </p:sp>
      <p:cxnSp>
        <p:nvCxnSpPr>
          <p:cNvPr id="13" name="Straight Connector 12">
            <a:extLst>
              <a:ext uri="{FF2B5EF4-FFF2-40B4-BE49-F238E27FC236}">
                <a16:creationId xmlns:a16="http://schemas.microsoft.com/office/drawing/2014/main" id="{2D72A2C9-F3CA-4216-8BAD-FA4C970C3C4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17302BC7-6612-4EA6-80A7-35E4BD591127}"/>
              </a:ext>
            </a:extLst>
          </p:cNvPr>
          <p:cNvSpPr>
            <a:spLocks noGrp="1"/>
          </p:cNvSpPr>
          <p:nvPr>
            <p:ph type="subTitle" idx="1"/>
          </p:nvPr>
        </p:nvSpPr>
        <p:spPr>
          <a:xfrm>
            <a:off x="4976031" y="963877"/>
            <a:ext cx="6377769" cy="4930246"/>
          </a:xfrm>
        </p:spPr>
        <p:txBody>
          <a:bodyPr vert="horz" lIns="91440" tIns="45720" rIns="91440" bIns="45720" rtlCol="0" anchor="ctr">
            <a:normAutofit fontScale="62500" lnSpcReduction="20000"/>
          </a:bodyPr>
          <a:lstStyle/>
          <a:p>
            <a:pPr algn="l"/>
            <a:r>
              <a:rPr lang="en-US" dirty="0"/>
              <a:t>    </a:t>
            </a:r>
            <a:endParaRPr lang="en-US"/>
          </a:p>
          <a:p>
            <a:pPr algn="l"/>
            <a:r>
              <a:rPr lang="en-US" dirty="0"/>
              <a:t>Typically, scientists divide AGN into two categories</a:t>
            </a:r>
            <a:endParaRPr lang="en-US" dirty="0">
              <a:ea typeface="+mn-lt"/>
              <a:cs typeface="+mn-lt"/>
            </a:endParaRPr>
          </a:p>
          <a:p>
            <a:pPr marL="285750" indent="-285750" algn="l">
              <a:buFont typeface="Arial"/>
              <a:buChar char="•"/>
            </a:pPr>
            <a:r>
              <a:rPr lang="en-US" sz="3100" b="1" dirty="0">
                <a:ea typeface="+mn-lt"/>
                <a:cs typeface="+mn-lt"/>
              </a:rPr>
              <a:t>radio-loud nuclei</a:t>
            </a:r>
            <a:r>
              <a:rPr lang="en-US" sz="3100" dirty="0">
                <a:ea typeface="+mn-lt"/>
                <a:cs typeface="+mn-lt"/>
              </a:rPr>
              <a:t> </a:t>
            </a:r>
            <a:r>
              <a:rPr lang="en-US" dirty="0"/>
              <a:t> (AGNs that have radio emissions produced by both the accretion disk and the jets.)</a:t>
            </a:r>
            <a:endParaRPr lang="en-US" dirty="0">
              <a:ea typeface="+mn-lt"/>
              <a:cs typeface="+mn-lt"/>
            </a:endParaRPr>
          </a:p>
          <a:p>
            <a:pPr algn="l"/>
            <a:r>
              <a:rPr lang="en-US" dirty="0">
                <a:cs typeface="Calibri"/>
              </a:rPr>
              <a:t>     (</a:t>
            </a:r>
            <a:r>
              <a:rPr lang="en-US" dirty="0" err="1">
                <a:ea typeface="+mn-lt"/>
                <a:cs typeface="+mn-lt"/>
              </a:rPr>
              <a:t>Blazars</a:t>
            </a:r>
            <a:r>
              <a:rPr lang="en-US" dirty="0" err="1">
                <a:cs typeface="Calibri" panose="020F0502020204030204"/>
              </a:rPr>
              <a:t>,radio</a:t>
            </a:r>
            <a:r>
              <a:rPr lang="en-US" dirty="0">
                <a:cs typeface="Calibri" panose="020F0502020204030204"/>
              </a:rPr>
              <a:t> galaxies)</a:t>
            </a:r>
          </a:p>
          <a:p>
            <a:pPr marL="285750" indent="-285750" algn="l">
              <a:buFont typeface="Arial"/>
              <a:buChar char="•"/>
            </a:pPr>
            <a:r>
              <a:rPr lang="en-US" sz="3100" b="1" dirty="0"/>
              <a:t> </a:t>
            </a:r>
            <a:r>
              <a:rPr lang="en-US" sz="3100" b="1" dirty="0">
                <a:ea typeface="+mn-lt"/>
                <a:cs typeface="+mn-lt"/>
              </a:rPr>
              <a:t>radio-quiet nuclei</a:t>
            </a:r>
            <a:r>
              <a:rPr lang="en-US" dirty="0">
                <a:ea typeface="+mn-lt"/>
                <a:cs typeface="+mn-lt"/>
              </a:rPr>
              <a:t> </a:t>
            </a:r>
            <a:r>
              <a:rPr lang="en-US" dirty="0"/>
              <a:t>(AGNs are simpler, in that any jet or jet-related emission are negligible.)they </a:t>
            </a:r>
            <a:r>
              <a:rPr lang="en-US" dirty="0">
                <a:ea typeface="+mn-lt"/>
                <a:cs typeface="+mn-lt"/>
              </a:rPr>
              <a:t>are powered by accretion on to a supermassive black hole. (Seyfert galaxy)</a:t>
            </a:r>
          </a:p>
          <a:p>
            <a:pPr algn="l"/>
            <a:r>
              <a:rPr lang="en-US" dirty="0"/>
              <a:t>With the discovery of active galaxies, which started with the findings of Carl Seyfert during the 1940s, astronomers also discovered how broad the diversity among these objects is. so they built a classification scheme.</a:t>
            </a:r>
            <a:endParaRPr lang="en-US" dirty="0">
              <a:cs typeface="Calibri"/>
            </a:endParaRPr>
          </a:p>
          <a:p>
            <a:pPr marL="285750" indent="-228600" algn="l">
              <a:buFont typeface="Arial" panose="020B0604020202020204" pitchFamily="34" charset="0"/>
              <a:buChar char="•"/>
            </a:pPr>
            <a:endParaRPr lang="en-US"/>
          </a:p>
          <a:p>
            <a:pPr marL="285750" indent="-228600" algn="l">
              <a:buFont typeface="Arial" panose="020B0604020202020204" pitchFamily="34" charset="0"/>
              <a:buChar char="•"/>
            </a:pPr>
            <a:r>
              <a:rPr lang="en-US" sz="3800" dirty="0"/>
              <a:t>Seyfert galaxy</a:t>
            </a:r>
            <a:endParaRPr lang="en-US" sz="3800">
              <a:cs typeface="Calibri"/>
            </a:endParaRPr>
          </a:p>
          <a:p>
            <a:pPr marL="285750" indent="-228600" algn="l">
              <a:buFont typeface="Arial" panose="020B0604020202020204" pitchFamily="34" charset="0"/>
              <a:buChar char="•"/>
            </a:pPr>
            <a:r>
              <a:rPr lang="en-US" sz="3800" dirty="0"/>
              <a:t>Quasars</a:t>
            </a:r>
            <a:endParaRPr lang="en-US" sz="3800">
              <a:cs typeface="Calibri"/>
            </a:endParaRPr>
          </a:p>
          <a:p>
            <a:pPr marL="285750" indent="-228600" algn="l">
              <a:buFont typeface="Arial" panose="020B0604020202020204" pitchFamily="34" charset="0"/>
              <a:buChar char="•"/>
            </a:pPr>
            <a:r>
              <a:rPr lang="en-US" sz="3800" dirty="0"/>
              <a:t>Radio galaxies</a:t>
            </a:r>
            <a:endParaRPr lang="en-US" sz="3800">
              <a:cs typeface="Calibri"/>
            </a:endParaRPr>
          </a:p>
          <a:p>
            <a:pPr marL="285750" indent="-228600" algn="l">
              <a:buFont typeface="Arial" panose="020B0604020202020204" pitchFamily="34" charset="0"/>
              <a:buChar char="•"/>
            </a:pPr>
            <a:r>
              <a:rPr lang="en-US" sz="3800" dirty="0"/>
              <a:t>Blazars</a:t>
            </a:r>
            <a:endParaRPr lang="en-US" sz="3800">
              <a:cs typeface="Calibri"/>
            </a:endParaRPr>
          </a:p>
          <a:p>
            <a:pPr indent="-228600" algn="l">
              <a:buFont typeface="Arial" panose="020B0604020202020204" pitchFamily="34" charset="0"/>
              <a:buChar char="•"/>
            </a:pPr>
            <a:endParaRPr lang="en-US"/>
          </a:p>
        </p:txBody>
      </p:sp>
    </p:spTree>
    <p:extLst>
      <p:ext uri="{BB962C8B-B14F-4D97-AF65-F5344CB8AC3E}">
        <p14:creationId xmlns:p14="http://schemas.microsoft.com/office/powerpoint/2010/main" val="230257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D6CDB20-394C-4D51-9C5B-8751E21338D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AAB0B1E-BB97-40E0-8DCD-D1197A0E1D6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68FF79C-44C7-4A98-90A7-C6D044B78200}"/>
              </a:ext>
            </a:extLst>
          </p:cNvPr>
          <p:cNvSpPr txBox="1"/>
          <p:nvPr/>
        </p:nvSpPr>
        <p:spPr>
          <a:xfrm>
            <a:off x="1288064" y="1420865"/>
            <a:ext cx="9637776" cy="414778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1900" dirty="0"/>
              <a:t>          </a:t>
            </a:r>
            <a:r>
              <a:rPr lang="en-US" sz="2300" dirty="0"/>
              <a:t>An unified scheme in which AGNs share certain fundamental ingredients:</a:t>
            </a:r>
            <a:endParaRPr lang="en-US" sz="2300" dirty="0">
              <a:cs typeface="Calibri"/>
            </a:endParaRPr>
          </a:p>
          <a:p>
            <a:pPr indent="-228600">
              <a:lnSpc>
                <a:spcPct val="150000"/>
              </a:lnSpc>
              <a:spcAft>
                <a:spcPts val="600"/>
              </a:spcAft>
              <a:buFont typeface="Arial" panose="020B0604020202020204" pitchFamily="34" charset="0"/>
              <a:buChar char="•"/>
            </a:pPr>
            <a:endParaRPr lang="en-US" sz="1900">
              <a:cs typeface="Calibri" panose="020F0502020204030204"/>
            </a:endParaRPr>
          </a:p>
          <a:p>
            <a:pPr marL="114300" indent="-228600">
              <a:lnSpc>
                <a:spcPct val="150000"/>
              </a:lnSpc>
              <a:spcAft>
                <a:spcPts val="600"/>
              </a:spcAft>
              <a:buFont typeface="Arial" panose="020B0604020202020204" pitchFamily="34" charset="0"/>
              <a:buChar char="•"/>
            </a:pPr>
            <a:r>
              <a:rPr lang="en-US" sz="1900" dirty="0"/>
              <a:t>A central supermassive black hole</a:t>
            </a:r>
          </a:p>
          <a:p>
            <a:pPr marL="114300" indent="-228600">
              <a:lnSpc>
                <a:spcPct val="150000"/>
              </a:lnSpc>
              <a:spcAft>
                <a:spcPts val="600"/>
              </a:spcAft>
              <a:buFont typeface="Arial" panose="020B0604020202020204" pitchFamily="34" charset="0"/>
              <a:buChar char="•"/>
            </a:pPr>
            <a:r>
              <a:rPr lang="en-US" sz="1900" dirty="0"/>
              <a:t>An accretion disk high velocity gas, usually referred to as the broad-line region​</a:t>
            </a:r>
            <a:endParaRPr lang="en-US" sz="1900">
              <a:cs typeface="Calibri" panose="020F0502020204030204"/>
            </a:endParaRPr>
          </a:p>
          <a:p>
            <a:pPr marL="114300" indent="-228600">
              <a:lnSpc>
                <a:spcPct val="150000"/>
              </a:lnSpc>
              <a:spcAft>
                <a:spcPts val="600"/>
              </a:spcAft>
              <a:buFont typeface="Arial" panose="020B0604020202020204" pitchFamily="34" charset="0"/>
              <a:buChar char="•"/>
            </a:pPr>
            <a:r>
              <a:rPr lang="en-US" sz="1900" dirty="0"/>
              <a:t> Lower velocity gas in the narrow line region, ​</a:t>
            </a:r>
            <a:endParaRPr lang="en-US" sz="1900" dirty="0">
              <a:cs typeface="Calibri" panose="020F0502020204030204"/>
            </a:endParaRPr>
          </a:p>
          <a:p>
            <a:pPr marL="114300" indent="-228600">
              <a:lnSpc>
                <a:spcPct val="150000"/>
              </a:lnSpc>
              <a:spcAft>
                <a:spcPts val="600"/>
              </a:spcAft>
              <a:buFont typeface="Arial" panose="020B0604020202020204" pitchFamily="34" charset="0"/>
              <a:buChar char="•"/>
            </a:pPr>
            <a:r>
              <a:rPr lang="en-US" sz="1900" dirty="0"/>
              <a:t> An obscuring torus of gas and dust, hiding the broad-line region from some directions​</a:t>
            </a:r>
            <a:endParaRPr lang="en-US" sz="1900" dirty="0">
              <a:cs typeface="Calibri" panose="020F0502020204030204"/>
            </a:endParaRPr>
          </a:p>
          <a:p>
            <a:pPr marL="114300" indent="-228600">
              <a:lnSpc>
                <a:spcPct val="150000"/>
              </a:lnSpc>
              <a:spcAft>
                <a:spcPts val="600"/>
              </a:spcAft>
              <a:buFont typeface="Arial" panose="020B0604020202020204" pitchFamily="34" charset="0"/>
              <a:buChar char="•"/>
            </a:pPr>
            <a:r>
              <a:rPr lang="en-US" sz="1900" dirty="0"/>
              <a:t>A relativistic jet, typically formed within 100 AU of the black hole and extending outward for tens of kpc and, in some cases, as much as one </a:t>
            </a:r>
            <a:r>
              <a:rPr lang="en-US" sz="1900" dirty="0" err="1"/>
              <a:t>Mpc</a:t>
            </a:r>
            <a:r>
              <a:rPr lang="en-US" sz="1900" dirty="0"/>
              <a:t>.</a:t>
            </a:r>
            <a:endParaRPr lang="en-US" sz="1900" dirty="0">
              <a:cs typeface="Calibri" panose="020F0502020204030204"/>
            </a:endParaRPr>
          </a:p>
        </p:txBody>
      </p:sp>
    </p:spTree>
    <p:extLst>
      <p:ext uri="{BB962C8B-B14F-4D97-AF65-F5344CB8AC3E}">
        <p14:creationId xmlns:p14="http://schemas.microsoft.com/office/powerpoint/2010/main" val="624775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5">
            <a:extLst>
              <a:ext uri="{FF2B5EF4-FFF2-40B4-BE49-F238E27FC236}">
                <a16:creationId xmlns:a16="http://schemas.microsoft.com/office/drawing/2014/main" id="{E02F3C71-C981-4614-98EA-D6C494F8091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3" y="321176"/>
            <a:ext cx="7174247"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1BA328-34F5-49C5-A213-61990BB4A727}"/>
              </a:ext>
            </a:extLst>
          </p:cNvPr>
          <p:cNvSpPr>
            <a:spLocks noGrp="1"/>
          </p:cNvSpPr>
          <p:nvPr>
            <p:ph type="ctrTitle"/>
          </p:nvPr>
        </p:nvSpPr>
        <p:spPr>
          <a:xfrm>
            <a:off x="821516" y="640263"/>
            <a:ext cx="6204984" cy="1344975"/>
          </a:xfrm>
        </p:spPr>
        <p:txBody>
          <a:bodyPr vert="horz" lIns="91440" tIns="45720" rIns="91440" bIns="45720" rtlCol="0" anchor="ctr">
            <a:normAutofit/>
          </a:bodyPr>
          <a:lstStyle/>
          <a:p>
            <a:pPr algn="l"/>
            <a:r>
              <a:rPr lang="en-US" sz="4000" dirty="0"/>
              <a:t>The unified scheme of AGNs</a:t>
            </a:r>
          </a:p>
        </p:txBody>
      </p:sp>
      <p:sp>
        <p:nvSpPr>
          <p:cNvPr id="3" name="Subtitle 2">
            <a:extLst>
              <a:ext uri="{FF2B5EF4-FFF2-40B4-BE49-F238E27FC236}">
                <a16:creationId xmlns:a16="http://schemas.microsoft.com/office/drawing/2014/main" id="{47A3CDFC-C8A7-4159-8505-B2909AB9E6C1}"/>
              </a:ext>
            </a:extLst>
          </p:cNvPr>
          <p:cNvSpPr>
            <a:spLocks noGrp="1"/>
          </p:cNvSpPr>
          <p:nvPr>
            <p:ph type="subTitle" idx="1"/>
          </p:nvPr>
        </p:nvSpPr>
        <p:spPr>
          <a:xfrm>
            <a:off x="821515" y="2042151"/>
            <a:ext cx="5363373" cy="3706528"/>
          </a:xfrm>
        </p:spPr>
        <p:txBody>
          <a:bodyPr vert="horz" lIns="91440" tIns="45720" rIns="91440" bIns="45720" rtlCol="0" anchor="t">
            <a:normAutofit fontScale="92500" lnSpcReduction="20000"/>
          </a:bodyPr>
          <a:lstStyle/>
          <a:p>
            <a:pPr indent="-228600" algn="l">
              <a:buFont typeface="Arial" panose="020B0604020202020204" pitchFamily="34" charset="0"/>
              <a:buChar char="•"/>
            </a:pPr>
            <a:r>
              <a:rPr lang="en-US" sz="2000" dirty="0"/>
              <a:t>The central black hole and the accretion disk are surrounded by a thick torus of dust and gas. </a:t>
            </a:r>
            <a:endParaRPr lang="en-US" sz="2000"/>
          </a:p>
          <a:p>
            <a:pPr indent="-228600" algn="l">
              <a:buFont typeface="Arial" panose="020B0604020202020204" pitchFamily="34" charset="0"/>
              <a:buChar char="•"/>
            </a:pPr>
            <a:r>
              <a:rPr lang="en-US" sz="2000" dirty="0"/>
              <a:t>The broad line region is located within this torus and is composed of small clouds of gas orbiting the central region and producing the broad emission lines. </a:t>
            </a:r>
            <a:endParaRPr lang="en-US" sz="2000" dirty="0">
              <a:cs typeface="Calibri"/>
            </a:endParaRPr>
          </a:p>
          <a:p>
            <a:pPr indent="-228600" algn="l">
              <a:buFont typeface="Arial" panose="020B0604020202020204" pitchFamily="34" charset="0"/>
              <a:buChar char="•"/>
            </a:pPr>
            <a:r>
              <a:rPr lang="en-US" sz="2000" dirty="0"/>
              <a:t>Farther out is the narrow line region, characterized by slower orbiting clouds producing the narrow emission lines. The orientation of the observer relative to the torus axis determines the classification of the source. </a:t>
            </a:r>
          </a:p>
          <a:p>
            <a:pPr marL="114300" indent="-342900" algn="l">
              <a:buFont typeface="Arial" panose="020B0604020202020204" pitchFamily="34" charset="0"/>
              <a:buChar char="•"/>
            </a:pPr>
            <a:r>
              <a:rPr lang="en-US" sz="2000" dirty="0">
                <a:ea typeface="+mn-lt"/>
                <a:cs typeface="+mn-lt"/>
              </a:rPr>
              <a:t>The presence or absence of radio jets determines whether the source is radio loud or radio quiet.</a:t>
            </a:r>
          </a:p>
          <a:p>
            <a:pPr indent="-228600" algn="l">
              <a:buFont typeface="Arial" panose="020B0604020202020204" pitchFamily="34" charset="0"/>
              <a:buChar char="•"/>
            </a:pPr>
            <a:endParaRPr lang="en-US" sz="2000" dirty="0">
              <a:cs typeface="Calibri"/>
            </a:endParaRPr>
          </a:p>
        </p:txBody>
      </p:sp>
      <p:pic>
        <p:nvPicPr>
          <p:cNvPr id="6" name="Picture 6" descr="A picture containing invertebrate, animal, mollusk&#10;&#10;Description generated with very high confidence">
            <a:extLst>
              <a:ext uri="{FF2B5EF4-FFF2-40B4-BE49-F238E27FC236}">
                <a16:creationId xmlns:a16="http://schemas.microsoft.com/office/drawing/2014/main" id="{1EC56149-4E0C-4620-9DBB-F39CE2894FBC}"/>
              </a:ext>
            </a:extLst>
          </p:cNvPr>
          <p:cNvPicPr>
            <a:picLocks noChangeAspect="1"/>
          </p:cNvPicPr>
          <p:nvPr/>
        </p:nvPicPr>
        <p:blipFill rotWithShape="1">
          <a:blip r:embed="rId2"/>
          <a:srcRect l="5640" r="9563" b="3"/>
          <a:stretch/>
        </p:blipFill>
        <p:spPr>
          <a:xfrm>
            <a:off x="7887396" y="56701"/>
            <a:ext cx="3983582" cy="3559789"/>
          </a:xfrm>
          <a:prstGeom prst="rect">
            <a:avLst/>
          </a:prstGeom>
        </p:spPr>
      </p:pic>
      <p:pic>
        <p:nvPicPr>
          <p:cNvPr id="4" name="Picture 4" descr="A screenshot of a cell phone&#10;&#10;Description generated with very high confidence">
            <a:extLst>
              <a:ext uri="{FF2B5EF4-FFF2-40B4-BE49-F238E27FC236}">
                <a16:creationId xmlns:a16="http://schemas.microsoft.com/office/drawing/2014/main" id="{285A9F92-57AA-4C78-A2A8-1E62227F1C0B}"/>
              </a:ext>
            </a:extLst>
          </p:cNvPr>
          <p:cNvPicPr>
            <a:picLocks noChangeAspect="1"/>
          </p:cNvPicPr>
          <p:nvPr/>
        </p:nvPicPr>
        <p:blipFill>
          <a:blip r:embed="rId3"/>
          <a:stretch>
            <a:fillRect/>
          </a:stretch>
        </p:blipFill>
        <p:spPr>
          <a:xfrm>
            <a:off x="7891349" y="3659164"/>
            <a:ext cx="3987051" cy="3081922"/>
          </a:xfrm>
          <a:prstGeom prst="rect">
            <a:avLst/>
          </a:prstGeom>
        </p:spPr>
      </p:pic>
    </p:spTree>
    <p:extLst>
      <p:ext uri="{BB962C8B-B14F-4D97-AF65-F5344CB8AC3E}">
        <p14:creationId xmlns:p14="http://schemas.microsoft.com/office/powerpoint/2010/main" val="1692037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8D70B121-56F4-4848-B38B-182089D909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3DC85E-CAAF-4160-AD05-7EF1C82D34D6}"/>
              </a:ext>
            </a:extLst>
          </p:cNvPr>
          <p:cNvSpPr>
            <a:spLocks noGrp="1"/>
          </p:cNvSpPr>
          <p:nvPr>
            <p:ph type="title"/>
          </p:nvPr>
        </p:nvSpPr>
        <p:spPr>
          <a:xfrm>
            <a:off x="838200" y="963877"/>
            <a:ext cx="3494362" cy="4930246"/>
          </a:xfrm>
        </p:spPr>
        <p:txBody>
          <a:bodyPr>
            <a:normAutofit/>
          </a:bodyPr>
          <a:lstStyle/>
          <a:p>
            <a:pPr algn="r"/>
            <a:r>
              <a:rPr lang="en-US" dirty="0">
                <a:solidFill>
                  <a:schemeClr val="accent1"/>
                </a:solidFill>
                <a:cs typeface="Calibri Light"/>
              </a:rPr>
              <a:t>Regions</a:t>
            </a:r>
            <a:endParaRPr lang="en-US" dirty="0">
              <a:solidFill>
                <a:schemeClr val="accent1"/>
              </a:solidFill>
            </a:endParaRPr>
          </a:p>
        </p:txBody>
      </p:sp>
      <p:cxnSp>
        <p:nvCxnSpPr>
          <p:cNvPr id="26" name="Straight Connector 25">
            <a:extLst>
              <a:ext uri="{FF2B5EF4-FFF2-40B4-BE49-F238E27FC236}">
                <a16:creationId xmlns:a16="http://schemas.microsoft.com/office/drawing/2014/main" id="{2D72A2C9-F3CA-4216-8BAD-FA4C970C3C4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6DF3964-7312-4675-BF3E-386388457CCB}"/>
              </a:ext>
            </a:extLst>
          </p:cNvPr>
          <p:cNvSpPr>
            <a:spLocks noGrp="1"/>
          </p:cNvSpPr>
          <p:nvPr>
            <p:ph idx="1"/>
          </p:nvPr>
        </p:nvSpPr>
        <p:spPr>
          <a:xfrm>
            <a:off x="4714449" y="-2839"/>
            <a:ext cx="7026037" cy="5817350"/>
          </a:xfrm>
          <a:ln>
            <a:solidFill>
              <a:schemeClr val="bg1"/>
            </a:solidFill>
          </a:ln>
        </p:spPr>
        <p:txBody>
          <a:bodyPr vert="horz" lIns="91440" tIns="45720" rIns="91440" bIns="45720" rtlCol="0" anchor="ctr">
            <a:normAutofit/>
          </a:bodyPr>
          <a:lstStyle/>
          <a:p>
            <a:pPr marL="0" indent="0">
              <a:buNone/>
            </a:pPr>
            <a:r>
              <a:rPr lang="en-US" sz="1500" dirty="0">
                <a:cs typeface="Calibri"/>
              </a:rPr>
              <a:t>    </a:t>
            </a:r>
            <a:endParaRPr lang="en-US"/>
          </a:p>
          <a:p>
            <a:pPr marL="0" indent="0">
              <a:buNone/>
            </a:pPr>
            <a:r>
              <a:rPr lang="en-US" sz="2400" dirty="0">
                <a:cs typeface="Calibri"/>
              </a:rPr>
              <a:t>Broad line region (BLR)</a:t>
            </a:r>
            <a:endParaRPr lang="en-US" dirty="0"/>
          </a:p>
          <a:p>
            <a:pPr marL="285750" indent="-285750"/>
            <a:r>
              <a:rPr lang="en-US" sz="1500" dirty="0">
                <a:cs typeface="Calibri"/>
              </a:rPr>
              <a:t>Above the </a:t>
            </a:r>
            <a:r>
              <a:rPr lang="en-US" sz="1500" dirty="0" err="1">
                <a:cs typeface="Calibri"/>
              </a:rPr>
              <a:t>accrettion</a:t>
            </a:r>
            <a:r>
              <a:rPr lang="en-US" sz="1500" dirty="0">
                <a:cs typeface="Calibri"/>
              </a:rPr>
              <a:t> disk</a:t>
            </a:r>
            <a:endParaRPr lang="en-US" sz="2400" dirty="0">
              <a:cs typeface="Calibri"/>
            </a:endParaRPr>
          </a:p>
          <a:p>
            <a:r>
              <a:rPr lang="en-US" sz="1500" dirty="0">
                <a:cs typeface="Calibri"/>
              </a:rPr>
              <a:t>Heavy ionized clouds( by the ultraviolet and X-ray emission of the central </a:t>
            </a:r>
            <a:r>
              <a:rPr lang="en-US" sz="1500" dirty="0" err="1">
                <a:cs typeface="Calibri"/>
              </a:rPr>
              <a:t>engine.</a:t>
            </a:r>
            <a:r>
              <a:rPr lang="en-US" sz="1500" dirty="0" err="1">
                <a:ea typeface="+mn-lt"/>
                <a:cs typeface="+mn-lt"/>
              </a:rPr>
              <a:t>This</a:t>
            </a:r>
            <a:r>
              <a:rPr lang="en-US" sz="1500" dirty="0">
                <a:ea typeface="+mn-lt"/>
                <a:cs typeface="+mn-lt"/>
              </a:rPr>
              <a:t> highly ionized gas produces the broad emission lines)</a:t>
            </a:r>
          </a:p>
          <a:p>
            <a:r>
              <a:rPr lang="en-US" sz="1500" dirty="0">
                <a:ea typeface="+mn-lt"/>
                <a:cs typeface="+mn-lt"/>
              </a:rPr>
              <a:t> temperatures in the range 15,000 to 20,000 K.</a:t>
            </a:r>
            <a:endParaRPr lang="en-US" sz="1500" dirty="0">
              <a:cs typeface="Calibri"/>
            </a:endParaRPr>
          </a:p>
          <a:p>
            <a:r>
              <a:rPr lang="en-US" sz="1500" dirty="0">
                <a:cs typeface="Calibri"/>
              </a:rPr>
              <a:t>High density (10^10 cm^-3 gas clouds)</a:t>
            </a:r>
          </a:p>
          <a:p>
            <a:r>
              <a:rPr lang="en-US" sz="1500" dirty="0">
                <a:cs typeface="Calibri"/>
              </a:rPr>
              <a:t>Movement – 1000-10 000 km/s (</a:t>
            </a:r>
            <a:r>
              <a:rPr lang="en-US" sz="1500" dirty="0">
                <a:ea typeface="+mn-lt"/>
                <a:cs typeface="+mn-lt"/>
              </a:rPr>
              <a:t>In order to broaden these lines to the observed extent, the gas must have large velocities</a:t>
            </a:r>
            <a:r>
              <a:rPr lang="en-US" sz="1500" dirty="0">
                <a:cs typeface="Calibri"/>
              </a:rPr>
              <a:t>)</a:t>
            </a:r>
          </a:p>
          <a:p>
            <a:endParaRPr lang="en-US" sz="1500" dirty="0">
              <a:cs typeface="Calibri"/>
            </a:endParaRPr>
          </a:p>
          <a:p>
            <a:pPr marL="0" indent="0">
              <a:buNone/>
            </a:pPr>
            <a:r>
              <a:rPr lang="en-US" sz="2400" dirty="0">
                <a:cs typeface="Calibri"/>
              </a:rPr>
              <a:t>Narrow line region (NLR)</a:t>
            </a:r>
            <a:endParaRPr lang="en-US" dirty="0"/>
          </a:p>
          <a:p>
            <a:r>
              <a:rPr lang="en-US" sz="1500" dirty="0">
                <a:cs typeface="Calibri"/>
              </a:rPr>
              <a:t>Beyond the BLR</a:t>
            </a:r>
          </a:p>
          <a:p>
            <a:r>
              <a:rPr lang="en-US" sz="1500" dirty="0">
                <a:cs typeface="Calibri"/>
              </a:rPr>
              <a:t>Heavy </a:t>
            </a:r>
            <a:r>
              <a:rPr lang="en-US" sz="1500" dirty="0">
                <a:ea typeface="+mn-lt"/>
                <a:cs typeface="+mn-lt"/>
              </a:rPr>
              <a:t>ionized clouds</a:t>
            </a:r>
          </a:p>
          <a:p>
            <a:r>
              <a:rPr lang="en-US" sz="1500" dirty="0">
                <a:ea typeface="+mn-lt"/>
                <a:cs typeface="+mn-lt"/>
              </a:rPr>
              <a:t>low density (10^4 cm^-3 gas clouds)</a:t>
            </a:r>
          </a:p>
          <a:p>
            <a:r>
              <a:rPr lang="en-US" sz="1500" dirty="0" err="1">
                <a:cs typeface="Calibri"/>
              </a:rPr>
              <a:t>Emmissionliness</a:t>
            </a:r>
            <a:r>
              <a:rPr lang="en-US" sz="1500" dirty="0">
                <a:cs typeface="Calibri"/>
              </a:rPr>
              <a:t> in the spectrum less intensely </a:t>
            </a:r>
            <a:r>
              <a:rPr lang="en-US" sz="1500" dirty="0" err="1">
                <a:cs typeface="Calibri"/>
              </a:rPr>
              <a:t>dispread</a:t>
            </a:r>
          </a:p>
          <a:p>
            <a:r>
              <a:rPr lang="en-US" sz="1500" dirty="0">
                <a:cs typeface="Calibri"/>
              </a:rPr>
              <a:t>Slower movement 100 km/s</a:t>
            </a:r>
          </a:p>
          <a:p>
            <a:endParaRPr lang="en-US" sz="1500">
              <a:cs typeface="Calibri"/>
            </a:endParaRPr>
          </a:p>
        </p:txBody>
      </p:sp>
    </p:spTree>
    <p:extLst>
      <p:ext uri="{BB962C8B-B14F-4D97-AF65-F5344CB8AC3E}">
        <p14:creationId xmlns:p14="http://schemas.microsoft.com/office/powerpoint/2010/main" val="2054817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FBDB21-0973-4836-921C-743E7D0A2FCB}"/>
              </a:ext>
            </a:extLst>
          </p:cNvPr>
          <p:cNvSpPr>
            <a:spLocks noGrp="1"/>
          </p:cNvSpPr>
          <p:nvPr>
            <p:ph type="title"/>
          </p:nvPr>
        </p:nvSpPr>
        <p:spPr>
          <a:xfrm>
            <a:off x="838200" y="963877"/>
            <a:ext cx="3494362" cy="4930246"/>
          </a:xfrm>
        </p:spPr>
        <p:txBody>
          <a:bodyPr>
            <a:normAutofit/>
          </a:bodyPr>
          <a:lstStyle/>
          <a:p>
            <a:pPr algn="r"/>
            <a:r>
              <a:rPr lang="en-US">
                <a:solidFill>
                  <a:schemeClr val="accent1"/>
                </a:solidFill>
                <a:ea typeface="+mj-lt"/>
                <a:cs typeface="+mj-lt"/>
              </a:rPr>
              <a:t> Supermassive black hole</a:t>
            </a:r>
            <a:endParaRPr lang="en-US">
              <a:solidFill>
                <a:schemeClr val="accent1"/>
              </a:solidFill>
            </a:endParaRP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999FBF7-F821-4966-BDD7-98DA5C72CBBC}"/>
              </a:ext>
            </a:extLst>
          </p:cNvPr>
          <p:cNvSpPr>
            <a:spLocks noGrp="1"/>
          </p:cNvSpPr>
          <p:nvPr>
            <p:ph idx="1"/>
          </p:nvPr>
        </p:nvSpPr>
        <p:spPr>
          <a:xfrm>
            <a:off x="4976031" y="1361936"/>
            <a:ext cx="6559739" cy="4532187"/>
          </a:xfrm>
        </p:spPr>
        <p:txBody>
          <a:bodyPr vert="horz" lIns="91440" tIns="45720" rIns="91440" bIns="45720" rtlCol="0" anchor="ctr">
            <a:normAutofit/>
          </a:bodyPr>
          <a:lstStyle/>
          <a:p>
            <a:pPr marL="0" indent="0">
              <a:buNone/>
            </a:pPr>
            <a:r>
              <a:rPr lang="en-US" sz="2400" dirty="0">
                <a:ea typeface="+mn-lt"/>
                <a:cs typeface="+mn-lt"/>
              </a:rPr>
              <a:t>The principal energy provider for the AGN luminosity is gravitational energy, and the mediator of this is a supermassive (i.e. 106 − 109 M ) black hole located at the very </a:t>
            </a:r>
            <a:r>
              <a:rPr lang="en-US" sz="2400" err="1">
                <a:ea typeface="+mn-lt"/>
                <a:cs typeface="+mn-lt"/>
              </a:rPr>
              <a:t>centre</a:t>
            </a:r>
            <a:r>
              <a:rPr lang="en-US" sz="2400" dirty="0">
                <a:ea typeface="+mn-lt"/>
                <a:cs typeface="+mn-lt"/>
              </a:rPr>
              <a:t> of the host galaxy. The black hole works like an enormous engine, converting potential energy of infalling material into kinetic and electromagnetic energy. This central engine is a complex mixture of intense photon field, energetic charged particles and, potentially, pair production. These numerous high-energy processes combine and generate the </a:t>
            </a:r>
            <a:r>
              <a:rPr lang="en-US" sz="2400">
                <a:ea typeface="+mn-lt"/>
                <a:cs typeface="+mn-lt"/>
              </a:rPr>
              <a:t>observed hard X-ray (in the 2 − 20 keV range) </a:t>
            </a:r>
            <a:endParaRPr lang="en-US" sz="2400" dirty="0">
              <a:cs typeface="Calibri"/>
            </a:endParaRPr>
          </a:p>
          <a:p>
            <a:endParaRPr lang="en-US" sz="2400">
              <a:ea typeface="+mn-lt"/>
              <a:cs typeface="+mn-lt"/>
            </a:endParaRPr>
          </a:p>
          <a:p>
            <a:endParaRPr lang="en-US" sz="2400">
              <a:cs typeface="Calibri"/>
            </a:endParaRPr>
          </a:p>
        </p:txBody>
      </p:sp>
    </p:spTree>
    <p:extLst>
      <p:ext uri="{BB962C8B-B14F-4D97-AF65-F5344CB8AC3E}">
        <p14:creationId xmlns:p14="http://schemas.microsoft.com/office/powerpoint/2010/main" val="3936124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8">
            <a:extLst>
              <a:ext uri="{FF2B5EF4-FFF2-40B4-BE49-F238E27FC236}">
                <a16:creationId xmlns:a16="http://schemas.microsoft.com/office/drawing/2014/main" id="{1707FC24-6981-43D9-B525-C7832BA22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E392B8-7D1B-446B-8950-7B9309A36B10}"/>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2300" kern="1200" dirty="0">
                <a:solidFill>
                  <a:srgbClr val="FFFFFF"/>
                </a:solidFill>
                <a:latin typeface="+mj-lt"/>
                <a:ea typeface="+mj-ea"/>
                <a:cs typeface="+mj-cs"/>
              </a:rPr>
              <a:t>The geometry of the AGN assumed in unified models where the </a:t>
            </a:r>
            <a:r>
              <a:rPr lang="en-US" sz="2300" dirty="0">
                <a:solidFill>
                  <a:srgbClr val="FFFFFF"/>
                </a:solidFill>
              </a:rPr>
              <a:t>classification</a:t>
            </a:r>
            <a:r>
              <a:rPr lang="en-US" sz="2300" kern="1200" dirty="0">
                <a:solidFill>
                  <a:srgbClr val="FFFFFF"/>
                </a:solidFill>
                <a:latin typeface="+mj-lt"/>
                <a:ea typeface="+mj-ea"/>
                <a:cs typeface="+mj-cs"/>
              </a:rPr>
              <a:t> of the central light source mainly depends on the viewing angle. The approximate viewing angles of certain types of AGN have been indicated</a:t>
            </a:r>
            <a:r>
              <a:rPr lang="en-US" sz="2300" dirty="0">
                <a:solidFill>
                  <a:srgbClr val="FFFFFF"/>
                </a:solidFill>
              </a:rPr>
              <a:t>.</a:t>
            </a:r>
            <a:br>
              <a:rPr lang="en-US" sz="2300" dirty="0">
                <a:solidFill>
                  <a:srgbClr val="FFFFFF"/>
                </a:solidFill>
              </a:rPr>
            </a:br>
            <a:r>
              <a:rPr lang="en-US" sz="2300" dirty="0">
                <a:solidFill>
                  <a:srgbClr val="FFFFFF"/>
                </a:solidFill>
              </a:rPr>
              <a:t>which member you are observing depends on </a:t>
            </a:r>
            <a:br>
              <a:rPr lang="en-US" sz="2300" dirty="0">
                <a:solidFill>
                  <a:srgbClr val="FFFFFF"/>
                </a:solidFill>
              </a:rPr>
            </a:br>
            <a:r>
              <a:rPr lang="en-US" sz="2300" dirty="0">
                <a:solidFill>
                  <a:srgbClr val="FFFFFF"/>
                </a:solidFill>
              </a:rPr>
              <a:t>the angle between the observer and the object.</a:t>
            </a:r>
            <a:r>
              <a:rPr lang="en-US" sz="2300" dirty="0">
                <a:solidFill>
                  <a:srgbClr val="FFFFFF"/>
                </a:solidFill>
                <a:cs typeface="Calibri Light"/>
              </a:rPr>
              <a:t/>
            </a:r>
            <a:br>
              <a:rPr lang="en-US" sz="2300" dirty="0">
                <a:solidFill>
                  <a:srgbClr val="FFFFFF"/>
                </a:solidFill>
                <a:cs typeface="Calibri Light"/>
              </a:rPr>
            </a:br>
            <a:endParaRPr lang="en-US" sz="2300" kern="1200">
              <a:solidFill>
                <a:srgbClr val="FFFFFF"/>
              </a:solidFill>
              <a:latin typeface="+mj-lt"/>
              <a:cs typeface="Calibri Light"/>
            </a:endParaRPr>
          </a:p>
          <a:p>
            <a:pPr algn="ctr"/>
            <a:endParaRPr lang="en-US" sz="2300" kern="1200">
              <a:solidFill>
                <a:srgbClr val="FFFFFF"/>
              </a:solidFill>
              <a:latin typeface="+mj-lt"/>
              <a:ea typeface="+mj-ea"/>
              <a:cs typeface="+mj-cs"/>
            </a:endParaRPr>
          </a:p>
        </p:txBody>
      </p:sp>
      <p:pic>
        <p:nvPicPr>
          <p:cNvPr id="4" name="Picture 4" descr="A close up of text on a white background&#10;&#10;Description generated with high confidence">
            <a:extLst>
              <a:ext uri="{FF2B5EF4-FFF2-40B4-BE49-F238E27FC236}">
                <a16:creationId xmlns:a16="http://schemas.microsoft.com/office/drawing/2014/main" id="{3EC0AF91-2F06-42EB-8C18-AB14F142147A}"/>
              </a:ext>
            </a:extLst>
          </p:cNvPr>
          <p:cNvPicPr>
            <a:picLocks noGrp="1" noChangeAspect="1"/>
          </p:cNvPicPr>
          <p:nvPr>
            <p:ph idx="1"/>
          </p:nvPr>
        </p:nvPicPr>
        <p:blipFill>
          <a:blip r:embed="rId2"/>
          <a:stretch>
            <a:fillRect/>
          </a:stretch>
        </p:blipFill>
        <p:spPr>
          <a:xfrm>
            <a:off x="5153822" y="1270301"/>
            <a:ext cx="6553545" cy="4325339"/>
          </a:xfrm>
          <a:prstGeom prst="rect">
            <a:avLst/>
          </a:prstGeom>
        </p:spPr>
      </p:pic>
    </p:spTree>
    <p:extLst>
      <p:ext uri="{BB962C8B-B14F-4D97-AF65-F5344CB8AC3E}">
        <p14:creationId xmlns:p14="http://schemas.microsoft.com/office/powerpoint/2010/main" val="652931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text&#10;&#10;Description generated with high confidence">
            <a:extLst>
              <a:ext uri="{FF2B5EF4-FFF2-40B4-BE49-F238E27FC236}">
                <a16:creationId xmlns:a16="http://schemas.microsoft.com/office/drawing/2014/main" id="{77B73F42-8353-4AA3-8FC6-E2B464B02462}"/>
              </a:ext>
            </a:extLst>
          </p:cNvPr>
          <p:cNvPicPr>
            <a:picLocks noChangeAspect="1"/>
          </p:cNvPicPr>
          <p:nvPr/>
        </p:nvPicPr>
        <p:blipFill>
          <a:blip r:embed="rId2"/>
          <a:stretch>
            <a:fillRect/>
          </a:stretch>
        </p:blipFill>
        <p:spPr>
          <a:xfrm>
            <a:off x="-75062" y="-1137442"/>
            <a:ext cx="12308003" cy="7995571"/>
          </a:xfrm>
          <a:prstGeom prst="rect">
            <a:avLst/>
          </a:prstGeom>
        </p:spPr>
      </p:pic>
    </p:spTree>
    <p:extLst>
      <p:ext uri="{BB962C8B-B14F-4D97-AF65-F5344CB8AC3E}">
        <p14:creationId xmlns:p14="http://schemas.microsoft.com/office/powerpoint/2010/main" val="29485561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E674E0-974C-4C97-BB6D-481D058E9713}"/>
              </a:ext>
            </a:extLst>
          </p:cNvPr>
          <p:cNvSpPr>
            <a:spLocks noGrp="1"/>
          </p:cNvSpPr>
          <p:nvPr>
            <p:ph type="title"/>
          </p:nvPr>
        </p:nvSpPr>
        <p:spPr>
          <a:xfrm>
            <a:off x="838200" y="963877"/>
            <a:ext cx="3494362" cy="4930246"/>
          </a:xfrm>
        </p:spPr>
        <p:txBody>
          <a:bodyPr>
            <a:normAutofit/>
          </a:bodyPr>
          <a:lstStyle/>
          <a:p>
            <a:pPr algn="r"/>
            <a:r>
              <a:rPr lang="en-US" dirty="0">
                <a:solidFill>
                  <a:schemeClr val="accent1"/>
                </a:solidFill>
                <a:ea typeface="+mj-lt"/>
                <a:cs typeface="+mj-lt"/>
              </a:rPr>
              <a:t>Seyfert galaxy</a:t>
            </a:r>
            <a:endParaRPr lang="en-US" dirty="0">
              <a:solidFill>
                <a:schemeClr val="accent1"/>
              </a:solidFill>
            </a:endParaRPr>
          </a:p>
          <a:p>
            <a:pPr algn="r"/>
            <a:endParaRPr lang="en-US">
              <a:solidFill>
                <a:schemeClr val="accent1"/>
              </a:solidFill>
              <a:cs typeface="Calibri Light"/>
            </a:endParaRP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AA20B43-6598-4E03-A876-5993E0EB3201}"/>
              </a:ext>
            </a:extLst>
          </p:cNvPr>
          <p:cNvSpPr>
            <a:spLocks noGrp="1"/>
          </p:cNvSpPr>
          <p:nvPr>
            <p:ph idx="1"/>
          </p:nvPr>
        </p:nvSpPr>
        <p:spPr>
          <a:xfrm>
            <a:off x="4976031" y="1054862"/>
            <a:ext cx="6377769" cy="5339678"/>
          </a:xfrm>
        </p:spPr>
        <p:txBody>
          <a:bodyPr vert="horz" lIns="91440" tIns="45720" rIns="91440" bIns="45720" rtlCol="0" anchor="ctr">
            <a:normAutofit fontScale="70000" lnSpcReduction="20000"/>
          </a:bodyPr>
          <a:lstStyle/>
          <a:p>
            <a:pPr marL="0" indent="0">
              <a:buNone/>
            </a:pPr>
            <a:r>
              <a:rPr lang="en-US" sz="2400" dirty="0">
                <a:ea typeface="+mn-lt"/>
                <a:cs typeface="+mn-lt"/>
              </a:rPr>
              <a:t>“Seyfert galaxies” are spiral- or irregular galaxies  with very luminous galactic nucleus (they can also emit gamma-rays)They are AGN, as Quasars, but with a less massive black hole at the center  .they are a type of radio-quiet AGN that are known for their emission lines, and are subdivided into two categories</a:t>
            </a:r>
            <a:endParaRPr lang="en-US" sz="2400" dirty="0">
              <a:cs typeface="Calibri"/>
            </a:endParaRPr>
          </a:p>
          <a:p>
            <a:pPr marL="0" indent="0">
              <a:buNone/>
            </a:pPr>
            <a:endParaRPr lang="en-US" sz="2400" dirty="0">
              <a:cs typeface="Calibri"/>
            </a:endParaRPr>
          </a:p>
          <a:p>
            <a:r>
              <a:rPr lang="en-US" sz="2400" dirty="0">
                <a:ea typeface="+mn-lt"/>
                <a:cs typeface="+mn-lt"/>
              </a:rPr>
              <a:t> Type 1 Seyfert (have both narrow(with a width of several hundred km/s) and broadened ( with widths up to 10^4 km/s)  optical emissions lines, which imply the existence of clouds of high density gas, as well as gas velocities of between 1000 – 5000 km/s near the nucleus.)</a:t>
            </a:r>
            <a:endParaRPr lang="en-US"/>
          </a:p>
          <a:p>
            <a:r>
              <a:rPr lang="en-US" sz="2400" dirty="0">
                <a:ea typeface="+mn-lt"/>
                <a:cs typeface="+mn-lt"/>
              </a:rPr>
              <a:t>Type 2 Seyfert  ( have narrow emissions lines only. These narrow lines are caused by low density gas clouds that are at greater distances from the nucleus, and gas velocities of about 500 to 1000 km/s.)</a:t>
            </a:r>
          </a:p>
          <a:p>
            <a:pPr marL="0" indent="0">
              <a:buNone/>
            </a:pPr>
            <a:endParaRPr lang="en-US" sz="2400" dirty="0">
              <a:ea typeface="+mn-lt"/>
              <a:cs typeface="+mn-lt"/>
            </a:endParaRPr>
          </a:p>
          <a:p>
            <a:pPr marL="0" indent="0">
              <a:buNone/>
            </a:pPr>
            <a:r>
              <a:rPr lang="en-US" sz="2400" dirty="0" err="1">
                <a:ea typeface="+mn-lt"/>
                <a:cs typeface="+mn-lt"/>
              </a:rPr>
              <a:t>Seyferts</a:t>
            </a:r>
            <a:r>
              <a:rPr lang="en-US" sz="2400" dirty="0">
                <a:ea typeface="+mn-lt"/>
                <a:cs typeface="+mn-lt"/>
              </a:rPr>
              <a:t> have only moderate radio emission (~10^40erg/s) but strong x-ray emission (&gt; 10^42 erg/s) </a:t>
            </a:r>
            <a:endParaRPr lang="en-US" dirty="0">
              <a:cs typeface="Calibri"/>
            </a:endParaRPr>
          </a:p>
          <a:p>
            <a:pPr marL="0" indent="0">
              <a:buNone/>
            </a:pPr>
            <a:r>
              <a:rPr lang="en-US" sz="2400" dirty="0">
                <a:ea typeface="+mn-lt"/>
                <a:cs typeface="+mn-lt"/>
              </a:rPr>
              <a:t>As well as </a:t>
            </a:r>
            <a:r>
              <a:rPr lang="en-US" sz="2400" dirty="0" err="1">
                <a:ea typeface="+mn-lt"/>
                <a:cs typeface="+mn-lt"/>
              </a:rPr>
              <a:t>Seyferts</a:t>
            </a:r>
            <a:r>
              <a:rPr lang="en-US" sz="2400" dirty="0">
                <a:ea typeface="+mn-lt"/>
                <a:cs typeface="+mn-lt"/>
              </a:rPr>
              <a:t>, other sub classes of radio-quiet galaxies include radio-quiet quasars and LINERs( the lowest-luminosity AGN in existence, and it is often wondered if they are in fact powered by accretion on to a supermassive black hole)</a:t>
            </a:r>
            <a:endParaRPr lang="en-US" dirty="0"/>
          </a:p>
        </p:txBody>
      </p:sp>
      <p:sp>
        <p:nvSpPr>
          <p:cNvPr id="4" name="TextBox 3">
            <a:extLst>
              <a:ext uri="{FF2B5EF4-FFF2-40B4-BE49-F238E27FC236}">
                <a16:creationId xmlns:a16="http://schemas.microsoft.com/office/drawing/2014/main" id="{C8BE6E95-73E0-4358-9242-E2FE4C1A4A85}"/>
              </a:ext>
            </a:extLst>
          </p:cNvPr>
          <p:cNvSpPr txBox="1"/>
          <p:nvPr/>
        </p:nvSpPr>
        <p:spPr>
          <a:xfrm>
            <a:off x="3791803" y="277504"/>
            <a:ext cx="6052782"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dirty="0">
                <a:latin typeface="Calibri Light"/>
                <a:cs typeface="Calibri Light"/>
              </a:rPr>
              <a:t>Radio-Quiet Nuclei</a:t>
            </a:r>
            <a:endParaRPr lang="en-US" sz="4400" b="1" dirty="0"/>
          </a:p>
        </p:txBody>
      </p:sp>
    </p:spTree>
    <p:extLst>
      <p:ext uri="{BB962C8B-B14F-4D97-AF65-F5344CB8AC3E}">
        <p14:creationId xmlns:p14="http://schemas.microsoft.com/office/powerpoint/2010/main" val="1953834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a:p>
            <a:pPr algn="ctr"/>
            <a:endParaRPr lang="en-US" dirty="0">
              <a:cs typeface="Calibri"/>
            </a:endParaRPr>
          </a:p>
          <a:p>
            <a:pPr algn="ctr"/>
            <a:endParaRPr lang="en-US" dirty="0">
              <a:cs typeface="Calibri"/>
            </a:endParaRPr>
          </a:p>
        </p:txBody>
      </p:sp>
      <p:sp>
        <p:nvSpPr>
          <p:cNvPr id="2" name="Title 1">
            <a:extLst>
              <a:ext uri="{FF2B5EF4-FFF2-40B4-BE49-F238E27FC236}">
                <a16:creationId xmlns:a16="http://schemas.microsoft.com/office/drawing/2014/main" id="{0EDB7E57-BB70-46C3-8912-4E914C8E03D7}"/>
              </a:ext>
            </a:extLst>
          </p:cNvPr>
          <p:cNvSpPr>
            <a:spLocks noGrp="1"/>
          </p:cNvSpPr>
          <p:nvPr>
            <p:ph type="title"/>
          </p:nvPr>
        </p:nvSpPr>
        <p:spPr>
          <a:xfrm>
            <a:off x="559878" y="537444"/>
            <a:ext cx="3916274" cy="1806382"/>
          </a:xfrm>
        </p:spPr>
        <p:txBody>
          <a:bodyPr>
            <a:normAutofit/>
          </a:bodyPr>
          <a:lstStyle/>
          <a:p>
            <a:pPr algn="r"/>
            <a:r>
              <a:rPr lang="en-US" sz="4000" dirty="0">
                <a:solidFill>
                  <a:schemeClr val="accent1"/>
                </a:solidFill>
                <a:ea typeface="+mj-lt"/>
                <a:cs typeface="+mj-lt"/>
              </a:rPr>
              <a:t>Radio-loud Nuclei</a:t>
            </a:r>
            <a:endParaRPr lang="en-US" sz="4000" dirty="0">
              <a:solidFill>
                <a:schemeClr val="accent1"/>
              </a:solidFill>
            </a:endParaRP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E943E19-4E2A-471A-B76B-2A9ACE297ABA}"/>
              </a:ext>
            </a:extLst>
          </p:cNvPr>
          <p:cNvSpPr>
            <a:spLocks noGrp="1"/>
          </p:cNvSpPr>
          <p:nvPr>
            <p:ph idx="1"/>
          </p:nvPr>
        </p:nvSpPr>
        <p:spPr>
          <a:xfrm>
            <a:off x="4797065" y="173421"/>
            <a:ext cx="7311685" cy="7078717"/>
          </a:xfrm>
        </p:spPr>
        <p:txBody>
          <a:bodyPr vert="horz" lIns="91440" tIns="45720" rIns="91440" bIns="45720" rtlCol="0" anchor="ctr">
            <a:normAutofit fontScale="55000" lnSpcReduction="20000"/>
          </a:bodyPr>
          <a:lstStyle/>
          <a:p>
            <a:endParaRPr lang="en-US" sz="2400" dirty="0">
              <a:ea typeface="+mn-lt"/>
              <a:cs typeface="+mn-lt"/>
            </a:endParaRPr>
          </a:p>
          <a:p>
            <a:pPr marL="0" indent="0">
              <a:buNone/>
            </a:pPr>
            <a:endParaRPr lang="en-US" sz="2400" dirty="0">
              <a:ea typeface="+mn-lt"/>
              <a:cs typeface="+mn-lt"/>
            </a:endParaRPr>
          </a:p>
          <a:p>
            <a:pPr>
              <a:buFont typeface="Wingdings" panose="05000000000000000000" pitchFamily="2" charset="2"/>
              <a:buChar char="v"/>
            </a:pPr>
            <a:r>
              <a:rPr lang="en-US" sz="3800" b="1" dirty="0" smtClean="0">
                <a:ea typeface="+mn-lt"/>
                <a:cs typeface="+mn-lt"/>
              </a:rPr>
              <a:t>Radio </a:t>
            </a:r>
            <a:r>
              <a:rPr lang="en-US" sz="3800" b="1" dirty="0">
                <a:ea typeface="+mn-lt"/>
                <a:cs typeface="+mn-lt"/>
              </a:rPr>
              <a:t>galaxies</a:t>
            </a:r>
            <a:endParaRPr lang="en-US" sz="3800" b="1" dirty="0">
              <a:cs typeface="Calibri"/>
            </a:endParaRPr>
          </a:p>
          <a:p>
            <a:pPr>
              <a:buNone/>
            </a:pPr>
            <a:r>
              <a:rPr lang="en-US" sz="2400" dirty="0">
                <a:ea typeface="+mn-lt"/>
                <a:cs typeface="+mn-lt"/>
              </a:rPr>
              <a:t>are types of AGNs that are very luminous at radio wavelength,.</a:t>
            </a:r>
          </a:p>
          <a:p>
            <a:pPr marL="0" indent="0">
              <a:buNone/>
            </a:pPr>
            <a:endParaRPr lang="en-US" sz="2400" dirty="0" smtClean="0">
              <a:ea typeface="+mn-lt"/>
              <a:cs typeface="+mn-lt"/>
            </a:endParaRPr>
          </a:p>
          <a:p>
            <a:r>
              <a:rPr lang="en-US" sz="2400" dirty="0">
                <a:ea typeface="+mn-lt"/>
                <a:cs typeface="+mn-lt"/>
              </a:rPr>
              <a:t> Elliptical  galaxies .</a:t>
            </a:r>
          </a:p>
          <a:p>
            <a:r>
              <a:rPr lang="en-US" sz="2400" dirty="0">
                <a:ea typeface="+mn-lt"/>
                <a:cs typeface="+mn-lt"/>
              </a:rPr>
              <a:t>luminosities up to 10</a:t>
            </a:r>
            <a:r>
              <a:rPr lang="en-US" sz="2400" baseline="30000" dirty="0">
                <a:ea typeface="+mn-lt"/>
                <a:cs typeface="+mn-lt"/>
              </a:rPr>
              <a:t>39</a:t>
            </a:r>
            <a:r>
              <a:rPr lang="en-US" sz="2400" dirty="0">
                <a:ea typeface="+mn-lt"/>
                <a:cs typeface="+mn-lt"/>
              </a:rPr>
              <a:t> W.</a:t>
            </a:r>
            <a:endParaRPr lang="en-US" dirty="0">
              <a:ea typeface="+mn-lt"/>
              <a:cs typeface="+mn-lt"/>
            </a:endParaRPr>
          </a:p>
          <a:p>
            <a:r>
              <a:rPr lang="en-US" sz="2400" dirty="0">
                <a:ea typeface="+mn-lt"/>
                <a:cs typeface="+mn-lt"/>
              </a:rPr>
              <a:t>they are </a:t>
            </a:r>
            <a:r>
              <a:rPr lang="en-US" sz="2400" dirty="0" err="1">
                <a:ea typeface="+mn-lt"/>
                <a:cs typeface="+mn-lt"/>
              </a:rPr>
              <a:t>are</a:t>
            </a:r>
            <a:r>
              <a:rPr lang="en-US" sz="2400" dirty="0">
                <a:ea typeface="+mn-lt"/>
                <a:cs typeface="+mn-lt"/>
              </a:rPr>
              <a:t> strong emitters of radio emission.  The radio emission is due to the </a:t>
            </a:r>
            <a:r>
              <a:rPr lang="en-US" sz="2400" dirty="0" err="1">
                <a:ea typeface="+mn-lt"/>
                <a:cs typeface="+mn-lt"/>
              </a:rPr>
              <a:t>synchotronic</a:t>
            </a:r>
            <a:r>
              <a:rPr lang="en-US" sz="2400" dirty="0">
                <a:ea typeface="+mn-lt"/>
                <a:cs typeface="+mn-lt"/>
              </a:rPr>
              <a:t> </a:t>
            </a:r>
            <a:r>
              <a:rPr lang="en-US" sz="2400" dirty="0" err="1">
                <a:ea typeface="+mn-lt"/>
                <a:cs typeface="+mn-lt"/>
              </a:rPr>
              <a:t>proceses</a:t>
            </a:r>
            <a:r>
              <a:rPr lang="en-US" sz="2400" dirty="0">
                <a:ea typeface="+mn-lt"/>
                <a:cs typeface="+mn-lt"/>
              </a:rPr>
              <a:t> . </a:t>
            </a:r>
            <a:endParaRPr lang="en-US" dirty="0">
              <a:ea typeface="+mn-lt"/>
              <a:cs typeface="+mn-lt"/>
            </a:endParaRPr>
          </a:p>
          <a:p>
            <a:pPr marL="0" indent="0">
              <a:buNone/>
            </a:pPr>
            <a:r>
              <a:rPr lang="en-US" sz="2400" dirty="0">
                <a:ea typeface="+mn-lt"/>
                <a:cs typeface="+mn-lt"/>
              </a:rPr>
              <a:t>(due </a:t>
            </a:r>
            <a:r>
              <a:rPr lang="en-US" sz="2400" dirty="0" err="1">
                <a:ea typeface="+mn-lt"/>
                <a:cs typeface="+mn-lt"/>
              </a:rPr>
              <a:t>tofast</a:t>
            </a:r>
            <a:r>
              <a:rPr lang="en-US" sz="2400" dirty="0">
                <a:ea typeface="+mn-lt"/>
                <a:cs typeface="+mn-lt"/>
              </a:rPr>
              <a:t> moving electrons that spiral in </a:t>
            </a:r>
            <a:r>
              <a:rPr lang="en-US" sz="2400" dirty="0" err="1">
                <a:ea typeface="+mn-lt"/>
                <a:cs typeface="+mn-lt"/>
              </a:rPr>
              <a:t>magneticfields</a:t>
            </a:r>
            <a:r>
              <a:rPr lang="en-US" sz="2400" dirty="0">
                <a:ea typeface="+mn-lt"/>
                <a:cs typeface="+mn-lt"/>
              </a:rPr>
              <a:t>, producing </a:t>
            </a:r>
            <a:r>
              <a:rPr lang="en-US" sz="2400" dirty="0" err="1">
                <a:ea typeface="+mn-lt"/>
                <a:cs typeface="+mn-lt"/>
              </a:rPr>
              <a:t>Synchotronic</a:t>
            </a:r>
            <a:r>
              <a:rPr lang="en-US" sz="2400" dirty="0">
                <a:ea typeface="+mn-lt"/>
                <a:cs typeface="+mn-lt"/>
              </a:rPr>
              <a:t> emission)</a:t>
            </a:r>
            <a:endParaRPr lang="en-US" dirty="0">
              <a:cs typeface="Calibri"/>
            </a:endParaRPr>
          </a:p>
          <a:p>
            <a:r>
              <a:rPr lang="en-US" sz="2400" dirty="0">
                <a:ea typeface="+mn-lt"/>
                <a:cs typeface="+mn-lt"/>
              </a:rPr>
              <a:t>they have big jets And not obvious BH.</a:t>
            </a:r>
            <a:endParaRPr lang="en-US" dirty="0">
              <a:ea typeface="+mn-lt"/>
              <a:cs typeface="+mn-lt"/>
            </a:endParaRPr>
          </a:p>
          <a:p>
            <a:r>
              <a:rPr lang="en-US" sz="2400" dirty="0">
                <a:ea typeface="+mn-lt"/>
                <a:cs typeface="+mn-lt"/>
              </a:rPr>
              <a:t>The largest radio galaxies have lobes or plumes extending to megaparsec </a:t>
            </a:r>
            <a:r>
              <a:rPr lang="en-US" sz="2400" dirty="0" err="1">
                <a:ea typeface="+mn-lt"/>
                <a:cs typeface="+mn-lt"/>
              </a:rPr>
              <a:t>scales.the</a:t>
            </a:r>
            <a:r>
              <a:rPr lang="en-US" sz="2400" dirty="0">
                <a:ea typeface="+mn-lt"/>
                <a:cs typeface="+mn-lt"/>
              </a:rPr>
              <a:t> jets feed the lobes, the pressure of the lobes increases, and the lobes expand. How fast they expand depends on the density and pressure of the external medium</a:t>
            </a:r>
          </a:p>
          <a:p>
            <a:pPr>
              <a:buFont typeface="Wingdings" panose="020B0604020202020204" pitchFamily="34" charset="0"/>
              <a:buChar char="v"/>
            </a:pPr>
            <a:r>
              <a:rPr lang="en-US" sz="3800" dirty="0">
                <a:ea typeface="+mn-lt"/>
                <a:cs typeface="+mn-lt"/>
              </a:rPr>
              <a:t>Quasars</a:t>
            </a:r>
          </a:p>
          <a:p>
            <a:r>
              <a:rPr lang="en-US" sz="2400" dirty="0">
                <a:cs typeface="Calibri"/>
              </a:rPr>
              <a:t>Quasars are the most luminous AGN. </a:t>
            </a:r>
            <a:r>
              <a:rPr lang="en-US" sz="2400" dirty="0">
                <a:ea typeface="+mn-lt"/>
                <a:cs typeface="+mn-lt"/>
              </a:rPr>
              <a:t> The power radiated by quasars is enormous: the most powerful quasars have luminosities thousands of times greater than a galaxy such as the milky way .typical quasar  luminosity is about 10^39 watts. (The Sun’s luminosity is about 4 × 10^26watts.)</a:t>
            </a:r>
          </a:p>
          <a:p>
            <a:pPr marL="342900" indent="-342900"/>
            <a:endParaRPr lang="en-US" sz="2400" dirty="0">
              <a:ea typeface="+mn-lt"/>
              <a:cs typeface="+mn-lt"/>
            </a:endParaRPr>
          </a:p>
          <a:p>
            <a:pPr marL="342900" indent="-342900"/>
            <a:r>
              <a:rPr lang="en-US" sz="2400" dirty="0">
                <a:ea typeface="+mn-lt"/>
                <a:cs typeface="+mn-lt"/>
              </a:rPr>
              <a:t>The</a:t>
            </a:r>
            <a:r>
              <a:rPr lang="en-US" sz="2400" dirty="0">
                <a:cs typeface="Calibri"/>
              </a:rPr>
              <a:t> spectra of quasars are similar to </a:t>
            </a:r>
            <a:r>
              <a:rPr lang="en-US" sz="2400" dirty="0" err="1">
                <a:cs typeface="Calibri"/>
              </a:rPr>
              <a:t>Seyferts</a:t>
            </a:r>
            <a:r>
              <a:rPr lang="en-US" sz="2400" dirty="0">
                <a:cs typeface="Calibri"/>
              </a:rPr>
              <a:t> except that  the narrow emission lines are weaker relative to broad lines as seen in </a:t>
            </a:r>
            <a:r>
              <a:rPr lang="en-US" sz="2400" dirty="0" err="1">
                <a:cs typeface="Calibri"/>
              </a:rPr>
              <a:t>Seyferts</a:t>
            </a:r>
            <a:r>
              <a:rPr lang="en-US" sz="2400" dirty="0">
                <a:cs typeface="Calibri"/>
              </a:rPr>
              <a:t>.</a:t>
            </a:r>
            <a:endParaRPr lang="en-US" sz="2400" dirty="0">
              <a:ea typeface="+mn-lt"/>
              <a:cs typeface="+mn-lt"/>
            </a:endParaRPr>
          </a:p>
          <a:p>
            <a:pPr>
              <a:buNone/>
            </a:pPr>
            <a:endParaRPr lang="en-US" sz="2400" b="1" dirty="0">
              <a:ea typeface="+mn-lt"/>
              <a:cs typeface="+mn-lt"/>
            </a:endParaRPr>
          </a:p>
          <a:p>
            <a:r>
              <a:rPr lang="en-US" sz="2400" b="1" dirty="0">
                <a:ea typeface="+mn-lt"/>
                <a:cs typeface="+mn-lt"/>
              </a:rPr>
              <a:t>Radio-loud quasars</a:t>
            </a:r>
            <a:r>
              <a:rPr lang="en-US" sz="2400" dirty="0">
                <a:ea typeface="+mn-lt"/>
                <a:cs typeface="+mn-lt"/>
              </a:rPr>
              <a:t> are quasars with powerful jets that are strong sources of radio-wavelength emission. These make up about 10% of the overall quasar population.</a:t>
            </a:r>
            <a:endParaRPr lang="en-US" dirty="0">
              <a:ea typeface="+mn-lt"/>
              <a:cs typeface="+mn-lt"/>
            </a:endParaRPr>
          </a:p>
          <a:p>
            <a:pPr>
              <a:buFont typeface="Arial"/>
              <a:buChar char="•"/>
            </a:pPr>
            <a:r>
              <a:rPr lang="en-US" sz="2400" b="1" dirty="0">
                <a:ea typeface="+mn-lt"/>
                <a:cs typeface="+mn-lt"/>
              </a:rPr>
              <a:t>Radio-quiet quasars</a:t>
            </a:r>
            <a:r>
              <a:rPr lang="en-US" sz="2400" dirty="0">
                <a:ea typeface="+mn-lt"/>
                <a:cs typeface="+mn-lt"/>
              </a:rPr>
              <a:t> are those quasars lacking powerful jets, with relatively weaker radio emission than the radio-loud population. The majority of quasars (about 90%) are radio-quiet.</a:t>
            </a:r>
            <a:endParaRPr lang="en-US" dirty="0">
              <a:cs typeface="Calibri"/>
            </a:endParaRPr>
          </a:p>
          <a:p>
            <a:pPr>
              <a:buFont typeface="Arial"/>
              <a:buChar char="•"/>
            </a:pPr>
            <a:r>
              <a:rPr lang="en-US" sz="2400" b="1" dirty="0">
                <a:ea typeface="+mn-lt"/>
                <a:cs typeface="+mn-lt"/>
              </a:rPr>
              <a:t>Red quasars</a:t>
            </a:r>
            <a:r>
              <a:rPr lang="en-US" sz="2400" dirty="0">
                <a:ea typeface="+mn-lt"/>
                <a:cs typeface="+mn-lt"/>
              </a:rPr>
              <a:t> are quasars with optical colors that are redder than normal quasars</a:t>
            </a:r>
            <a:endParaRPr lang="en-US" sz="2400" dirty="0">
              <a:cs typeface="Calibri"/>
            </a:endParaRPr>
          </a:p>
          <a:p>
            <a:pPr>
              <a:buFont typeface="Arial"/>
              <a:buChar char="•"/>
            </a:pPr>
            <a:r>
              <a:rPr lang="en-US" sz="2400" b="1" dirty="0">
                <a:ea typeface="+mn-lt"/>
                <a:cs typeface="+mn-lt"/>
              </a:rPr>
              <a:t>optically violent variable (OVV) quasars</a:t>
            </a:r>
            <a:r>
              <a:rPr lang="en-US" sz="2400" dirty="0">
                <a:ea typeface="+mn-lt"/>
                <a:cs typeface="+mn-lt"/>
              </a:rPr>
              <a:t> are radio-loud quasars in which the jet is directed toward the observer. Relativistic beaming of the jet emission results in strong and rapid variability of the quasar brightness</a:t>
            </a:r>
            <a:endParaRPr lang="en-US" sz="2400" dirty="0">
              <a:cs typeface="Calibri"/>
            </a:endParaRPr>
          </a:p>
          <a:p>
            <a:pPr>
              <a:buNone/>
            </a:pPr>
            <a:endParaRPr lang="en-US" sz="2400" dirty="0">
              <a:cs typeface="Calibri"/>
            </a:endParaRPr>
          </a:p>
          <a:p>
            <a:endParaRPr lang="en-US" sz="2400" dirty="0">
              <a:cs typeface="Calibri"/>
            </a:endParaRPr>
          </a:p>
          <a:p>
            <a:endParaRPr lang="en-US" sz="2400" dirty="0">
              <a:cs typeface="Calibri"/>
            </a:endParaRPr>
          </a:p>
          <a:p>
            <a:pPr>
              <a:buNone/>
            </a:pPr>
            <a:endParaRPr lang="en-US" sz="2400" dirty="0">
              <a:cs typeface="Calibri"/>
            </a:endParaRPr>
          </a:p>
        </p:txBody>
      </p:sp>
      <p:pic>
        <p:nvPicPr>
          <p:cNvPr id="4" name="Picture 4" descr="A close up of a map&#10;&#10;Description generated with high confidence">
            <a:extLst>
              <a:ext uri="{FF2B5EF4-FFF2-40B4-BE49-F238E27FC236}">
                <a16:creationId xmlns:a16="http://schemas.microsoft.com/office/drawing/2014/main" id="{A44DFA79-6D04-4258-A0A6-89009505267E}"/>
              </a:ext>
            </a:extLst>
          </p:cNvPr>
          <p:cNvPicPr>
            <a:picLocks noChangeAspect="1"/>
          </p:cNvPicPr>
          <p:nvPr/>
        </p:nvPicPr>
        <p:blipFill>
          <a:blip r:embed="rId2"/>
          <a:stretch>
            <a:fillRect/>
          </a:stretch>
        </p:blipFill>
        <p:spPr>
          <a:xfrm>
            <a:off x="401538" y="2057400"/>
            <a:ext cx="4232954" cy="3123749"/>
          </a:xfrm>
          <a:prstGeom prst="rect">
            <a:avLst/>
          </a:prstGeom>
        </p:spPr>
      </p:pic>
    </p:spTree>
    <p:extLst>
      <p:ext uri="{BB962C8B-B14F-4D97-AF65-F5344CB8AC3E}">
        <p14:creationId xmlns:p14="http://schemas.microsoft.com/office/powerpoint/2010/main" val="2676817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text&#10;&#10;Description generated with high confidence">
            <a:extLst>
              <a:ext uri="{FF2B5EF4-FFF2-40B4-BE49-F238E27FC236}">
                <a16:creationId xmlns:a16="http://schemas.microsoft.com/office/drawing/2014/main" id="{1E7F9C48-CAAE-4F42-B871-2665919F4968}"/>
              </a:ext>
            </a:extLst>
          </p:cNvPr>
          <p:cNvPicPr>
            <a:picLocks noChangeAspect="1"/>
          </p:cNvPicPr>
          <p:nvPr/>
        </p:nvPicPr>
        <p:blipFill>
          <a:blip r:embed="rId2"/>
          <a:stretch>
            <a:fillRect/>
          </a:stretch>
        </p:blipFill>
        <p:spPr>
          <a:xfrm>
            <a:off x="64895" y="4315"/>
            <a:ext cx="12273885" cy="7732594"/>
          </a:xfrm>
          <a:prstGeom prst="rect">
            <a:avLst/>
          </a:prstGeom>
        </p:spPr>
      </p:pic>
    </p:spTree>
    <p:extLst>
      <p:ext uri="{BB962C8B-B14F-4D97-AF65-F5344CB8AC3E}">
        <p14:creationId xmlns:p14="http://schemas.microsoft.com/office/powerpoint/2010/main" val="3546243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25E72-1FD5-4B1C-A0CA-FA68A3CFF1A6}"/>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BF0B7053-C492-43A9-9F1C-3326919656ED}"/>
              </a:ext>
            </a:extLst>
          </p:cNvPr>
          <p:cNvSpPr>
            <a:spLocks noGrp="1"/>
          </p:cNvSpPr>
          <p:nvPr>
            <p:ph idx="1"/>
          </p:nvPr>
        </p:nvSpPr>
        <p:spPr/>
        <p:txBody>
          <a:bodyPr vert="horz" lIns="91440" tIns="45720" rIns="91440" bIns="45720" rtlCol="0" anchor="t">
            <a:normAutofit/>
          </a:bodyPr>
          <a:lstStyle/>
          <a:p>
            <a:endParaRPr lang="en-US" dirty="0">
              <a:cs typeface="Calibri"/>
            </a:endParaRPr>
          </a:p>
          <a:p>
            <a:r>
              <a:rPr lang="en-US" dirty="0">
                <a:ea typeface="+mn-lt"/>
                <a:cs typeface="+mn-lt"/>
              </a:rPr>
              <a:t>  </a:t>
            </a:r>
            <a:endParaRPr lang="en-US">
              <a:cs typeface="Calibri"/>
            </a:endParaRPr>
          </a:p>
        </p:txBody>
      </p:sp>
      <p:pic>
        <p:nvPicPr>
          <p:cNvPr id="4" name="Picture 4" descr="A screenshot of a cell phone&#10;&#10;Description generated with high confidence">
            <a:extLst>
              <a:ext uri="{FF2B5EF4-FFF2-40B4-BE49-F238E27FC236}">
                <a16:creationId xmlns:a16="http://schemas.microsoft.com/office/drawing/2014/main" id="{ACD6926E-F757-405D-A413-49E3E4EBCF9E}"/>
              </a:ext>
            </a:extLst>
          </p:cNvPr>
          <p:cNvPicPr>
            <a:picLocks noChangeAspect="1"/>
          </p:cNvPicPr>
          <p:nvPr/>
        </p:nvPicPr>
        <p:blipFill>
          <a:blip r:embed="rId2"/>
          <a:stretch>
            <a:fillRect/>
          </a:stretch>
        </p:blipFill>
        <p:spPr>
          <a:xfrm>
            <a:off x="4550" y="886480"/>
            <a:ext cx="12148781" cy="4994057"/>
          </a:xfrm>
          <a:prstGeom prst="rect">
            <a:avLst/>
          </a:prstGeom>
        </p:spPr>
      </p:pic>
    </p:spTree>
    <p:extLst>
      <p:ext uri="{BB962C8B-B14F-4D97-AF65-F5344CB8AC3E}">
        <p14:creationId xmlns:p14="http://schemas.microsoft.com/office/powerpoint/2010/main" val="36060786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BB412-6E96-4779-85E6-A5CB31AF91D1}"/>
              </a:ext>
            </a:extLst>
          </p:cNvPr>
          <p:cNvSpPr>
            <a:spLocks noGrp="1"/>
          </p:cNvSpPr>
          <p:nvPr>
            <p:ph type="title"/>
          </p:nvPr>
        </p:nvSpPr>
        <p:spPr>
          <a:xfrm>
            <a:off x="2157484" y="-271770"/>
            <a:ext cx="10515600" cy="1325563"/>
          </a:xfrm>
        </p:spPr>
        <p:txBody>
          <a:bodyPr/>
          <a:lstStyle/>
          <a:p>
            <a:r>
              <a:rPr lang="en-US" dirty="0">
                <a:ea typeface="+mj-lt"/>
                <a:cs typeface="+mj-lt"/>
              </a:rPr>
              <a:t>Gravitational Lensing of Quasars</a:t>
            </a:r>
            <a:endParaRPr lang="en-US" dirty="0"/>
          </a:p>
        </p:txBody>
      </p:sp>
      <p:sp>
        <p:nvSpPr>
          <p:cNvPr id="3" name="Content Placeholder 2">
            <a:extLst>
              <a:ext uri="{FF2B5EF4-FFF2-40B4-BE49-F238E27FC236}">
                <a16:creationId xmlns:a16="http://schemas.microsoft.com/office/drawing/2014/main" id="{9E59DE13-B898-4C4F-8687-8651DFFD2F50}"/>
              </a:ext>
            </a:extLst>
          </p:cNvPr>
          <p:cNvSpPr>
            <a:spLocks noGrp="1"/>
          </p:cNvSpPr>
          <p:nvPr>
            <p:ph idx="1"/>
          </p:nvPr>
        </p:nvSpPr>
        <p:spPr>
          <a:xfrm>
            <a:off x="1111156" y="822649"/>
            <a:ext cx="10515600" cy="6000976"/>
          </a:xfrm>
        </p:spPr>
        <p:txBody>
          <a:bodyPr vert="horz" lIns="91440" tIns="45720" rIns="91440" bIns="45720" rtlCol="0" anchor="t">
            <a:normAutofit/>
          </a:bodyPr>
          <a:lstStyle/>
          <a:p>
            <a:pPr marL="0" indent="0">
              <a:buNone/>
            </a:pPr>
            <a:r>
              <a:rPr lang="en-US" sz="2000" dirty="0">
                <a:ea typeface="+mn-lt"/>
                <a:cs typeface="+mn-lt"/>
              </a:rPr>
              <a:t>If a quasar lies directly behind a massive galaxy, it can be gravitationally lensed and produce multiple images.</a:t>
            </a:r>
          </a:p>
          <a:p>
            <a:pPr marL="0" indent="0">
              <a:buNone/>
            </a:pPr>
            <a:r>
              <a:rPr lang="en-US" sz="2000" dirty="0">
                <a:ea typeface="+mn-lt"/>
                <a:cs typeface="+mn-lt"/>
              </a:rPr>
              <a:t>In general relativity, masses curve space and bend the trajectory of photons.</a:t>
            </a:r>
          </a:p>
          <a:p>
            <a:pPr marL="0" indent="0">
              <a:buNone/>
            </a:pPr>
            <a:endParaRPr lang="en-US" dirty="0">
              <a:cs typeface="Calibri"/>
            </a:endParaRPr>
          </a:p>
          <a:p>
            <a:pPr marL="0" indent="0">
              <a:buNone/>
            </a:pPr>
            <a:endParaRPr lang="en-US" dirty="0">
              <a:cs typeface="Calibri"/>
            </a:endParaRPr>
          </a:p>
          <a:p>
            <a:pPr marL="0" indent="0">
              <a:buNone/>
            </a:pPr>
            <a:endParaRPr lang="en-US" dirty="0">
              <a:cs typeface="Calibri"/>
            </a:endParaRPr>
          </a:p>
          <a:p>
            <a:pPr marL="0" indent="0">
              <a:buNone/>
            </a:pPr>
            <a:endParaRPr lang="en-US" dirty="0">
              <a:cs typeface="Calibri"/>
            </a:endParaRPr>
          </a:p>
          <a:p>
            <a:pPr marL="0" indent="0">
              <a:buNone/>
            </a:pPr>
            <a:endParaRPr lang="en-US" dirty="0">
              <a:cs typeface="Calibri"/>
            </a:endParaRPr>
          </a:p>
          <a:p>
            <a:pPr marL="0" indent="0">
              <a:buNone/>
            </a:pPr>
            <a:endParaRPr lang="en-US" dirty="0">
              <a:cs typeface="Calibri"/>
            </a:endParaRPr>
          </a:p>
          <a:p>
            <a:pPr marL="0" indent="0">
              <a:buNone/>
            </a:pPr>
            <a:endParaRPr lang="en-US" dirty="0">
              <a:ea typeface="+mn-lt"/>
              <a:cs typeface="+mn-lt"/>
            </a:endParaRPr>
          </a:p>
          <a:p>
            <a:pPr marL="0" indent="0">
              <a:buNone/>
            </a:pPr>
            <a:endParaRPr lang="en-US" dirty="0">
              <a:ea typeface="+mn-lt"/>
              <a:cs typeface="+mn-lt"/>
            </a:endParaRPr>
          </a:p>
          <a:p>
            <a:pPr marL="0" indent="0">
              <a:buNone/>
            </a:pPr>
            <a:endParaRPr lang="en-US" sz="2400">
              <a:cs typeface="Calibri"/>
            </a:endParaRPr>
          </a:p>
        </p:txBody>
      </p:sp>
      <p:pic>
        <p:nvPicPr>
          <p:cNvPr id="4" name="Picture 4" descr="A picture containing water, black&#10;&#10;Description generated with high confidence">
            <a:extLst>
              <a:ext uri="{FF2B5EF4-FFF2-40B4-BE49-F238E27FC236}">
                <a16:creationId xmlns:a16="http://schemas.microsoft.com/office/drawing/2014/main" id="{664B1EDD-3918-4977-BE04-1756FC89D3FC}"/>
              </a:ext>
            </a:extLst>
          </p:cNvPr>
          <p:cNvPicPr>
            <a:picLocks noChangeAspect="1"/>
          </p:cNvPicPr>
          <p:nvPr/>
        </p:nvPicPr>
        <p:blipFill>
          <a:blip r:embed="rId2"/>
          <a:stretch>
            <a:fillRect/>
          </a:stretch>
        </p:blipFill>
        <p:spPr>
          <a:xfrm>
            <a:off x="1867735" y="2078641"/>
            <a:ext cx="8416253" cy="4447758"/>
          </a:xfrm>
          <a:prstGeom prst="rect">
            <a:avLst/>
          </a:prstGeom>
        </p:spPr>
      </p:pic>
    </p:spTree>
    <p:extLst>
      <p:ext uri="{BB962C8B-B14F-4D97-AF65-F5344CB8AC3E}">
        <p14:creationId xmlns:p14="http://schemas.microsoft.com/office/powerpoint/2010/main" val="42871613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BB1C46-3E20-4EB2-B0E7-08C9D2B9922D}"/>
              </a:ext>
            </a:extLst>
          </p:cNvPr>
          <p:cNvSpPr txBox="1"/>
          <p:nvPr/>
        </p:nvSpPr>
        <p:spPr>
          <a:xfrm>
            <a:off x="44825" y="-179294"/>
            <a:ext cx="11716869" cy="72635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600" dirty="0">
              <a:cs typeface="Calibri"/>
            </a:endParaRPr>
          </a:p>
          <a:p>
            <a:r>
              <a:rPr lang="en-US" sz="1600" dirty="0">
                <a:ea typeface="+mn-lt"/>
                <a:cs typeface="+mn-lt"/>
              </a:rPr>
              <a:t>the lens equation:</a:t>
            </a:r>
            <a:endParaRPr lang="en-US" sz="1600" dirty="0">
              <a:cs typeface="Calibri"/>
            </a:endParaRPr>
          </a:p>
          <a:p>
            <a:r>
              <a:rPr lang="en-US" sz="1600" dirty="0">
                <a:ea typeface="+mn-lt"/>
                <a:cs typeface="+mn-lt"/>
              </a:rPr>
              <a:t>where α is the deflection angle.</a:t>
            </a:r>
            <a:endParaRPr lang="en-US" sz="1600" dirty="0">
              <a:cs typeface="Calibri"/>
            </a:endParaRPr>
          </a:p>
          <a:p>
            <a:endParaRPr lang="en-US" sz="1600" dirty="0">
              <a:cs typeface="Calibri"/>
            </a:endParaRPr>
          </a:p>
          <a:p>
            <a:r>
              <a:rPr lang="en-US" sz="1600" dirty="0"/>
              <a:t>The deflection of light is due to the space-time curvature induced by the mass Of the lens. </a:t>
            </a:r>
          </a:p>
          <a:p>
            <a:r>
              <a:rPr lang="en-US" sz="1600" dirty="0"/>
              <a:t>In other words, the metric tensor and  the deflection angle α, are determined by solving the Einstein</a:t>
            </a:r>
            <a:endParaRPr lang="en-US" sz="1600" dirty="0">
              <a:cs typeface="Calibri"/>
            </a:endParaRPr>
          </a:p>
          <a:p>
            <a:r>
              <a:rPr lang="en-US" sz="1600" dirty="0"/>
              <a:t>field equations. The first exact solution of the Einstein field equations (besides the trivial flat space </a:t>
            </a:r>
          </a:p>
          <a:p>
            <a:r>
              <a:rPr lang="en-US" sz="1600" dirty="0"/>
              <a:t>solution) was given by Karl Schwarzschild .</a:t>
            </a:r>
            <a:r>
              <a:rPr lang="en-US" sz="1600" dirty="0">
                <a:ea typeface="+mn-lt"/>
                <a:cs typeface="+mn-lt"/>
              </a:rPr>
              <a:t> a very good approximation of the deflection angle is </a:t>
            </a:r>
            <a:endParaRPr lang="en-US" sz="1600">
              <a:ea typeface="+mn-lt"/>
              <a:cs typeface="+mn-lt"/>
            </a:endParaRPr>
          </a:p>
          <a:p>
            <a:r>
              <a:rPr lang="en-US" sz="1600" dirty="0">
                <a:ea typeface="+mn-lt"/>
                <a:cs typeface="+mn-lt"/>
              </a:rPr>
              <a:t>given by</a:t>
            </a:r>
            <a:endParaRPr lang="en-US" sz="1600" dirty="0">
              <a:cs typeface="Calibri"/>
            </a:endParaRPr>
          </a:p>
          <a:p>
            <a:endParaRPr lang="en-US" dirty="0">
              <a:cs typeface="Calibri"/>
            </a:endParaRPr>
          </a:p>
          <a:p>
            <a:endParaRPr lang="en-US" sz="1600" dirty="0">
              <a:ea typeface="+mn-lt"/>
              <a:cs typeface="+mn-lt"/>
            </a:endParaRPr>
          </a:p>
          <a:p>
            <a:r>
              <a:rPr lang="en-US" sz="1600" dirty="0">
                <a:ea typeface="+mn-lt"/>
                <a:cs typeface="+mn-lt"/>
              </a:rPr>
              <a:t>deflection angle is small in most relevant astrophysical situations. Hence r0 can be approximated by</a:t>
            </a:r>
            <a:endParaRPr lang="en-US" dirty="0">
              <a:ea typeface="+mn-lt"/>
              <a:cs typeface="+mn-lt"/>
            </a:endParaRPr>
          </a:p>
          <a:p>
            <a:r>
              <a:rPr lang="en-US" sz="1600" dirty="0">
                <a:ea typeface="+mn-lt"/>
                <a:cs typeface="+mn-lt"/>
              </a:rPr>
              <a:t>Then two-dimensional deflection angle satisfying the lens equation is:</a:t>
            </a:r>
            <a:endParaRPr lang="en-US" dirty="0">
              <a:ea typeface="+mn-lt"/>
              <a:cs typeface="+mn-lt"/>
            </a:endParaRPr>
          </a:p>
          <a:p>
            <a:endParaRPr lang="en-US" sz="1600" dirty="0">
              <a:cs typeface="Calibri" panose="020F0502020204030204"/>
            </a:endParaRPr>
          </a:p>
          <a:p>
            <a:endParaRPr lang="en-US" sz="1600" dirty="0">
              <a:cs typeface="Calibri" panose="020F0502020204030204"/>
            </a:endParaRPr>
          </a:p>
          <a:p>
            <a:r>
              <a:rPr lang="en-US" sz="1600" dirty="0">
                <a:ea typeface="+mn-lt"/>
                <a:cs typeface="+mn-lt"/>
              </a:rPr>
              <a:t>we use this in the lens equation we get :                                                        </a:t>
            </a:r>
            <a:endParaRPr lang="en-US" dirty="0">
              <a:ea typeface="+mn-lt"/>
              <a:cs typeface="+mn-lt"/>
            </a:endParaRPr>
          </a:p>
          <a:p>
            <a:endParaRPr lang="en-US" sz="1600" dirty="0">
              <a:ea typeface="+mn-lt"/>
              <a:cs typeface="+mn-lt"/>
            </a:endParaRPr>
          </a:p>
          <a:p>
            <a:r>
              <a:rPr lang="en-US" sz="1600" dirty="0">
                <a:ea typeface="+mn-lt"/>
                <a:cs typeface="+mn-lt"/>
              </a:rPr>
              <a:t>                                                                                                                          ,</a:t>
            </a:r>
            <a:endParaRPr lang="en-US" dirty="0">
              <a:cs typeface="Calibri"/>
            </a:endParaRPr>
          </a:p>
          <a:p>
            <a:endParaRPr lang="en-US" sz="1600" dirty="0">
              <a:ea typeface="+mn-lt"/>
              <a:cs typeface="+mn-lt"/>
            </a:endParaRPr>
          </a:p>
          <a:p>
            <a:r>
              <a:rPr lang="en-US" sz="1600" dirty="0">
                <a:ea typeface="+mn-lt"/>
                <a:cs typeface="+mn-lt"/>
              </a:rPr>
              <a:t>where we have defined the Einstein angle .</a:t>
            </a:r>
            <a:endParaRPr lang="en-US" sz="1600" dirty="0">
              <a:cs typeface="Calibri"/>
            </a:endParaRPr>
          </a:p>
          <a:p>
            <a:endParaRPr lang="en-US" dirty="0">
              <a:ea typeface="+mn-lt"/>
              <a:cs typeface="+mn-lt"/>
            </a:endParaRPr>
          </a:p>
          <a:p>
            <a:endParaRPr lang="en-US" dirty="0">
              <a:ea typeface="+mn-lt"/>
              <a:cs typeface="+mn-lt"/>
            </a:endParaRPr>
          </a:p>
          <a:p>
            <a:r>
              <a:rPr lang="en-US" dirty="0">
                <a:ea typeface="+mn-lt"/>
                <a:cs typeface="+mn-lt"/>
              </a:rPr>
              <a:t>                                                        </a:t>
            </a:r>
          </a:p>
          <a:p>
            <a:r>
              <a:rPr lang="en-US" dirty="0">
                <a:ea typeface="+mn-lt"/>
                <a:cs typeface="+mn-lt"/>
              </a:rPr>
              <a:t>           </a:t>
            </a:r>
          </a:p>
          <a:p>
            <a:r>
              <a:rPr lang="en-US" dirty="0">
                <a:ea typeface="+mn-lt"/>
                <a:cs typeface="+mn-lt"/>
              </a:rPr>
              <a:t>                                                        A ring-shaped image of radius </a:t>
            </a:r>
            <a:r>
              <a:rPr lang="en-US" dirty="0" err="1">
                <a:ea typeface="+mn-lt"/>
                <a:cs typeface="+mn-lt"/>
              </a:rPr>
              <a:t>θ</a:t>
            </a:r>
            <a:r>
              <a:rPr lang="en-US" sz="1200" dirty="0" err="1">
                <a:ea typeface="+mn-lt"/>
                <a:cs typeface="+mn-lt"/>
              </a:rPr>
              <a:t>E</a:t>
            </a:r>
            <a:r>
              <a:rPr lang="en-US" dirty="0">
                <a:ea typeface="+mn-lt"/>
                <a:cs typeface="+mn-lt"/>
              </a:rPr>
              <a:t> is formed when the lens, the source and the observer are</a:t>
            </a:r>
            <a:endParaRPr lang="en-US">
              <a:cs typeface="Calibri"/>
            </a:endParaRPr>
          </a:p>
          <a:p>
            <a:r>
              <a:rPr lang="en-US" dirty="0">
                <a:ea typeface="+mn-lt"/>
                <a:cs typeface="+mn-lt"/>
              </a:rPr>
              <a:t>                                                        aligned (i.e. β = 0). This ring is called an Einstein ring.</a:t>
            </a:r>
          </a:p>
          <a:p>
            <a:r>
              <a:rPr lang="en-US" dirty="0">
                <a:ea typeface="+mn-lt"/>
                <a:cs typeface="+mn-lt"/>
              </a:rPr>
              <a:t>                                                        (4 image system is an Einstein cross)                                                           </a:t>
            </a:r>
            <a:endParaRPr lang="en-US" dirty="0">
              <a:cs typeface="Calibri"/>
            </a:endParaRPr>
          </a:p>
        </p:txBody>
      </p:sp>
      <p:pic>
        <p:nvPicPr>
          <p:cNvPr id="5" name="Picture 5">
            <a:extLst>
              <a:ext uri="{FF2B5EF4-FFF2-40B4-BE49-F238E27FC236}">
                <a16:creationId xmlns:a16="http://schemas.microsoft.com/office/drawing/2014/main" id="{1C449C5B-8AEC-4DAE-B4AF-AB928B9D5511}"/>
              </a:ext>
            </a:extLst>
          </p:cNvPr>
          <p:cNvPicPr>
            <a:picLocks noChangeAspect="1"/>
          </p:cNvPicPr>
          <p:nvPr/>
        </p:nvPicPr>
        <p:blipFill>
          <a:blip r:embed="rId2"/>
          <a:stretch>
            <a:fillRect/>
          </a:stretch>
        </p:blipFill>
        <p:spPr>
          <a:xfrm>
            <a:off x="3917576" y="1889030"/>
            <a:ext cx="1353672" cy="551892"/>
          </a:xfrm>
          <a:prstGeom prst="rect">
            <a:avLst/>
          </a:prstGeom>
        </p:spPr>
      </p:pic>
      <p:pic>
        <p:nvPicPr>
          <p:cNvPr id="7" name="Picture 7" descr="A picture containing object&#10;&#10;Description generated with very high confidence">
            <a:extLst>
              <a:ext uri="{FF2B5EF4-FFF2-40B4-BE49-F238E27FC236}">
                <a16:creationId xmlns:a16="http://schemas.microsoft.com/office/drawing/2014/main" id="{191782CB-4807-4909-98C7-8C517942E1A2}"/>
              </a:ext>
            </a:extLst>
          </p:cNvPr>
          <p:cNvPicPr>
            <a:picLocks noChangeAspect="1"/>
          </p:cNvPicPr>
          <p:nvPr/>
        </p:nvPicPr>
        <p:blipFill>
          <a:blip r:embed="rId3"/>
          <a:stretch>
            <a:fillRect/>
          </a:stretch>
        </p:blipFill>
        <p:spPr>
          <a:xfrm>
            <a:off x="3182472" y="81071"/>
            <a:ext cx="3908612" cy="653648"/>
          </a:xfrm>
          <a:prstGeom prst="rect">
            <a:avLst/>
          </a:prstGeom>
        </p:spPr>
      </p:pic>
      <p:pic>
        <p:nvPicPr>
          <p:cNvPr id="9" name="Picture 9" descr="A close up of a map&#10;&#10;Description generated with high confidence">
            <a:extLst>
              <a:ext uri="{FF2B5EF4-FFF2-40B4-BE49-F238E27FC236}">
                <a16:creationId xmlns:a16="http://schemas.microsoft.com/office/drawing/2014/main" id="{8C13BABC-18B6-4BF4-B21C-6322ECE5FE3E}"/>
              </a:ext>
            </a:extLst>
          </p:cNvPr>
          <p:cNvPicPr>
            <a:picLocks noChangeAspect="1"/>
          </p:cNvPicPr>
          <p:nvPr/>
        </p:nvPicPr>
        <p:blipFill>
          <a:blip r:embed="rId4"/>
          <a:stretch>
            <a:fillRect/>
          </a:stretch>
        </p:blipFill>
        <p:spPr>
          <a:xfrm>
            <a:off x="8731623" y="-53661"/>
            <a:ext cx="2985248" cy="3415298"/>
          </a:xfrm>
          <a:prstGeom prst="rect">
            <a:avLst/>
          </a:prstGeom>
        </p:spPr>
      </p:pic>
      <p:pic>
        <p:nvPicPr>
          <p:cNvPr id="11" name="Picture 11" descr="A close up of a logo&#10;&#10;Description generated with very high confidence">
            <a:extLst>
              <a:ext uri="{FF2B5EF4-FFF2-40B4-BE49-F238E27FC236}">
                <a16:creationId xmlns:a16="http://schemas.microsoft.com/office/drawing/2014/main" id="{1F326706-FBDF-447F-B40F-FCD8E585EAE2}"/>
              </a:ext>
            </a:extLst>
          </p:cNvPr>
          <p:cNvPicPr>
            <a:picLocks noChangeAspect="1"/>
          </p:cNvPicPr>
          <p:nvPr/>
        </p:nvPicPr>
        <p:blipFill>
          <a:blip r:embed="rId5"/>
          <a:stretch>
            <a:fillRect/>
          </a:stretch>
        </p:blipFill>
        <p:spPr>
          <a:xfrm>
            <a:off x="8466324" y="2294965"/>
            <a:ext cx="387164" cy="277907"/>
          </a:xfrm>
          <a:prstGeom prst="rect">
            <a:avLst/>
          </a:prstGeom>
        </p:spPr>
      </p:pic>
      <p:pic>
        <p:nvPicPr>
          <p:cNvPr id="13" name="Picture 13">
            <a:extLst>
              <a:ext uri="{FF2B5EF4-FFF2-40B4-BE49-F238E27FC236}">
                <a16:creationId xmlns:a16="http://schemas.microsoft.com/office/drawing/2014/main" id="{25EC8AC0-5819-422B-8951-C75A7A464AD9}"/>
              </a:ext>
            </a:extLst>
          </p:cNvPr>
          <p:cNvPicPr>
            <a:picLocks noChangeAspect="1"/>
          </p:cNvPicPr>
          <p:nvPr/>
        </p:nvPicPr>
        <p:blipFill>
          <a:blip r:embed="rId6"/>
          <a:stretch>
            <a:fillRect/>
          </a:stretch>
        </p:blipFill>
        <p:spPr>
          <a:xfrm>
            <a:off x="4034118" y="3061447"/>
            <a:ext cx="1819837" cy="600637"/>
          </a:xfrm>
          <a:prstGeom prst="rect">
            <a:avLst/>
          </a:prstGeom>
        </p:spPr>
      </p:pic>
      <p:pic>
        <p:nvPicPr>
          <p:cNvPr id="15" name="Picture 15" descr="A close up of a clock&#10;&#10;Description generated with high confidence">
            <a:extLst>
              <a:ext uri="{FF2B5EF4-FFF2-40B4-BE49-F238E27FC236}">
                <a16:creationId xmlns:a16="http://schemas.microsoft.com/office/drawing/2014/main" id="{60E24C2E-A8DC-40FA-B82B-56D8F3F1DA17}"/>
              </a:ext>
            </a:extLst>
          </p:cNvPr>
          <p:cNvPicPr>
            <a:picLocks noChangeAspect="1"/>
          </p:cNvPicPr>
          <p:nvPr/>
        </p:nvPicPr>
        <p:blipFill>
          <a:blip r:embed="rId7"/>
          <a:stretch>
            <a:fillRect/>
          </a:stretch>
        </p:blipFill>
        <p:spPr>
          <a:xfrm>
            <a:off x="3119716" y="3848100"/>
            <a:ext cx="2366681" cy="569258"/>
          </a:xfrm>
          <a:prstGeom prst="rect">
            <a:avLst/>
          </a:prstGeom>
        </p:spPr>
      </p:pic>
      <p:pic>
        <p:nvPicPr>
          <p:cNvPr id="17" name="Picture 17" descr="A close up of a clock&#10;&#10;Description generated with high confidence">
            <a:extLst>
              <a:ext uri="{FF2B5EF4-FFF2-40B4-BE49-F238E27FC236}">
                <a16:creationId xmlns:a16="http://schemas.microsoft.com/office/drawing/2014/main" id="{B6C88139-525B-4A75-91F9-0FAFDD52C7A4}"/>
              </a:ext>
            </a:extLst>
          </p:cNvPr>
          <p:cNvPicPr>
            <a:picLocks noChangeAspect="1"/>
          </p:cNvPicPr>
          <p:nvPr/>
        </p:nvPicPr>
        <p:blipFill>
          <a:blip r:embed="rId8"/>
          <a:stretch>
            <a:fillRect/>
          </a:stretch>
        </p:blipFill>
        <p:spPr>
          <a:xfrm>
            <a:off x="5961530" y="3948023"/>
            <a:ext cx="3953435" cy="530776"/>
          </a:xfrm>
          <a:prstGeom prst="rect">
            <a:avLst/>
          </a:prstGeom>
        </p:spPr>
      </p:pic>
      <p:pic>
        <p:nvPicPr>
          <p:cNvPr id="19" name="Picture 19" descr="A close up of a clock&#10;&#10;Description generated with high confidence">
            <a:extLst>
              <a:ext uri="{FF2B5EF4-FFF2-40B4-BE49-F238E27FC236}">
                <a16:creationId xmlns:a16="http://schemas.microsoft.com/office/drawing/2014/main" id="{7DE317E9-A979-4EB8-9AAE-28B689D8C017}"/>
              </a:ext>
            </a:extLst>
          </p:cNvPr>
          <p:cNvPicPr>
            <a:picLocks noChangeAspect="1"/>
          </p:cNvPicPr>
          <p:nvPr/>
        </p:nvPicPr>
        <p:blipFill>
          <a:blip r:embed="rId9"/>
          <a:stretch>
            <a:fillRect/>
          </a:stretch>
        </p:blipFill>
        <p:spPr>
          <a:xfrm>
            <a:off x="4769225" y="4791634"/>
            <a:ext cx="2160495" cy="735106"/>
          </a:xfrm>
          <a:prstGeom prst="rect">
            <a:avLst/>
          </a:prstGeom>
        </p:spPr>
      </p:pic>
      <p:pic>
        <p:nvPicPr>
          <p:cNvPr id="21" name="Picture 21" descr="A picture containing light, night, lit, outdoor object&#10;&#10;Description generated with very high confidence">
            <a:extLst>
              <a:ext uri="{FF2B5EF4-FFF2-40B4-BE49-F238E27FC236}">
                <a16:creationId xmlns:a16="http://schemas.microsoft.com/office/drawing/2014/main" id="{B7B42D4D-D0FC-4474-A694-2A60C1F20557}"/>
              </a:ext>
            </a:extLst>
          </p:cNvPr>
          <p:cNvPicPr>
            <a:picLocks noChangeAspect="1"/>
          </p:cNvPicPr>
          <p:nvPr/>
        </p:nvPicPr>
        <p:blipFill>
          <a:blip r:embed="rId10"/>
          <a:stretch>
            <a:fillRect/>
          </a:stretch>
        </p:blipFill>
        <p:spPr>
          <a:xfrm>
            <a:off x="268941" y="4791137"/>
            <a:ext cx="2178424" cy="1973230"/>
          </a:xfrm>
          <a:prstGeom prst="rect">
            <a:avLst/>
          </a:prstGeom>
        </p:spPr>
      </p:pic>
    </p:spTree>
    <p:extLst>
      <p:ext uri="{BB962C8B-B14F-4D97-AF65-F5344CB8AC3E}">
        <p14:creationId xmlns:p14="http://schemas.microsoft.com/office/powerpoint/2010/main" val="9416521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CF942E6-9BC7-4708-AA61-4A3698840046}"/>
              </a:ext>
            </a:extLst>
          </p:cNvPr>
          <p:cNvSpPr txBox="1"/>
          <p:nvPr/>
        </p:nvSpPr>
        <p:spPr>
          <a:xfrm>
            <a:off x="623454" y="172543"/>
            <a:ext cx="113286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mn-lt"/>
                <a:cs typeface="+mn-lt"/>
              </a:rPr>
              <a:t>Schwarzschild solved the Einstein equations under the assumption of spherical symmetry in 1915.</a:t>
            </a:r>
            <a:endParaRPr lang="en-US"/>
          </a:p>
          <a:p>
            <a:pPr algn="ctr"/>
            <a:r>
              <a:rPr lang="en-US">
                <a:ea typeface="+mn-lt"/>
                <a:cs typeface="+mn-lt"/>
              </a:rPr>
              <a:t>(For  a time-steady nonrotating black holes)</a:t>
            </a:r>
            <a:endParaRPr lang="en-US">
              <a:cs typeface="Calibri"/>
            </a:endParaRPr>
          </a:p>
        </p:txBody>
      </p:sp>
      <p:sp>
        <p:nvSpPr>
          <p:cNvPr id="2" name="TextBox 1">
            <a:extLst>
              <a:ext uri="{FF2B5EF4-FFF2-40B4-BE49-F238E27FC236}">
                <a16:creationId xmlns:a16="http://schemas.microsoft.com/office/drawing/2014/main" id="{C3EC954C-3784-425C-AA3A-659BDD0B5C12}"/>
              </a:ext>
            </a:extLst>
          </p:cNvPr>
          <p:cNvSpPr txBox="1"/>
          <p:nvPr/>
        </p:nvSpPr>
        <p:spPr>
          <a:xfrm>
            <a:off x="801044" y="1142381"/>
            <a:ext cx="47221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C00000"/>
                </a:solidFill>
                <a:ea typeface="+mn-lt"/>
                <a:cs typeface="+mn-lt"/>
              </a:rPr>
              <a:t>The metric tensor in Schwarzschild :</a:t>
            </a:r>
            <a:endParaRPr lang="en-US">
              <a:solidFill>
                <a:srgbClr val="C00000"/>
              </a:solidFill>
              <a:cs typeface="Calibri"/>
            </a:endParaRPr>
          </a:p>
        </p:txBody>
      </p:sp>
      <p:pic>
        <p:nvPicPr>
          <p:cNvPr id="3" name="Picture 4" descr="A close up of a clock&#10;&#10;Description generated with very high confidence">
            <a:extLst>
              <a:ext uri="{FF2B5EF4-FFF2-40B4-BE49-F238E27FC236}">
                <a16:creationId xmlns:a16="http://schemas.microsoft.com/office/drawing/2014/main" id="{C5725BAC-CC72-44F4-81D7-E9B9E89DAEE7}"/>
              </a:ext>
            </a:extLst>
          </p:cNvPr>
          <p:cNvPicPr>
            <a:picLocks noChangeAspect="1"/>
          </p:cNvPicPr>
          <p:nvPr/>
        </p:nvPicPr>
        <p:blipFill>
          <a:blip r:embed="rId2"/>
          <a:stretch>
            <a:fillRect/>
          </a:stretch>
        </p:blipFill>
        <p:spPr>
          <a:xfrm>
            <a:off x="4109447" y="1436346"/>
            <a:ext cx="4016990" cy="1459602"/>
          </a:xfrm>
          <a:prstGeom prst="rect">
            <a:avLst/>
          </a:prstGeom>
        </p:spPr>
      </p:pic>
      <p:sp>
        <p:nvSpPr>
          <p:cNvPr id="6" name="TextBox 5">
            <a:extLst>
              <a:ext uri="{FF2B5EF4-FFF2-40B4-BE49-F238E27FC236}">
                <a16:creationId xmlns:a16="http://schemas.microsoft.com/office/drawing/2014/main" id="{4C61FFEC-3F6B-4D23-8C51-7A4826F726EB}"/>
              </a:ext>
            </a:extLst>
          </p:cNvPr>
          <p:cNvSpPr txBox="1"/>
          <p:nvPr/>
        </p:nvSpPr>
        <p:spPr>
          <a:xfrm>
            <a:off x="805594" y="3001486"/>
            <a:ext cx="721658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C00000"/>
                </a:solidFill>
                <a:ea typeface="+mn-lt"/>
                <a:cs typeface="+mn-lt"/>
              </a:rPr>
              <a:t>space-time interval in spherical coordinates in the Schwarzschild solution :</a:t>
            </a:r>
            <a:endParaRPr lang="en-US">
              <a:solidFill>
                <a:srgbClr val="C00000"/>
              </a:solidFill>
              <a:cs typeface="Calibri"/>
            </a:endParaRPr>
          </a:p>
        </p:txBody>
      </p:sp>
      <p:pic>
        <p:nvPicPr>
          <p:cNvPr id="7" name="Picture 7" descr="A close up of a logo&#10;&#10;Description generated with very high confidence">
            <a:extLst>
              <a:ext uri="{FF2B5EF4-FFF2-40B4-BE49-F238E27FC236}">
                <a16:creationId xmlns:a16="http://schemas.microsoft.com/office/drawing/2014/main" id="{8FB932C2-155B-4DF8-BF82-CB17396B90FE}"/>
              </a:ext>
            </a:extLst>
          </p:cNvPr>
          <p:cNvPicPr>
            <a:picLocks noChangeAspect="1"/>
          </p:cNvPicPr>
          <p:nvPr/>
        </p:nvPicPr>
        <p:blipFill>
          <a:blip r:embed="rId3"/>
          <a:stretch>
            <a:fillRect/>
          </a:stretch>
        </p:blipFill>
        <p:spPr>
          <a:xfrm>
            <a:off x="2596227" y="3481189"/>
            <a:ext cx="8071036" cy="832351"/>
          </a:xfrm>
          <a:prstGeom prst="rect">
            <a:avLst/>
          </a:prstGeom>
        </p:spPr>
      </p:pic>
      <p:sp>
        <p:nvSpPr>
          <p:cNvPr id="9" name="TextBox 8">
            <a:extLst>
              <a:ext uri="{FF2B5EF4-FFF2-40B4-BE49-F238E27FC236}">
                <a16:creationId xmlns:a16="http://schemas.microsoft.com/office/drawing/2014/main" id="{62ED6B62-D9D4-4F53-93DD-29CA776BFD1E}"/>
              </a:ext>
            </a:extLst>
          </p:cNvPr>
          <p:cNvSpPr txBox="1"/>
          <p:nvPr/>
        </p:nvSpPr>
        <p:spPr>
          <a:xfrm>
            <a:off x="362520" y="4354881"/>
            <a:ext cx="1122381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where </a:t>
            </a:r>
            <a:r>
              <a:rPr lang="en-US" b="1" dirty="0">
                <a:ea typeface="+mn-lt"/>
                <a:cs typeface="+mn-lt"/>
              </a:rPr>
              <a:t> </a:t>
            </a:r>
            <a:r>
              <a:rPr lang="en-US" dirty="0">
                <a:ea typeface="+mn-lt"/>
                <a:cs typeface="+mn-lt"/>
              </a:rPr>
              <a:t>T is the proper time (time measured by a clock moving with the particle) in seconds, t</a:t>
            </a:r>
            <a:r>
              <a:rPr lang="en-US" b="1" dirty="0">
                <a:ea typeface="+mn-lt"/>
                <a:cs typeface="+mn-lt"/>
              </a:rPr>
              <a:t> </a:t>
            </a:r>
            <a:r>
              <a:rPr lang="en-US" dirty="0">
                <a:ea typeface="+mn-lt"/>
                <a:cs typeface="+mn-lt"/>
              </a:rPr>
              <a:t>is the coordinate</a:t>
            </a:r>
            <a:r>
              <a:rPr lang="en-US" b="1" dirty="0">
                <a:ea typeface="+mn-lt"/>
                <a:cs typeface="+mn-lt"/>
              </a:rPr>
              <a:t> </a:t>
            </a:r>
            <a:r>
              <a:rPr lang="en-US" dirty="0">
                <a:ea typeface="+mn-lt"/>
                <a:cs typeface="+mn-lt"/>
              </a:rPr>
              <a:t>time</a:t>
            </a:r>
            <a:r>
              <a:rPr lang="en-US">
                <a:ea typeface="+mn-lt"/>
                <a:cs typeface="+mn-lt"/>
              </a:rPr>
              <a:t> (measured by a stationary clock at infinity) in seconds,  r is the radial coordinate in meters, θ is the polar angle, φ is the azimuthal angle, and      is the </a:t>
            </a:r>
            <a:r>
              <a:rPr lang="en-US" dirty="0">
                <a:ea typeface="+mn-lt"/>
                <a:cs typeface="+mn-lt"/>
              </a:rPr>
              <a:t>Schwarzschild radius (in meters) of the massive body, which is related to </a:t>
            </a:r>
            <a:r>
              <a:rPr lang="en-US">
                <a:ea typeface="+mn-lt"/>
                <a:cs typeface="+mn-lt"/>
              </a:rPr>
              <a:t>its mass M.</a:t>
            </a:r>
            <a:endParaRPr lang="en-US" dirty="0"/>
          </a:p>
        </p:txBody>
      </p:sp>
      <p:pic>
        <p:nvPicPr>
          <p:cNvPr id="10" name="Picture 10" descr="A picture containing object, watch&#10;&#10;Description generated with high confidence">
            <a:extLst>
              <a:ext uri="{FF2B5EF4-FFF2-40B4-BE49-F238E27FC236}">
                <a16:creationId xmlns:a16="http://schemas.microsoft.com/office/drawing/2014/main" id="{04B4CD99-9497-49F2-8A6E-9E69B392B8CC}"/>
              </a:ext>
            </a:extLst>
          </p:cNvPr>
          <p:cNvPicPr>
            <a:picLocks noChangeAspect="1"/>
          </p:cNvPicPr>
          <p:nvPr/>
        </p:nvPicPr>
        <p:blipFill>
          <a:blip r:embed="rId4"/>
          <a:stretch>
            <a:fillRect/>
          </a:stretch>
        </p:blipFill>
        <p:spPr>
          <a:xfrm>
            <a:off x="3756263" y="5101348"/>
            <a:ext cx="266700" cy="180975"/>
          </a:xfrm>
          <a:prstGeom prst="rect">
            <a:avLst/>
          </a:prstGeom>
        </p:spPr>
      </p:pic>
      <p:pic>
        <p:nvPicPr>
          <p:cNvPr id="12" name="Picture 12">
            <a:extLst>
              <a:ext uri="{FF2B5EF4-FFF2-40B4-BE49-F238E27FC236}">
                <a16:creationId xmlns:a16="http://schemas.microsoft.com/office/drawing/2014/main" id="{04BF68F7-DFF6-466A-962B-A2AE55007748}"/>
              </a:ext>
            </a:extLst>
          </p:cNvPr>
          <p:cNvPicPr>
            <a:picLocks noChangeAspect="1"/>
          </p:cNvPicPr>
          <p:nvPr/>
        </p:nvPicPr>
        <p:blipFill>
          <a:blip r:embed="rId5"/>
          <a:stretch>
            <a:fillRect/>
          </a:stretch>
        </p:blipFill>
        <p:spPr>
          <a:xfrm>
            <a:off x="9547107" y="1514403"/>
            <a:ext cx="1419225" cy="714375"/>
          </a:xfrm>
          <a:prstGeom prst="rect">
            <a:avLst/>
          </a:prstGeom>
        </p:spPr>
      </p:pic>
      <p:sp>
        <p:nvSpPr>
          <p:cNvPr id="14" name="TextBox 13">
            <a:extLst>
              <a:ext uri="{FF2B5EF4-FFF2-40B4-BE49-F238E27FC236}">
                <a16:creationId xmlns:a16="http://schemas.microsoft.com/office/drawing/2014/main" id="{5773B13B-9E87-4C77-8A02-0B1E3861E6E8}"/>
              </a:ext>
            </a:extLst>
          </p:cNvPr>
          <p:cNvSpPr txBox="1"/>
          <p:nvPr/>
        </p:nvSpPr>
        <p:spPr>
          <a:xfrm>
            <a:off x="428199" y="5594728"/>
            <a:ext cx="1071079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This goes to the normal flat Minkowski space-time interval (in spherical coordinates) for                    or for zero M</a:t>
            </a:r>
          </a:p>
          <a:p>
            <a:r>
              <a:rPr lang="en-US">
                <a:ea typeface="+mn-lt"/>
                <a:cs typeface="+mn-lt"/>
              </a:rPr>
              <a:t>Schwarzschild solution is only valid outside the object. For black holes, the Schwarzschild radius is the horizon inside of which nothing can escape the black hole.</a:t>
            </a:r>
            <a:endParaRPr lang="en-US"/>
          </a:p>
        </p:txBody>
      </p:sp>
      <p:pic>
        <p:nvPicPr>
          <p:cNvPr id="5" name="Picture 7">
            <a:extLst>
              <a:ext uri="{FF2B5EF4-FFF2-40B4-BE49-F238E27FC236}">
                <a16:creationId xmlns:a16="http://schemas.microsoft.com/office/drawing/2014/main" id="{C073AA23-017F-4494-B10D-3E77836688D4}"/>
              </a:ext>
            </a:extLst>
          </p:cNvPr>
          <p:cNvPicPr>
            <a:picLocks noChangeAspect="1"/>
          </p:cNvPicPr>
          <p:nvPr/>
        </p:nvPicPr>
        <p:blipFill>
          <a:blip r:embed="rId6"/>
          <a:stretch>
            <a:fillRect/>
          </a:stretch>
        </p:blipFill>
        <p:spPr>
          <a:xfrm>
            <a:off x="8734425" y="5686425"/>
            <a:ext cx="876300" cy="228600"/>
          </a:xfrm>
          <a:prstGeom prst="rect">
            <a:avLst/>
          </a:prstGeom>
        </p:spPr>
      </p:pic>
    </p:spTree>
    <p:extLst>
      <p:ext uri="{BB962C8B-B14F-4D97-AF65-F5344CB8AC3E}">
        <p14:creationId xmlns:p14="http://schemas.microsoft.com/office/powerpoint/2010/main" val="585467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98C99-EB5A-479A-A7BB-A884D3487328}"/>
              </a:ext>
            </a:extLst>
          </p:cNvPr>
          <p:cNvSpPr>
            <a:spLocks noGrp="1"/>
          </p:cNvSpPr>
          <p:nvPr>
            <p:ph type="title"/>
          </p:nvPr>
        </p:nvSpPr>
        <p:spPr>
          <a:xfrm>
            <a:off x="838200" y="365125"/>
            <a:ext cx="10515600" cy="506413"/>
          </a:xfrm>
        </p:spPr>
        <p:txBody>
          <a:bodyPr>
            <a:normAutofit fontScale="90000"/>
          </a:bodyPr>
          <a:lstStyle/>
          <a:p>
            <a:r>
              <a:rPr lang="en-US" dirty="0">
                <a:cs typeface="Calibri Light"/>
              </a:rPr>
              <a:t>Kerr Metric</a:t>
            </a:r>
            <a:endParaRPr lang="en-US" dirty="0"/>
          </a:p>
        </p:txBody>
      </p:sp>
      <p:sp>
        <p:nvSpPr>
          <p:cNvPr id="3" name="Content Placeholder 2">
            <a:extLst>
              <a:ext uri="{FF2B5EF4-FFF2-40B4-BE49-F238E27FC236}">
                <a16:creationId xmlns:a16="http://schemas.microsoft.com/office/drawing/2014/main" id="{8D9CA2A1-440E-4D36-812B-2740E12A9812}"/>
              </a:ext>
            </a:extLst>
          </p:cNvPr>
          <p:cNvSpPr>
            <a:spLocks noGrp="1"/>
          </p:cNvSpPr>
          <p:nvPr>
            <p:ph idx="1"/>
          </p:nvPr>
        </p:nvSpPr>
        <p:spPr>
          <a:xfrm>
            <a:off x="904875" y="1073150"/>
            <a:ext cx="10515600" cy="4351338"/>
          </a:xfrm>
        </p:spPr>
        <p:txBody>
          <a:bodyPr vert="horz" lIns="91440" tIns="45720" rIns="91440" bIns="45720" rtlCol="0" anchor="t">
            <a:normAutofit/>
          </a:bodyPr>
          <a:lstStyle/>
          <a:p>
            <a:pPr marL="0" indent="0">
              <a:buNone/>
            </a:pPr>
            <a:r>
              <a:rPr lang="en-US" sz="1800" dirty="0">
                <a:cs typeface="Calibri"/>
              </a:rPr>
              <a:t>When black hole rotates metric is no longer spherically </a:t>
            </a:r>
            <a:r>
              <a:rPr lang="en-US" sz="1800" dirty="0" err="1">
                <a:cs typeface="Calibri"/>
              </a:rPr>
              <a:t>symmetric.</a:t>
            </a:r>
            <a:r>
              <a:rPr lang="en-US" sz="1800" dirty="0" err="1">
                <a:ea typeface="+mn-lt"/>
                <a:cs typeface="+mn-lt"/>
              </a:rPr>
              <a:t>The</a:t>
            </a:r>
            <a:r>
              <a:rPr lang="en-US" sz="1800" dirty="0">
                <a:ea typeface="+mn-lt"/>
                <a:cs typeface="+mn-lt"/>
              </a:rPr>
              <a:t> Kerr metric describes the geometry of empty spacetime around a rotating uncharged axially symmetric event horizon. </a:t>
            </a:r>
            <a:endParaRPr lang="en-US" dirty="0">
              <a:ea typeface="+mn-lt"/>
              <a:cs typeface="+mn-lt"/>
            </a:endParaRPr>
          </a:p>
          <a:p>
            <a:r>
              <a:rPr lang="en-US" sz="1800" dirty="0">
                <a:cs typeface="Calibri"/>
              </a:rPr>
              <a:t>Kerr spacetime depends on two parameters: M-mass and a-angular momentum per unit mass. When a=0 </a:t>
            </a:r>
            <a:r>
              <a:rPr lang="en-US" sz="1800" dirty="0" err="1">
                <a:cs typeface="Calibri"/>
              </a:rPr>
              <a:t>kerr</a:t>
            </a:r>
            <a:r>
              <a:rPr lang="en-US" sz="1800" dirty="0">
                <a:cs typeface="Calibri"/>
              </a:rPr>
              <a:t> </a:t>
            </a:r>
            <a:r>
              <a:rPr lang="en-US" sz="1800" dirty="0">
                <a:ea typeface="+mn-lt"/>
                <a:cs typeface="+mn-lt"/>
              </a:rPr>
              <a:t>spacetime reverts to </a:t>
            </a:r>
            <a:r>
              <a:rPr lang="en-US" sz="1800" dirty="0" err="1">
                <a:ea typeface="+mn-lt"/>
                <a:cs typeface="+mn-lt"/>
              </a:rPr>
              <a:t>schwarzschild</a:t>
            </a:r>
            <a:r>
              <a:rPr lang="en-US" sz="1800" dirty="0">
                <a:ea typeface="+mn-lt"/>
                <a:cs typeface="+mn-lt"/>
              </a:rPr>
              <a:t> spacetime if we remove mass too only </a:t>
            </a:r>
            <a:r>
              <a:rPr lang="en-US" sz="1800" dirty="0" err="1">
                <a:ea typeface="+mn-lt"/>
                <a:cs typeface="+mn-lt"/>
              </a:rPr>
              <a:t>minkowski</a:t>
            </a:r>
            <a:r>
              <a:rPr lang="en-US" sz="1800" dirty="0">
                <a:ea typeface="+mn-lt"/>
                <a:cs typeface="+mn-lt"/>
              </a:rPr>
              <a:t> spacetime remains.</a:t>
            </a:r>
          </a:p>
          <a:p>
            <a:endParaRPr lang="en-US" dirty="0">
              <a:ea typeface="+mn-lt"/>
              <a:cs typeface="+mn-lt"/>
            </a:endParaRPr>
          </a:p>
          <a:p>
            <a:endParaRPr lang="en-US" dirty="0">
              <a:cs typeface="Calibri"/>
            </a:endParaRPr>
          </a:p>
          <a:p>
            <a:endParaRPr lang="en-US" dirty="0">
              <a:cs typeface="Calibri"/>
            </a:endParaRPr>
          </a:p>
        </p:txBody>
      </p:sp>
      <p:pic>
        <p:nvPicPr>
          <p:cNvPr id="6" name="Picture 6">
            <a:extLst>
              <a:ext uri="{FF2B5EF4-FFF2-40B4-BE49-F238E27FC236}">
                <a16:creationId xmlns:a16="http://schemas.microsoft.com/office/drawing/2014/main" id="{A3BB2E3B-D3BF-4543-810B-69163B8C6405}"/>
              </a:ext>
            </a:extLst>
          </p:cNvPr>
          <p:cNvPicPr>
            <a:picLocks noChangeAspect="1"/>
          </p:cNvPicPr>
          <p:nvPr/>
        </p:nvPicPr>
        <p:blipFill>
          <a:blip r:embed="rId2"/>
          <a:stretch>
            <a:fillRect/>
          </a:stretch>
        </p:blipFill>
        <p:spPr>
          <a:xfrm>
            <a:off x="3481743" y="2670786"/>
            <a:ext cx="5815510" cy="2006608"/>
          </a:xfrm>
          <a:prstGeom prst="rect">
            <a:avLst/>
          </a:prstGeom>
        </p:spPr>
      </p:pic>
      <p:pic>
        <p:nvPicPr>
          <p:cNvPr id="8" name="Picture 8" descr="A picture containing object&#10;&#10;Description generated with high confidence">
            <a:extLst>
              <a:ext uri="{FF2B5EF4-FFF2-40B4-BE49-F238E27FC236}">
                <a16:creationId xmlns:a16="http://schemas.microsoft.com/office/drawing/2014/main" id="{E9F64EE7-8F0B-4DBD-BAE9-8554217A643A}"/>
              </a:ext>
            </a:extLst>
          </p:cNvPr>
          <p:cNvPicPr>
            <a:picLocks noChangeAspect="1"/>
          </p:cNvPicPr>
          <p:nvPr/>
        </p:nvPicPr>
        <p:blipFill>
          <a:blip r:embed="rId3"/>
          <a:stretch>
            <a:fillRect/>
          </a:stretch>
        </p:blipFill>
        <p:spPr>
          <a:xfrm>
            <a:off x="2322039" y="4985840"/>
            <a:ext cx="1838325" cy="1362075"/>
          </a:xfrm>
          <a:prstGeom prst="rect">
            <a:avLst/>
          </a:prstGeom>
        </p:spPr>
      </p:pic>
      <p:sp>
        <p:nvSpPr>
          <p:cNvPr id="4" name="TextBox 3">
            <a:extLst>
              <a:ext uri="{FF2B5EF4-FFF2-40B4-BE49-F238E27FC236}">
                <a16:creationId xmlns:a16="http://schemas.microsoft.com/office/drawing/2014/main" id="{E435F32D-D205-4046-9A71-D62E45A3BD59}"/>
              </a:ext>
            </a:extLst>
          </p:cNvPr>
          <p:cNvSpPr txBox="1"/>
          <p:nvPr/>
        </p:nvSpPr>
        <p:spPr>
          <a:xfrm>
            <a:off x="903027" y="512245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Where:</a:t>
            </a:r>
          </a:p>
        </p:txBody>
      </p:sp>
    </p:spTree>
    <p:extLst>
      <p:ext uri="{BB962C8B-B14F-4D97-AF65-F5344CB8AC3E}">
        <p14:creationId xmlns:p14="http://schemas.microsoft.com/office/powerpoint/2010/main" val="29428089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E7A86D51-84A5-4261-B2A7-9B83C54AB856}"/>
              </a:ext>
            </a:extLst>
          </p:cNvPr>
          <p:cNvPicPr>
            <a:picLocks noChangeAspect="1"/>
          </p:cNvPicPr>
          <p:nvPr/>
        </p:nvPicPr>
        <p:blipFill>
          <a:blip r:embed="rId2"/>
          <a:stretch>
            <a:fillRect/>
          </a:stretch>
        </p:blipFill>
        <p:spPr>
          <a:xfrm>
            <a:off x="6696635" y="1610957"/>
            <a:ext cx="4849905" cy="1152861"/>
          </a:xfrm>
          <a:prstGeom prst="rect">
            <a:avLst/>
          </a:prstGeom>
        </p:spPr>
      </p:pic>
      <p:pic>
        <p:nvPicPr>
          <p:cNvPr id="6" name="Picture 6" descr="A close up of a logo&#10;&#10;Description generated with very high confidence">
            <a:extLst>
              <a:ext uri="{FF2B5EF4-FFF2-40B4-BE49-F238E27FC236}">
                <a16:creationId xmlns:a16="http://schemas.microsoft.com/office/drawing/2014/main" id="{246AE7D8-95BB-44AA-8312-21F2139424E3}"/>
              </a:ext>
            </a:extLst>
          </p:cNvPr>
          <p:cNvPicPr>
            <a:picLocks noChangeAspect="1"/>
          </p:cNvPicPr>
          <p:nvPr/>
        </p:nvPicPr>
        <p:blipFill>
          <a:blip r:embed="rId3"/>
          <a:stretch>
            <a:fillRect/>
          </a:stretch>
        </p:blipFill>
        <p:spPr>
          <a:xfrm>
            <a:off x="159091" y="314910"/>
            <a:ext cx="4866630" cy="3853870"/>
          </a:xfrm>
          <a:prstGeom prst="rect">
            <a:avLst/>
          </a:prstGeom>
        </p:spPr>
      </p:pic>
      <p:sp>
        <p:nvSpPr>
          <p:cNvPr id="8" name="TextBox 7">
            <a:extLst>
              <a:ext uri="{FF2B5EF4-FFF2-40B4-BE49-F238E27FC236}">
                <a16:creationId xmlns:a16="http://schemas.microsoft.com/office/drawing/2014/main" id="{F9B68E7C-32FC-402C-8F69-7876B5992CBD}"/>
              </a:ext>
            </a:extLst>
          </p:cNvPr>
          <p:cNvSpPr txBox="1"/>
          <p:nvPr/>
        </p:nvSpPr>
        <p:spPr>
          <a:xfrm>
            <a:off x="8310284" y="2796988"/>
            <a:ext cx="402515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Times New Roman"/>
                <a:cs typeface="Times New Roman"/>
              </a:rPr>
              <a:t>metric fails when:</a:t>
            </a:r>
          </a:p>
        </p:txBody>
      </p:sp>
      <p:pic>
        <p:nvPicPr>
          <p:cNvPr id="9" name="Picture 9">
            <a:extLst>
              <a:ext uri="{FF2B5EF4-FFF2-40B4-BE49-F238E27FC236}">
                <a16:creationId xmlns:a16="http://schemas.microsoft.com/office/drawing/2014/main" id="{138C64BC-0D43-4370-B495-BED39B6C1854}"/>
              </a:ext>
            </a:extLst>
          </p:cNvPr>
          <p:cNvPicPr>
            <a:picLocks noChangeAspect="1"/>
          </p:cNvPicPr>
          <p:nvPr/>
        </p:nvPicPr>
        <p:blipFill>
          <a:blip r:embed="rId4"/>
          <a:stretch>
            <a:fillRect/>
          </a:stretch>
        </p:blipFill>
        <p:spPr>
          <a:xfrm>
            <a:off x="6741458" y="3175378"/>
            <a:ext cx="5011270" cy="471385"/>
          </a:xfrm>
          <a:prstGeom prst="rect">
            <a:avLst/>
          </a:prstGeom>
        </p:spPr>
      </p:pic>
      <p:pic>
        <p:nvPicPr>
          <p:cNvPr id="13" name="Picture 13">
            <a:extLst>
              <a:ext uri="{FF2B5EF4-FFF2-40B4-BE49-F238E27FC236}">
                <a16:creationId xmlns:a16="http://schemas.microsoft.com/office/drawing/2014/main" id="{DA8F999A-42B1-4B56-9AD1-DEF45EF772B1}"/>
              </a:ext>
            </a:extLst>
          </p:cNvPr>
          <p:cNvPicPr>
            <a:picLocks noChangeAspect="1"/>
          </p:cNvPicPr>
          <p:nvPr/>
        </p:nvPicPr>
        <p:blipFill>
          <a:blip r:embed="rId5"/>
          <a:stretch>
            <a:fillRect/>
          </a:stretch>
        </p:blipFill>
        <p:spPr>
          <a:xfrm>
            <a:off x="1318934" y="230280"/>
            <a:ext cx="2400300" cy="229721"/>
          </a:xfrm>
          <a:prstGeom prst="rect">
            <a:avLst/>
          </a:prstGeom>
        </p:spPr>
      </p:pic>
      <p:pic>
        <p:nvPicPr>
          <p:cNvPr id="15" name="Picture 15" descr="A picture containing indoor&#10;&#10;Description generated with very high confidence">
            <a:extLst>
              <a:ext uri="{FF2B5EF4-FFF2-40B4-BE49-F238E27FC236}">
                <a16:creationId xmlns:a16="http://schemas.microsoft.com/office/drawing/2014/main" id="{49FE9251-0349-4746-8DF1-134824D78CC7}"/>
              </a:ext>
            </a:extLst>
          </p:cNvPr>
          <p:cNvPicPr>
            <a:picLocks noChangeAspect="1"/>
          </p:cNvPicPr>
          <p:nvPr/>
        </p:nvPicPr>
        <p:blipFill>
          <a:blip r:embed="rId6"/>
          <a:stretch>
            <a:fillRect/>
          </a:stretch>
        </p:blipFill>
        <p:spPr>
          <a:xfrm>
            <a:off x="6382871" y="316129"/>
            <a:ext cx="5253318" cy="1286188"/>
          </a:xfrm>
          <a:prstGeom prst="rect">
            <a:avLst/>
          </a:prstGeom>
        </p:spPr>
      </p:pic>
      <p:pic>
        <p:nvPicPr>
          <p:cNvPr id="17" name="Picture 17" descr="A picture containing indoor&#10;&#10;Description generated with very high confidence">
            <a:extLst>
              <a:ext uri="{FF2B5EF4-FFF2-40B4-BE49-F238E27FC236}">
                <a16:creationId xmlns:a16="http://schemas.microsoft.com/office/drawing/2014/main" id="{1C377B5F-36A6-4C96-B252-FF297E04017C}"/>
              </a:ext>
            </a:extLst>
          </p:cNvPr>
          <p:cNvPicPr>
            <a:picLocks noChangeAspect="1"/>
          </p:cNvPicPr>
          <p:nvPr/>
        </p:nvPicPr>
        <p:blipFill>
          <a:blip r:embed="rId7"/>
          <a:stretch>
            <a:fillRect/>
          </a:stretch>
        </p:blipFill>
        <p:spPr>
          <a:xfrm>
            <a:off x="224117" y="5276561"/>
            <a:ext cx="6221506" cy="1002379"/>
          </a:xfrm>
          <a:prstGeom prst="rect">
            <a:avLst/>
          </a:prstGeom>
        </p:spPr>
      </p:pic>
      <p:pic>
        <p:nvPicPr>
          <p:cNvPr id="19" name="Picture 19" descr="A close up of a logo&#10;&#10;Description generated with very high confidence">
            <a:extLst>
              <a:ext uri="{FF2B5EF4-FFF2-40B4-BE49-F238E27FC236}">
                <a16:creationId xmlns:a16="http://schemas.microsoft.com/office/drawing/2014/main" id="{68910223-5269-458A-BE47-B3180D3FF569}"/>
              </a:ext>
            </a:extLst>
          </p:cNvPr>
          <p:cNvPicPr>
            <a:picLocks noChangeAspect="1"/>
          </p:cNvPicPr>
          <p:nvPr/>
        </p:nvPicPr>
        <p:blipFill>
          <a:blip r:embed="rId8"/>
          <a:stretch>
            <a:fillRect/>
          </a:stretch>
        </p:blipFill>
        <p:spPr>
          <a:xfrm>
            <a:off x="6598024" y="4100839"/>
            <a:ext cx="4338917" cy="2753191"/>
          </a:xfrm>
          <a:prstGeom prst="rect">
            <a:avLst/>
          </a:prstGeom>
        </p:spPr>
      </p:pic>
    </p:spTree>
    <p:extLst>
      <p:ext uri="{BB962C8B-B14F-4D97-AF65-F5344CB8AC3E}">
        <p14:creationId xmlns:p14="http://schemas.microsoft.com/office/powerpoint/2010/main" val="2337818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DB962E-D3CD-4537-9A0B-EF611EF5E0AF}"/>
              </a:ext>
            </a:extLst>
          </p:cNvPr>
          <p:cNvSpPr>
            <a:spLocks noGrp="1"/>
          </p:cNvSpPr>
          <p:nvPr>
            <p:ph type="title"/>
          </p:nvPr>
        </p:nvSpPr>
        <p:spPr>
          <a:xfrm>
            <a:off x="838200" y="963877"/>
            <a:ext cx="3494362" cy="4930246"/>
          </a:xfrm>
        </p:spPr>
        <p:txBody>
          <a:bodyPr>
            <a:normAutofit/>
          </a:bodyPr>
          <a:lstStyle/>
          <a:p>
            <a:pPr algn="r"/>
            <a:r>
              <a:rPr lang="en-US">
                <a:solidFill>
                  <a:schemeClr val="accent1"/>
                </a:solidFill>
                <a:cs typeface="Calibri Light"/>
              </a:rPr>
              <a:t>Bibliography</a:t>
            </a:r>
            <a:endParaRPr lang="en-US">
              <a:solidFill>
                <a:schemeClr val="accent1"/>
              </a:solidFill>
            </a:endParaRP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31CF784-0778-4457-B3F8-23D83153E8E5}"/>
              </a:ext>
            </a:extLst>
          </p:cNvPr>
          <p:cNvSpPr>
            <a:spLocks noGrp="1"/>
          </p:cNvSpPr>
          <p:nvPr>
            <p:ph idx="1"/>
          </p:nvPr>
        </p:nvSpPr>
        <p:spPr>
          <a:xfrm>
            <a:off x="4976031" y="963877"/>
            <a:ext cx="6377769" cy="4930246"/>
          </a:xfrm>
        </p:spPr>
        <p:txBody>
          <a:bodyPr vert="horz" lIns="91440" tIns="45720" rIns="91440" bIns="45720" rtlCol="0" anchor="ctr">
            <a:normAutofit/>
          </a:bodyPr>
          <a:lstStyle/>
          <a:p>
            <a:r>
              <a:rPr lang="en-US" sz="2400">
                <a:ea typeface="+mn-lt"/>
                <a:cs typeface="+mn-lt"/>
              </a:rPr>
              <a:t>Julian H Krolik-</a:t>
            </a:r>
            <a:r>
              <a:rPr lang="en-US" sz="2400"/>
              <a:t>Active Galactic Nuclei: From the Central Black Hole to the Galactic Environment</a:t>
            </a:r>
            <a:endParaRPr lang="en-US" sz="2400">
              <a:ea typeface="+mn-lt"/>
              <a:cs typeface="+mn-lt"/>
            </a:endParaRPr>
          </a:p>
          <a:p>
            <a:r>
              <a:rPr lang="en-US" sz="2400">
                <a:ea typeface="+mn-lt"/>
                <a:cs typeface="+mn-lt"/>
              </a:rPr>
              <a:t>Derek J. Raine, Edwin George Thomas-</a:t>
            </a:r>
            <a:r>
              <a:rPr lang="en-US" sz="2400"/>
              <a:t>Black Holes: An Introduction</a:t>
            </a:r>
            <a:endParaRPr lang="en-US" sz="2400">
              <a:ea typeface="+mn-lt"/>
              <a:cs typeface="+mn-lt"/>
            </a:endParaRPr>
          </a:p>
          <a:p>
            <a:r>
              <a:rPr lang="en-US" sz="2400">
                <a:ea typeface="+mn-lt"/>
                <a:cs typeface="+mn-lt"/>
              </a:rPr>
              <a:t>Barrett O'Neill-</a:t>
            </a:r>
            <a:r>
              <a:rPr lang="en-US" sz="2400"/>
              <a:t>The Geometry of Kerr Black Holes</a:t>
            </a:r>
          </a:p>
          <a:p>
            <a:r>
              <a:rPr lang="en-US" sz="2400">
                <a:ea typeface="+mn-lt"/>
                <a:cs typeface="+mn-lt"/>
              </a:rPr>
              <a:t>Alexander Eigenbrod-GRAVITATIONAL LENSING OF QUASARS</a:t>
            </a:r>
          </a:p>
          <a:p>
            <a:r>
              <a:rPr lang="en-US" sz="2400">
                <a:ea typeface="+mn-lt"/>
                <a:cs typeface="+mn-lt"/>
                <a:hlinkClick r:id="rId2"/>
              </a:rPr>
              <a:t>https://www.universetoday.com/30719/active-galactic-nuclei/</a:t>
            </a:r>
            <a:endParaRPr lang="en-US" sz="2400">
              <a:ea typeface="+mn-lt"/>
              <a:cs typeface="+mn-lt"/>
            </a:endParaRPr>
          </a:p>
          <a:p>
            <a:endParaRPr lang="en-US" sz="2400">
              <a:cs typeface="Calibri"/>
            </a:endParaRPr>
          </a:p>
        </p:txBody>
      </p:sp>
    </p:spTree>
    <p:extLst>
      <p:ext uri="{BB962C8B-B14F-4D97-AF65-F5344CB8AC3E}">
        <p14:creationId xmlns:p14="http://schemas.microsoft.com/office/powerpoint/2010/main" val="3587407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star in the dark&#10;&#10;Description generated with high confidence">
            <a:extLst>
              <a:ext uri="{FF2B5EF4-FFF2-40B4-BE49-F238E27FC236}">
                <a16:creationId xmlns:a16="http://schemas.microsoft.com/office/drawing/2014/main" id="{D6E680D5-DE22-44A0-B637-881167913C93}"/>
              </a:ext>
            </a:extLst>
          </p:cNvPr>
          <p:cNvPicPr>
            <a:picLocks noChangeAspect="1"/>
          </p:cNvPicPr>
          <p:nvPr/>
        </p:nvPicPr>
        <p:blipFill rotWithShape="1">
          <a:blip r:embed="rId2">
            <a:alphaModFix amt="50000"/>
          </a:blip>
          <a:srcRect t="5409" b="4949"/>
          <a:stretch/>
        </p:blipFill>
        <p:spPr>
          <a:xfrm>
            <a:off x="20" y="1"/>
            <a:ext cx="12191980" cy="6857999"/>
          </a:xfrm>
          <a:prstGeom prst="rect">
            <a:avLst/>
          </a:prstGeom>
        </p:spPr>
      </p:pic>
      <p:sp>
        <p:nvSpPr>
          <p:cNvPr id="2" name="TextBox 1">
            <a:extLst>
              <a:ext uri="{FF2B5EF4-FFF2-40B4-BE49-F238E27FC236}">
                <a16:creationId xmlns:a16="http://schemas.microsoft.com/office/drawing/2014/main" id="{FF7AE37D-35D6-43E3-BB7E-4E0D33E01E60}"/>
              </a:ext>
            </a:extLst>
          </p:cNvPr>
          <p:cNvSpPr txBox="1"/>
          <p:nvPr/>
        </p:nvSpPr>
        <p:spPr>
          <a:xfrm>
            <a:off x="1524000" y="1122362"/>
            <a:ext cx="9144000" cy="2900518"/>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gn="ctr">
              <a:lnSpc>
                <a:spcPct val="90000"/>
              </a:lnSpc>
              <a:spcBef>
                <a:spcPct val="0"/>
              </a:spcBef>
              <a:spcAft>
                <a:spcPts val="600"/>
              </a:spcAft>
            </a:pPr>
            <a:r>
              <a:rPr lang="en-US" sz="6000">
                <a:solidFill>
                  <a:srgbClr val="FFFFFF"/>
                </a:solidFill>
                <a:latin typeface="+mj-lt"/>
                <a:ea typeface="+mj-ea"/>
                <a:cs typeface="+mj-cs"/>
              </a:rPr>
              <a:t>Thank You For Your Attention</a:t>
            </a:r>
          </a:p>
        </p:txBody>
      </p:sp>
    </p:spTree>
    <p:extLst>
      <p:ext uri="{BB962C8B-B14F-4D97-AF65-F5344CB8AC3E}">
        <p14:creationId xmlns:p14="http://schemas.microsoft.com/office/powerpoint/2010/main" val="241736260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TotalTime>
  <Words>334</Words>
  <Application>Microsoft Office PowerPoint</Application>
  <PresentationFormat>Widescreen</PresentationFormat>
  <Paragraphs>154</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Times New Roman</vt:lpstr>
      <vt:lpstr>Wingdings</vt:lpstr>
      <vt:lpstr>office theme</vt:lpstr>
      <vt:lpstr>Active  Galactic  Nuclei</vt:lpstr>
      <vt:lpstr>Contents</vt:lpstr>
      <vt:lpstr>PowerPoint Presentation</vt:lpstr>
      <vt:lpstr>CLASSIFICATION SCHEME</vt:lpstr>
      <vt:lpstr>PowerPoint Presentation</vt:lpstr>
      <vt:lpstr>The unified scheme of AGNs</vt:lpstr>
      <vt:lpstr>Regions</vt:lpstr>
      <vt:lpstr> Supermassive black hole</vt:lpstr>
      <vt:lpstr>The geometry of the AGN assumed in unified models where the classification of the central light source mainly depends on the viewing angle. The approximate viewing angles of certain types of AGN have been indicated. which member you are observing depends on  the angle between the observer and the object.  </vt:lpstr>
      <vt:lpstr>PowerPoint Presentation</vt:lpstr>
      <vt:lpstr>Seyfert galaxy </vt:lpstr>
      <vt:lpstr>Radio-loud Nuclei</vt:lpstr>
      <vt:lpstr>PowerPoint Presentation</vt:lpstr>
      <vt:lpstr>PowerPoint Presentation</vt:lpstr>
      <vt:lpstr>Gravitational Lensing of Quasars</vt:lpstr>
      <vt:lpstr>PowerPoint Presentation</vt:lpstr>
      <vt:lpstr>PowerPoint Presentation</vt:lpstr>
      <vt:lpstr>Kerr Metric</vt:lpstr>
      <vt:lpstr>PowerPoint Presentation</vt:lpstr>
      <vt:lpstr>Bibliography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user</cp:lastModifiedBy>
  <cp:revision>1875</cp:revision>
  <dcterms:created xsi:type="dcterms:W3CDTF">2013-07-15T20:26:40Z</dcterms:created>
  <dcterms:modified xsi:type="dcterms:W3CDTF">2019-06-27T19:39:24Z</dcterms:modified>
</cp:coreProperties>
</file>