
<file path=[Content_Types].xml><?xml version="1.0" encoding="utf-8"?>
<Types xmlns="http://schemas.openxmlformats.org/package/2006/content-types">
  <Default Extension="gif" ContentType="video/unknown"/>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sldIdLst>
    <p:sldId id="256" r:id="rId2"/>
    <p:sldId id="259" r:id="rId3"/>
    <p:sldId id="270" r:id="rId4"/>
    <p:sldId id="271" r:id="rId5"/>
    <p:sldId id="272" r:id="rId6"/>
    <p:sldId id="273" r:id="rId7"/>
    <p:sldId id="274" r:id="rId8"/>
    <p:sldId id="275" r:id="rId9"/>
    <p:sldId id="277" r:id="rId10"/>
    <p:sldId id="276" r:id="rId11"/>
    <p:sldId id="278" r:id="rId12"/>
    <p:sldId id="279" r:id="rId13"/>
    <p:sldId id="282" r:id="rId14"/>
    <p:sldId id="284" r:id="rId15"/>
    <p:sldId id="269" r:id="rId16"/>
    <p:sldId id="260" r:id="rId17"/>
    <p:sldId id="285" r:id="rId18"/>
    <p:sldId id="281" r:id="rId19"/>
    <p:sldId id="261" r:id="rId20"/>
    <p:sldId id="283" r:id="rId21"/>
    <p:sldId id="286" r:id="rId22"/>
    <p:sldId id="268" r:id="rId23"/>
    <p:sldId id="28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615FC6B2-1EC4-4B6D-937A-E8C020808DFC}" type="datetimeFigureOut">
              <a:rPr lang="en-US" smtClean="0"/>
              <a:t>6/6/2026</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1690806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5FC6B2-1EC4-4B6D-937A-E8C020808DFC}"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3260606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5FC6B2-1EC4-4B6D-937A-E8C020808DFC}"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1249340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15FC6B2-1EC4-4B6D-937A-E8C020808DFC}"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545532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15FC6B2-1EC4-4B6D-937A-E8C020808DFC}" type="datetimeFigureOut">
              <a:rPr lang="en-US" smtClean="0"/>
              <a:t>6/6/2026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2068014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15FC6B2-1EC4-4B6D-937A-E8C020808DFC}" type="datetimeFigureOut">
              <a:rPr lang="en-US" smtClean="0"/>
              <a:t>6/6/2026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4081641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5FC6B2-1EC4-4B6D-937A-E8C020808DFC}" type="datetimeFigureOut">
              <a:rPr lang="en-US" smtClean="0"/>
              <a:t>6/6/2026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313917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5FC6B2-1EC4-4B6D-937A-E8C020808DFC}"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35194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5FC6B2-1EC4-4B6D-937A-E8C020808DFC}"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3663863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5FC6B2-1EC4-4B6D-937A-E8C020808DFC}"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3823939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5FC6B2-1EC4-4B6D-937A-E8C020808DFC}"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38057574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5FC6B2-1EC4-4B6D-937A-E8C020808DFC}"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9AB0C-A4AE-446F-A264-31EEDF10027D}"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51599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5FC6B2-1EC4-4B6D-937A-E8C020808DFC}"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24152868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15FC6B2-1EC4-4B6D-937A-E8C020808DFC}" type="datetimeFigureOut">
              <a:rPr lang="en-US" smtClean="0"/>
              <a:t>6/6/2026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13122911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15FC6B2-1EC4-4B6D-937A-E8C020808DFC}" type="datetimeFigureOut">
              <a:rPr lang="en-US" smtClean="0"/>
              <a:t>6/6/2026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20949238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5FC6B2-1EC4-4B6D-937A-E8C020808DFC}"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18297567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5FC6B2-1EC4-4B6D-937A-E8C020808DFC}"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39AB0C-A4AE-446F-A264-31EEDF10027D}" type="slidenum">
              <a:rPr lang="en-US" smtClean="0"/>
              <a:t>‹#›</a:t>
            </a:fld>
            <a:endParaRPr lang="en-US"/>
          </a:p>
        </p:txBody>
      </p:sp>
    </p:spTree>
    <p:extLst>
      <p:ext uri="{BB962C8B-B14F-4D97-AF65-F5344CB8AC3E}">
        <p14:creationId xmlns:p14="http://schemas.microsoft.com/office/powerpoint/2010/main" val="1247748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15FC6B2-1EC4-4B6D-937A-E8C020808DFC}" type="datetimeFigureOut">
              <a:rPr lang="en-US" smtClean="0"/>
              <a:t>6/6/2026</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639AB0C-A4AE-446F-A264-31EEDF10027D}" type="slidenum">
              <a:rPr lang="en-US" smtClean="0"/>
              <a:t>‹#›</a:t>
            </a:fld>
            <a:endParaRPr lang="en-US"/>
          </a:p>
        </p:txBody>
      </p:sp>
    </p:spTree>
    <p:extLst>
      <p:ext uri="{BB962C8B-B14F-4D97-AF65-F5344CB8AC3E}">
        <p14:creationId xmlns:p14="http://schemas.microsoft.com/office/powerpoint/2010/main" val="655630123"/>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gif"/><Relationship Id="rId1" Type="http://schemas.microsoft.com/office/2007/relationships/media" Target="../media/media1.gif"/><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esa.int/Science_Exploration/Space_Science/Exoplanets/Life_on_exoplanets" TargetMode="External"/><Relationship Id="rId2" Type="http://schemas.openxmlformats.org/officeDocument/2006/relationships/hyperlink" Target="https://science.nasa.gov/exoplanets/planet-types/" TargetMode="External"/><Relationship Id="rId1" Type="http://schemas.openxmlformats.org/officeDocument/2006/relationships/slideLayout" Target="../slideLayouts/slideLayout2.xml"/><Relationship Id="rId5" Type="http://schemas.openxmlformats.org/officeDocument/2006/relationships/hyperlink" Target="https://en.wikipedia.org/wiki/Exoplanet" TargetMode="External"/><Relationship Id="rId4" Type="http://schemas.openxmlformats.org/officeDocument/2006/relationships/hyperlink" Target="https://www.space.com/astronomy/exoplanets"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A196F-F62E-4FA6-9937-1BBB4166AA45}"/>
              </a:ext>
            </a:extLst>
          </p:cNvPr>
          <p:cNvSpPr>
            <a:spLocks noGrp="1"/>
          </p:cNvSpPr>
          <p:nvPr>
            <p:ph type="ctrTitle"/>
          </p:nvPr>
        </p:nvSpPr>
        <p:spPr/>
        <p:txBody>
          <a:bodyPr/>
          <a:lstStyle/>
          <a:p>
            <a:pPr algn="ctr"/>
            <a:r>
              <a:rPr lang="ka-GE" dirty="0"/>
              <a:t>ეგზოპლანეტების აღმოჩენის მეთოდები</a:t>
            </a:r>
            <a:endParaRPr lang="en-US" dirty="0"/>
          </a:p>
        </p:txBody>
      </p:sp>
      <p:sp>
        <p:nvSpPr>
          <p:cNvPr id="3" name="Subtitle 2">
            <a:extLst>
              <a:ext uri="{FF2B5EF4-FFF2-40B4-BE49-F238E27FC236}">
                <a16:creationId xmlns:a16="http://schemas.microsoft.com/office/drawing/2014/main" id="{038F4036-906C-467D-86AF-E345C4FEFF46}"/>
              </a:ext>
            </a:extLst>
          </p:cNvPr>
          <p:cNvSpPr>
            <a:spLocks noGrp="1"/>
          </p:cNvSpPr>
          <p:nvPr>
            <p:ph type="subTitle" idx="1"/>
          </p:nvPr>
        </p:nvSpPr>
        <p:spPr>
          <a:xfrm>
            <a:off x="6914363" y="4136994"/>
            <a:ext cx="4364578" cy="1775534"/>
          </a:xfrm>
        </p:spPr>
        <p:txBody>
          <a:bodyPr>
            <a:normAutofit fontScale="70000" lnSpcReduction="20000"/>
          </a:bodyPr>
          <a:lstStyle/>
          <a:p>
            <a:pPr algn="ctr"/>
            <a:r>
              <a:rPr lang="ka-GE" sz="2600" b="1" dirty="0"/>
              <a:t>მარიამ ფეიქრიშვილი</a:t>
            </a:r>
          </a:p>
          <a:p>
            <a:pPr algn="ctr"/>
            <a:endParaRPr lang="ka-GE" dirty="0"/>
          </a:p>
          <a:p>
            <a:pPr algn="ctr"/>
            <a:r>
              <a:rPr lang="ka-GE" dirty="0"/>
              <a:t>ივანე ჯავახიშვილის სახელობის თბილისის სახელმწიფო უნივერსიტეტის ზუსტ და საბუნებისმეტყველო მეცნიერებათა ფაკულტეტის ფიზიკის მიმართულების  </a:t>
            </a:r>
            <a:r>
              <a:rPr lang="en-US" dirty="0"/>
              <a:t>iii </a:t>
            </a:r>
            <a:r>
              <a:rPr lang="ka-GE" dirty="0"/>
              <a:t>კურსი</a:t>
            </a:r>
            <a:endParaRPr lang="en-US" dirty="0"/>
          </a:p>
        </p:txBody>
      </p:sp>
    </p:spTree>
    <p:extLst>
      <p:ext uri="{BB962C8B-B14F-4D97-AF65-F5344CB8AC3E}">
        <p14:creationId xmlns:p14="http://schemas.microsoft.com/office/powerpoint/2010/main" val="28505599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66E4D943-4EE3-4B44-AE2E-67E4E69085CE}"/>
              </a:ext>
            </a:extLst>
          </p:cNvPr>
          <p:cNvSpPr>
            <a:spLocks noGrp="1"/>
          </p:cNvSpPr>
          <p:nvPr>
            <p:ph type="title"/>
          </p:nvPr>
        </p:nvSpPr>
        <p:spPr/>
        <p:txBody>
          <a:bodyPr/>
          <a:lstStyle/>
          <a:p>
            <a:r>
              <a:rPr lang="ka-GE" dirty="0"/>
              <a:t>განსახილველი საკითხები:</a:t>
            </a:r>
            <a:endParaRPr lang="en-US" dirty="0"/>
          </a:p>
        </p:txBody>
      </p:sp>
      <p:sp>
        <p:nvSpPr>
          <p:cNvPr id="12" name="Content Placeholder 11">
            <a:extLst>
              <a:ext uri="{FF2B5EF4-FFF2-40B4-BE49-F238E27FC236}">
                <a16:creationId xmlns:a16="http://schemas.microsoft.com/office/drawing/2014/main" id="{1CE53BE8-5341-4CF0-A657-E8215EC7E1F4}"/>
              </a:ext>
            </a:extLst>
          </p:cNvPr>
          <p:cNvSpPr>
            <a:spLocks noGrp="1"/>
          </p:cNvSpPr>
          <p:nvPr>
            <p:ph idx="1"/>
          </p:nvPr>
        </p:nvSpPr>
        <p:spPr/>
        <p:txBody>
          <a:bodyPr/>
          <a:lstStyle/>
          <a:p>
            <a:r>
              <a:rPr lang="ka-GE" dirty="0"/>
              <a:t>რა არის ეგზოპლანეტა?</a:t>
            </a:r>
          </a:p>
          <a:p>
            <a:r>
              <a:rPr lang="ka-GE" dirty="0"/>
              <a:t>მათი ტიპები</a:t>
            </a:r>
          </a:p>
          <a:p>
            <a:r>
              <a:rPr lang="ka-GE" dirty="0"/>
              <a:t>რატომ არის მათი პოვნა რთული?</a:t>
            </a:r>
          </a:p>
          <a:p>
            <a:r>
              <a:rPr lang="ka-GE" dirty="0"/>
              <a:t>აღმოჩენის ძირითადი მეთოდები</a:t>
            </a:r>
          </a:p>
          <a:p>
            <a:r>
              <a:rPr lang="ka-GE" dirty="0"/>
              <a:t>აღმოჩენის ალტერნატიული მეთოდები</a:t>
            </a:r>
          </a:p>
          <a:p>
            <a:r>
              <a:rPr lang="ka-GE" dirty="0"/>
              <a:t>დასკვნა და განვითარება</a:t>
            </a:r>
            <a:endParaRPr lang="en-US" dirty="0"/>
          </a:p>
        </p:txBody>
      </p:sp>
    </p:spTree>
    <p:extLst>
      <p:ext uri="{BB962C8B-B14F-4D97-AF65-F5344CB8AC3E}">
        <p14:creationId xmlns:p14="http://schemas.microsoft.com/office/powerpoint/2010/main" val="16428290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0BBFC-67A9-4E56-85B4-FBA53F4E0BF1}"/>
              </a:ext>
            </a:extLst>
          </p:cNvPr>
          <p:cNvSpPr>
            <a:spLocks noGrp="1"/>
          </p:cNvSpPr>
          <p:nvPr>
            <p:ph type="title"/>
          </p:nvPr>
        </p:nvSpPr>
        <p:spPr/>
        <p:txBody>
          <a:bodyPr/>
          <a:lstStyle/>
          <a:p>
            <a:r>
              <a:rPr lang="ka-GE" dirty="0"/>
              <a:t>განმარტება</a:t>
            </a:r>
            <a:endParaRPr lang="en-US" dirty="0"/>
          </a:p>
        </p:txBody>
      </p:sp>
      <p:sp>
        <p:nvSpPr>
          <p:cNvPr id="3" name="Content Placeholder 2">
            <a:extLst>
              <a:ext uri="{FF2B5EF4-FFF2-40B4-BE49-F238E27FC236}">
                <a16:creationId xmlns:a16="http://schemas.microsoft.com/office/drawing/2014/main" id="{21969B1F-8AEB-40BC-A642-D92ADED028B2}"/>
              </a:ext>
            </a:extLst>
          </p:cNvPr>
          <p:cNvSpPr>
            <a:spLocks noGrp="1"/>
          </p:cNvSpPr>
          <p:nvPr>
            <p:ph idx="1"/>
          </p:nvPr>
        </p:nvSpPr>
        <p:spPr>
          <a:xfrm>
            <a:off x="1141412" y="2097088"/>
            <a:ext cx="9905999" cy="3541714"/>
          </a:xfrm>
        </p:spPr>
        <p:txBody>
          <a:bodyPr>
            <a:normAutofit/>
          </a:bodyPr>
          <a:lstStyle/>
          <a:p>
            <a:pPr marL="0" indent="0" algn="just">
              <a:buNone/>
            </a:pPr>
            <a:r>
              <a:rPr lang="ka-GE" dirty="0"/>
              <a:t>ეგზოპლანეტა (ანუ მზისგარეშე პლანეტა) არის ნებისმიერი პლანეტა, რომელიც იმყოფება ჩვენი მზის სისტემის მიღმა და ბრუნავს სხვა ვარსკვლავის გარშემო. არსებობენ ისეთი ეგზოპლანეტებიც (ე.წ. „ობოლი“ ან „მოხეტიალე“ პლანეტები), რომლებიც არცერთ ვარსკვლავტან არ არიან დაკავშირებულები და მარტო მოძრაობენ კოსმოსურ სივრცეში.</a:t>
            </a:r>
            <a:endParaRPr lang="en-US" dirty="0"/>
          </a:p>
        </p:txBody>
      </p:sp>
    </p:spTree>
    <p:extLst>
      <p:ext uri="{BB962C8B-B14F-4D97-AF65-F5344CB8AC3E}">
        <p14:creationId xmlns:p14="http://schemas.microsoft.com/office/powerpoint/2010/main" val="2109094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95C7E4-F74E-4629-8EFF-E8EC611F7541}"/>
              </a:ext>
            </a:extLst>
          </p:cNvPr>
          <p:cNvPicPr>
            <a:picLocks noChangeAspect="1"/>
          </p:cNvPicPr>
          <p:nvPr/>
        </p:nvPicPr>
        <p:blipFill>
          <a:blip r:embed="rId2"/>
          <a:stretch>
            <a:fillRect/>
          </a:stretch>
        </p:blipFill>
        <p:spPr>
          <a:xfrm>
            <a:off x="0" y="1"/>
            <a:ext cx="12192000" cy="6857999"/>
          </a:xfrm>
          <a:prstGeom prst="rect">
            <a:avLst/>
          </a:prstGeom>
        </p:spPr>
      </p:pic>
      <p:sp>
        <p:nvSpPr>
          <p:cNvPr id="2" name="Title 1">
            <a:extLst>
              <a:ext uri="{FF2B5EF4-FFF2-40B4-BE49-F238E27FC236}">
                <a16:creationId xmlns:a16="http://schemas.microsoft.com/office/drawing/2014/main" id="{3FE0F11C-3C63-4CA3-B088-03691E535AEF}"/>
              </a:ext>
            </a:extLst>
          </p:cNvPr>
          <p:cNvSpPr>
            <a:spLocks noGrp="1"/>
          </p:cNvSpPr>
          <p:nvPr>
            <p:ph type="title"/>
          </p:nvPr>
        </p:nvSpPr>
        <p:spPr>
          <a:xfrm>
            <a:off x="2295510" y="0"/>
            <a:ext cx="2054547" cy="999458"/>
          </a:xfrm>
        </p:spPr>
        <p:txBody>
          <a:bodyPr/>
          <a:lstStyle/>
          <a:p>
            <a:pPr algn="ctr"/>
            <a:r>
              <a:rPr lang="ka-GE" dirty="0"/>
              <a:t>ტიპები</a:t>
            </a:r>
            <a:endParaRPr lang="en-US" dirty="0"/>
          </a:p>
        </p:txBody>
      </p:sp>
    </p:spTree>
    <p:extLst>
      <p:ext uri="{BB962C8B-B14F-4D97-AF65-F5344CB8AC3E}">
        <p14:creationId xmlns:p14="http://schemas.microsoft.com/office/powerpoint/2010/main" val="2029890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B4C3E2-B602-4A4C-A5B1-87AB649B02E6}"/>
              </a:ext>
            </a:extLst>
          </p:cNvPr>
          <p:cNvPicPr>
            <a:picLocks noChangeAspect="1"/>
          </p:cNvPicPr>
          <p:nvPr/>
        </p:nvPicPr>
        <p:blipFill rotWithShape="1">
          <a:blip r:embed="rId2"/>
          <a:srcRect t="18749" r="243"/>
          <a:stretch/>
        </p:blipFill>
        <p:spPr>
          <a:xfrm>
            <a:off x="-1" y="0"/>
            <a:ext cx="12192001" cy="6857999"/>
          </a:xfrm>
          <a:prstGeom prst="rect">
            <a:avLst/>
          </a:prstGeom>
        </p:spPr>
      </p:pic>
      <p:sp>
        <p:nvSpPr>
          <p:cNvPr id="2" name="Title 1">
            <a:extLst>
              <a:ext uri="{FF2B5EF4-FFF2-40B4-BE49-F238E27FC236}">
                <a16:creationId xmlns:a16="http://schemas.microsoft.com/office/drawing/2014/main" id="{4028A439-7C8B-4ACB-B3DB-BBF625AA0EAF}"/>
              </a:ext>
            </a:extLst>
          </p:cNvPr>
          <p:cNvSpPr>
            <a:spLocks noGrp="1"/>
          </p:cNvSpPr>
          <p:nvPr>
            <p:ph type="title"/>
          </p:nvPr>
        </p:nvSpPr>
        <p:spPr>
          <a:xfrm>
            <a:off x="7584998" y="902603"/>
            <a:ext cx="4607002" cy="1297389"/>
          </a:xfrm>
        </p:spPr>
        <p:txBody>
          <a:bodyPr/>
          <a:lstStyle/>
          <a:p>
            <a:r>
              <a:rPr lang="ka-GE" dirty="0"/>
              <a:t>გაზის გიგანტები</a:t>
            </a:r>
            <a:endParaRPr lang="en-US" dirty="0"/>
          </a:p>
        </p:txBody>
      </p:sp>
    </p:spTree>
    <p:extLst>
      <p:ext uri="{BB962C8B-B14F-4D97-AF65-F5344CB8AC3E}">
        <p14:creationId xmlns:p14="http://schemas.microsoft.com/office/powerpoint/2010/main" val="3756613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1257AA-0406-44E2-A78B-C717305E900F}"/>
              </a:ext>
            </a:extLst>
          </p:cNvPr>
          <p:cNvPicPr>
            <a:picLocks noChangeAspect="1"/>
          </p:cNvPicPr>
          <p:nvPr/>
        </p:nvPicPr>
        <p:blipFill>
          <a:blip r:embed="rId2"/>
          <a:stretch>
            <a:fillRect/>
          </a:stretch>
        </p:blipFill>
        <p:spPr>
          <a:xfrm>
            <a:off x="-1589" y="0"/>
            <a:ext cx="12192000" cy="6858000"/>
          </a:xfrm>
          <a:prstGeom prst="rect">
            <a:avLst/>
          </a:prstGeom>
        </p:spPr>
      </p:pic>
      <p:sp>
        <p:nvSpPr>
          <p:cNvPr id="2" name="Title 1">
            <a:extLst>
              <a:ext uri="{FF2B5EF4-FFF2-40B4-BE49-F238E27FC236}">
                <a16:creationId xmlns:a16="http://schemas.microsoft.com/office/drawing/2014/main" id="{5831AD4F-DEC7-48F3-B414-10887CC71BF2}"/>
              </a:ext>
            </a:extLst>
          </p:cNvPr>
          <p:cNvSpPr>
            <a:spLocks noGrp="1"/>
          </p:cNvSpPr>
          <p:nvPr>
            <p:ph type="title"/>
          </p:nvPr>
        </p:nvSpPr>
        <p:spPr>
          <a:xfrm>
            <a:off x="5713413" y="139123"/>
            <a:ext cx="6478587" cy="1411305"/>
          </a:xfrm>
        </p:spPr>
        <p:txBody>
          <a:bodyPr/>
          <a:lstStyle/>
          <a:p>
            <a:r>
              <a:rPr lang="ka-GE" dirty="0"/>
              <a:t>ნეპტუნის მსგავსი პლანეტები</a:t>
            </a:r>
            <a:endParaRPr lang="en-US" dirty="0"/>
          </a:p>
        </p:txBody>
      </p:sp>
    </p:spTree>
    <p:extLst>
      <p:ext uri="{BB962C8B-B14F-4D97-AF65-F5344CB8AC3E}">
        <p14:creationId xmlns:p14="http://schemas.microsoft.com/office/powerpoint/2010/main" val="3537096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408F904-AEF2-4C49-83A4-FCF627623732}"/>
              </a:ext>
            </a:extLst>
          </p:cNvPr>
          <p:cNvPicPr>
            <a:picLocks noChangeAspect="1"/>
          </p:cNvPicPr>
          <p:nvPr/>
        </p:nvPicPr>
        <p:blipFill>
          <a:blip r:embed="rId2"/>
          <a:stretch>
            <a:fillRect/>
          </a:stretch>
        </p:blipFill>
        <p:spPr>
          <a:xfrm>
            <a:off x="0" y="0"/>
            <a:ext cx="12157363" cy="6858000"/>
          </a:xfrm>
          <a:prstGeom prst="rect">
            <a:avLst/>
          </a:prstGeom>
        </p:spPr>
      </p:pic>
      <p:sp>
        <p:nvSpPr>
          <p:cNvPr id="2" name="Title 1">
            <a:extLst>
              <a:ext uri="{FF2B5EF4-FFF2-40B4-BE49-F238E27FC236}">
                <a16:creationId xmlns:a16="http://schemas.microsoft.com/office/drawing/2014/main" id="{24553FDC-5F2F-48B9-B4D8-2C302657D41E}"/>
              </a:ext>
            </a:extLst>
          </p:cNvPr>
          <p:cNvSpPr>
            <a:spLocks noGrp="1"/>
          </p:cNvSpPr>
          <p:nvPr>
            <p:ph type="title"/>
          </p:nvPr>
        </p:nvSpPr>
        <p:spPr>
          <a:xfrm>
            <a:off x="7603118" y="8878"/>
            <a:ext cx="4554245" cy="1731146"/>
          </a:xfrm>
        </p:spPr>
        <p:txBody>
          <a:bodyPr/>
          <a:lstStyle/>
          <a:p>
            <a:r>
              <a:rPr lang="ka-GE" dirty="0"/>
              <a:t>სუპერ-დედამიწები</a:t>
            </a:r>
            <a:endParaRPr lang="en-US" dirty="0"/>
          </a:p>
        </p:txBody>
      </p:sp>
    </p:spTree>
    <p:extLst>
      <p:ext uri="{BB962C8B-B14F-4D97-AF65-F5344CB8AC3E}">
        <p14:creationId xmlns:p14="http://schemas.microsoft.com/office/powerpoint/2010/main" val="32572868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C3CC0A-38C8-4660-9454-EC7A91906660}"/>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8D87160-640A-411E-85D1-A87BF693871E}"/>
              </a:ext>
            </a:extLst>
          </p:cNvPr>
          <p:cNvSpPr>
            <a:spLocks noGrp="1"/>
          </p:cNvSpPr>
          <p:nvPr>
            <p:ph type="title"/>
          </p:nvPr>
        </p:nvSpPr>
        <p:spPr>
          <a:xfrm>
            <a:off x="147115" y="1044646"/>
            <a:ext cx="5152855" cy="881808"/>
          </a:xfrm>
        </p:spPr>
        <p:txBody>
          <a:bodyPr>
            <a:normAutofit fontScale="90000"/>
          </a:bodyPr>
          <a:lstStyle/>
          <a:p>
            <a:r>
              <a:rPr lang="ka-GE" dirty="0"/>
              <a:t>კლდოვანი/დედამიწის ტიპის პლანეტები</a:t>
            </a:r>
            <a:endParaRPr lang="en-US" dirty="0"/>
          </a:p>
        </p:txBody>
      </p:sp>
    </p:spTree>
    <p:extLst>
      <p:ext uri="{BB962C8B-B14F-4D97-AF65-F5344CB8AC3E}">
        <p14:creationId xmlns:p14="http://schemas.microsoft.com/office/powerpoint/2010/main" val="3676152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0E896-9893-4B09-8790-2B9E1551DE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3A43663-362B-4199-80FB-8FDC2A4B194E}"/>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2B2DF797-8DC8-4546-969D-52872D207A06}"/>
              </a:ext>
            </a:extLst>
          </p:cNvPr>
          <p:cNvPicPr>
            <a:picLocks noChangeAspect="1"/>
          </p:cNvPicPr>
          <p:nvPr/>
        </p:nvPicPr>
        <p:blipFill rotWithShape="1">
          <a:blip r:embed="rId2"/>
          <a:srcRect t="14986"/>
          <a:stretch/>
        </p:blipFill>
        <p:spPr>
          <a:xfrm>
            <a:off x="0" y="0"/>
            <a:ext cx="12192000" cy="6849122"/>
          </a:xfrm>
          <a:prstGeom prst="rect">
            <a:avLst/>
          </a:prstGeom>
        </p:spPr>
      </p:pic>
    </p:spTree>
    <p:extLst>
      <p:ext uri="{BB962C8B-B14F-4D97-AF65-F5344CB8AC3E}">
        <p14:creationId xmlns:p14="http://schemas.microsoft.com/office/powerpoint/2010/main" val="1635636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3C594-F2EF-450D-B20E-BED7EB4B3647}"/>
              </a:ext>
            </a:extLst>
          </p:cNvPr>
          <p:cNvSpPr>
            <a:spLocks noGrp="1"/>
          </p:cNvSpPr>
          <p:nvPr>
            <p:ph type="title"/>
          </p:nvPr>
        </p:nvSpPr>
        <p:spPr/>
        <p:txBody>
          <a:bodyPr/>
          <a:lstStyle/>
          <a:p>
            <a:r>
              <a:rPr lang="ka-GE" dirty="0"/>
              <a:t>აღმოჩენის სირთულე</a:t>
            </a:r>
            <a:endParaRPr lang="en-US" dirty="0"/>
          </a:p>
        </p:txBody>
      </p:sp>
      <p:sp>
        <p:nvSpPr>
          <p:cNvPr id="3" name="Content Placeholder 2">
            <a:extLst>
              <a:ext uri="{FF2B5EF4-FFF2-40B4-BE49-F238E27FC236}">
                <a16:creationId xmlns:a16="http://schemas.microsoft.com/office/drawing/2014/main" id="{9C7F1934-F5CF-49B0-A38D-422D3D6F99E1}"/>
              </a:ext>
            </a:extLst>
          </p:cNvPr>
          <p:cNvSpPr>
            <a:spLocks noGrp="1"/>
          </p:cNvSpPr>
          <p:nvPr>
            <p:ph idx="1"/>
          </p:nvPr>
        </p:nvSpPr>
        <p:spPr/>
        <p:txBody>
          <a:bodyPr/>
          <a:lstStyle/>
          <a:p>
            <a:r>
              <a:rPr lang="ka-GE" dirty="0"/>
              <a:t>კოლოსალური მანძილი და სიმცირე</a:t>
            </a:r>
            <a:endParaRPr lang="en-US" dirty="0"/>
          </a:p>
          <a:p>
            <a:r>
              <a:rPr lang="ka-GE" dirty="0"/>
              <a:t>ვარსკვლავის დამაბრმავებელი სინათლე</a:t>
            </a:r>
            <a:endParaRPr lang="en-US" dirty="0"/>
          </a:p>
          <a:p>
            <a:r>
              <a:rPr lang="ru-RU" dirty="0"/>
              <a:t>ატმოსფერული დაბრკოლებები</a:t>
            </a:r>
            <a:endParaRPr lang="en-US" dirty="0"/>
          </a:p>
        </p:txBody>
      </p:sp>
    </p:spTree>
    <p:extLst>
      <p:ext uri="{BB962C8B-B14F-4D97-AF65-F5344CB8AC3E}">
        <p14:creationId xmlns:p14="http://schemas.microsoft.com/office/powerpoint/2010/main" val="408633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54EF1-1F5E-4B08-9EFA-87737AC40589}"/>
              </a:ext>
            </a:extLst>
          </p:cNvPr>
          <p:cNvSpPr>
            <a:spLocks noGrp="1"/>
          </p:cNvSpPr>
          <p:nvPr>
            <p:ph type="title"/>
          </p:nvPr>
        </p:nvSpPr>
        <p:spPr/>
        <p:txBody>
          <a:bodyPr/>
          <a:lstStyle/>
          <a:p>
            <a:r>
              <a:rPr lang="ka-GE" dirty="0"/>
              <a:t>აღმოჩენის ძირითადი მეთოდები</a:t>
            </a:r>
            <a:endParaRPr lang="en-US" dirty="0"/>
          </a:p>
        </p:txBody>
      </p:sp>
      <p:sp>
        <p:nvSpPr>
          <p:cNvPr id="3" name="Content Placeholder 2">
            <a:extLst>
              <a:ext uri="{FF2B5EF4-FFF2-40B4-BE49-F238E27FC236}">
                <a16:creationId xmlns:a16="http://schemas.microsoft.com/office/drawing/2014/main" id="{277B5144-16A2-4676-8223-D5E36692BB38}"/>
              </a:ext>
            </a:extLst>
          </p:cNvPr>
          <p:cNvSpPr>
            <a:spLocks noGrp="1"/>
          </p:cNvSpPr>
          <p:nvPr>
            <p:ph idx="1"/>
          </p:nvPr>
        </p:nvSpPr>
        <p:spPr/>
        <p:txBody>
          <a:bodyPr/>
          <a:lstStyle/>
          <a:p>
            <a:r>
              <a:rPr lang="ka-GE" dirty="0"/>
              <a:t>ტრანზიტის მეთოდი</a:t>
            </a:r>
            <a:endParaRPr lang="en-US" dirty="0"/>
          </a:p>
          <a:p>
            <a:r>
              <a:rPr lang="ka-GE" dirty="0"/>
              <a:t>რადიალური სიჩქარის მეთოდი</a:t>
            </a:r>
            <a:endParaRPr lang="en-US" dirty="0"/>
          </a:p>
        </p:txBody>
      </p:sp>
      <p:pic>
        <p:nvPicPr>
          <p:cNvPr id="4" name="Picture 3">
            <a:extLst>
              <a:ext uri="{FF2B5EF4-FFF2-40B4-BE49-F238E27FC236}">
                <a16:creationId xmlns:a16="http://schemas.microsoft.com/office/drawing/2014/main" id="{8090C6FC-DFE8-436A-AF85-8AAC68FD50E9}"/>
              </a:ext>
            </a:extLst>
          </p:cNvPr>
          <p:cNvPicPr>
            <a:picLocks noChangeAspect="1"/>
          </p:cNvPicPr>
          <p:nvPr/>
        </p:nvPicPr>
        <p:blipFill>
          <a:blip r:embed="rId2"/>
          <a:stretch>
            <a:fillRect/>
          </a:stretch>
        </p:blipFill>
        <p:spPr>
          <a:xfrm>
            <a:off x="1342027" y="3429000"/>
            <a:ext cx="4551770" cy="3429000"/>
          </a:xfrm>
          <a:prstGeom prst="rect">
            <a:avLst/>
          </a:prstGeom>
        </p:spPr>
      </p:pic>
      <p:pic>
        <p:nvPicPr>
          <p:cNvPr id="5" name="Picture 4">
            <a:extLst>
              <a:ext uri="{FF2B5EF4-FFF2-40B4-BE49-F238E27FC236}">
                <a16:creationId xmlns:a16="http://schemas.microsoft.com/office/drawing/2014/main" id="{F5CBE138-E4BD-4EED-B9EB-FA8C90035726}"/>
              </a:ext>
            </a:extLst>
          </p:cNvPr>
          <p:cNvPicPr>
            <a:picLocks noChangeAspect="1"/>
          </p:cNvPicPr>
          <p:nvPr/>
        </p:nvPicPr>
        <p:blipFill>
          <a:blip r:embed="rId3"/>
          <a:stretch>
            <a:fillRect/>
          </a:stretch>
        </p:blipFill>
        <p:spPr>
          <a:xfrm>
            <a:off x="6094411" y="2494625"/>
            <a:ext cx="5090604" cy="4363375"/>
          </a:xfrm>
          <a:prstGeom prst="rect">
            <a:avLst/>
          </a:prstGeom>
        </p:spPr>
      </p:pic>
    </p:spTree>
    <p:extLst>
      <p:ext uri="{BB962C8B-B14F-4D97-AF65-F5344CB8AC3E}">
        <p14:creationId xmlns:p14="http://schemas.microsoft.com/office/powerpoint/2010/main" val="2719459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FBDC9-887D-463B-9F74-39173ED87F5C}"/>
              </a:ext>
            </a:extLst>
          </p:cNvPr>
          <p:cNvSpPr>
            <a:spLocks noGrp="1"/>
          </p:cNvSpPr>
          <p:nvPr>
            <p:ph type="title"/>
          </p:nvPr>
        </p:nvSpPr>
        <p:spPr/>
        <p:txBody>
          <a:bodyPr/>
          <a:lstStyle/>
          <a:p>
            <a:r>
              <a:rPr lang="ka-GE" dirty="0"/>
              <a:t>ალტერნატიული მეთოდები</a:t>
            </a:r>
            <a:endParaRPr lang="en-US" dirty="0"/>
          </a:p>
        </p:txBody>
      </p:sp>
      <p:sp>
        <p:nvSpPr>
          <p:cNvPr id="3" name="Content Placeholder 2">
            <a:extLst>
              <a:ext uri="{FF2B5EF4-FFF2-40B4-BE49-F238E27FC236}">
                <a16:creationId xmlns:a16="http://schemas.microsoft.com/office/drawing/2014/main" id="{F7A8518C-76B5-4CE3-A027-654CAEC0C4FD}"/>
              </a:ext>
            </a:extLst>
          </p:cNvPr>
          <p:cNvSpPr>
            <a:spLocks noGrp="1"/>
          </p:cNvSpPr>
          <p:nvPr>
            <p:ph idx="1"/>
          </p:nvPr>
        </p:nvSpPr>
        <p:spPr/>
        <p:txBody>
          <a:bodyPr/>
          <a:lstStyle/>
          <a:p>
            <a:r>
              <a:rPr lang="ka-GE" dirty="0"/>
              <a:t>გრავიტაციული მიკროლინზირება</a:t>
            </a:r>
          </a:p>
          <a:p>
            <a:r>
              <a:rPr lang="ka-GE" dirty="0"/>
              <a:t>პირდაპირი ვიზუალიზაცია</a:t>
            </a:r>
          </a:p>
          <a:p>
            <a:r>
              <a:rPr lang="ka-GE" dirty="0"/>
              <a:t>ასტრომეტრია</a:t>
            </a:r>
            <a:endParaRPr lang="en-US" dirty="0"/>
          </a:p>
          <a:p>
            <a:r>
              <a:rPr lang="ka-GE" dirty="0"/>
              <a:t>პულსარების დროის გაზომვა</a:t>
            </a:r>
            <a:endParaRPr lang="en-US" dirty="0"/>
          </a:p>
        </p:txBody>
      </p:sp>
    </p:spTree>
    <p:extLst>
      <p:ext uri="{BB962C8B-B14F-4D97-AF65-F5344CB8AC3E}">
        <p14:creationId xmlns:p14="http://schemas.microsoft.com/office/powerpoint/2010/main" val="1826009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0B01B-C69C-4482-8AF8-55E924D7A4FC}"/>
              </a:ext>
            </a:extLst>
          </p:cNvPr>
          <p:cNvSpPr>
            <a:spLocks noGrp="1"/>
          </p:cNvSpPr>
          <p:nvPr>
            <p:ph type="title"/>
          </p:nvPr>
        </p:nvSpPr>
        <p:spPr/>
        <p:txBody>
          <a:bodyPr/>
          <a:lstStyle/>
          <a:p>
            <a:r>
              <a:rPr lang="ka-GE" dirty="0"/>
              <a:t>რატომ გვჭირდება ალტერნატივები?</a:t>
            </a:r>
            <a:endParaRPr lang="en-US" dirty="0"/>
          </a:p>
        </p:txBody>
      </p:sp>
      <p:sp>
        <p:nvSpPr>
          <p:cNvPr id="3" name="Content Placeholder 2">
            <a:extLst>
              <a:ext uri="{FF2B5EF4-FFF2-40B4-BE49-F238E27FC236}">
                <a16:creationId xmlns:a16="http://schemas.microsoft.com/office/drawing/2014/main" id="{4C869D05-192E-41CB-B553-29A07C222744}"/>
              </a:ext>
            </a:extLst>
          </p:cNvPr>
          <p:cNvSpPr>
            <a:spLocks noGrp="1"/>
          </p:cNvSpPr>
          <p:nvPr>
            <p:ph idx="1"/>
          </p:nvPr>
        </p:nvSpPr>
        <p:spPr/>
        <p:txBody>
          <a:bodyPr>
            <a:normAutofit fontScale="92500"/>
          </a:bodyPr>
          <a:lstStyle/>
          <a:p>
            <a:pPr marL="0" indent="0" algn="just">
              <a:buNone/>
            </a:pPr>
            <a:r>
              <a:rPr lang="ka-GE" dirty="0"/>
              <a:t>ასტროფიზიკაში არსებობს ე.წ. „დამზერითი სელექცია“ (</a:t>
            </a:r>
            <a:r>
              <a:rPr lang="en-US" dirty="0"/>
              <a:t>Selection Bias) — </a:t>
            </a:r>
            <a:r>
              <a:rPr lang="ka-GE" dirty="0"/>
              <a:t>თუ მხოლოდ ტრანზიტს გამოვიყენებთ, კოსმოსში მხოლოდ ვარსკვლავთან ახლოს მყოფ დიდ პლანეტებს ვიპოვით და შეგვექმნება მცდარი შთაბეჭდილება, რომ სამყარო მხოლოდ ასეთი პლანეტებისგან შედგება.</a:t>
            </a:r>
          </a:p>
          <a:p>
            <a:pPr marL="0" indent="0" algn="just">
              <a:buNone/>
            </a:pPr>
            <a:r>
              <a:rPr lang="ka-GE" dirty="0"/>
              <a:t>ალტერნატიული მეთოდები ავსებენ ამ ნაპრალებს: ისინი გვეხმარებიან დავინახოთ ძალიან შორეული პლანეტები, ვარსკვლავისგან მოშორებული გიგანტები და უვარსკვლავო, მოხეტიალე სამყაროებიც კი.</a:t>
            </a:r>
          </a:p>
        </p:txBody>
      </p:sp>
    </p:spTree>
    <p:extLst>
      <p:ext uri="{BB962C8B-B14F-4D97-AF65-F5344CB8AC3E}">
        <p14:creationId xmlns:p14="http://schemas.microsoft.com/office/powerpoint/2010/main" val="2492072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1232D-BABD-47C1-8BAE-C4CB3287DD0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62FF511-EF4F-4450-9116-3FFA96046C5F}"/>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42E0D657-ACE9-4369-9098-AA2AFB1A91EC}"/>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771715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276B2A-A87A-4BF0-B388-98B024BE0F69}"/>
              </a:ext>
            </a:extLst>
          </p:cNvPr>
          <p:cNvSpPr>
            <a:spLocks noGrp="1"/>
          </p:cNvSpPr>
          <p:nvPr>
            <p:ph idx="1"/>
          </p:nvPr>
        </p:nvSpPr>
        <p:spPr>
          <a:xfrm>
            <a:off x="946104" y="1661603"/>
            <a:ext cx="4185190" cy="4131077"/>
          </a:xfrm>
        </p:spPr>
        <p:txBody>
          <a:bodyPr>
            <a:normAutofit/>
          </a:bodyPr>
          <a:lstStyle/>
          <a:p>
            <a:pPr marL="0" indent="0" algn="just">
              <a:buNone/>
            </a:pPr>
            <a:r>
              <a:rPr lang="en-US" sz="2000" dirty="0"/>
              <a:t>HIP 65426b </a:t>
            </a:r>
            <a:r>
              <a:rPr lang="ka-GE" sz="2000" dirty="0"/>
              <a:t>არის პირდაპირი მეთოდით დაფიქსირებული ეგზოპლანეტა, რომელიც ახალგაზრდა ვარსკვლავ </a:t>
            </a:r>
            <a:r>
              <a:rPr lang="en-US" sz="2000" dirty="0"/>
              <a:t>HIP 65426-</a:t>
            </a:r>
            <a:r>
              <a:rPr lang="ka-GE" sz="2000" dirty="0"/>
              <a:t>ის გარშემო მოძრაობს. იგი ამ სისტემაში აღმოჩენილი პირველი პლანეტური თანამგზავრია.</a:t>
            </a:r>
            <a:endParaRPr lang="en-US" sz="2000" dirty="0"/>
          </a:p>
        </p:txBody>
      </p:sp>
      <p:pic>
        <p:nvPicPr>
          <p:cNvPr id="4" name="Picture 3">
            <a:extLst>
              <a:ext uri="{FF2B5EF4-FFF2-40B4-BE49-F238E27FC236}">
                <a16:creationId xmlns:a16="http://schemas.microsoft.com/office/drawing/2014/main" id="{94BEA00E-5F12-4D0D-8FD7-E0DB0D52A4F4}"/>
              </a:ext>
            </a:extLst>
          </p:cNvPr>
          <p:cNvPicPr>
            <a:picLocks noChangeAspect="1"/>
          </p:cNvPicPr>
          <p:nvPr/>
        </p:nvPicPr>
        <p:blipFill>
          <a:blip r:embed="rId2"/>
          <a:stretch>
            <a:fillRect/>
          </a:stretch>
        </p:blipFill>
        <p:spPr>
          <a:xfrm>
            <a:off x="5326602" y="-7398"/>
            <a:ext cx="6865398" cy="6865398"/>
          </a:xfrm>
          <a:prstGeom prst="rect">
            <a:avLst/>
          </a:prstGeom>
        </p:spPr>
      </p:pic>
      <p:sp>
        <p:nvSpPr>
          <p:cNvPr id="2" name="Rectangle 1">
            <a:extLst>
              <a:ext uri="{FF2B5EF4-FFF2-40B4-BE49-F238E27FC236}">
                <a16:creationId xmlns:a16="http://schemas.microsoft.com/office/drawing/2014/main" id="{1BAAF4C7-BCE1-439B-B715-1B7689C481B3}"/>
              </a:ext>
            </a:extLst>
          </p:cNvPr>
          <p:cNvSpPr/>
          <p:nvPr/>
        </p:nvSpPr>
        <p:spPr>
          <a:xfrm>
            <a:off x="5438385" y="92760"/>
            <a:ext cx="2737949" cy="369332"/>
          </a:xfrm>
          <a:prstGeom prst="rect">
            <a:avLst/>
          </a:prstGeom>
        </p:spPr>
        <p:txBody>
          <a:bodyPr wrap="square">
            <a:spAutoFit/>
          </a:bodyPr>
          <a:lstStyle/>
          <a:p>
            <a:r>
              <a:rPr lang="en-US" dirty="0"/>
              <a:t>DIRECT IMAGING</a:t>
            </a:r>
          </a:p>
        </p:txBody>
      </p:sp>
    </p:spTree>
    <p:extLst>
      <p:ext uri="{BB962C8B-B14F-4D97-AF65-F5344CB8AC3E}">
        <p14:creationId xmlns:p14="http://schemas.microsoft.com/office/powerpoint/2010/main" val="30365944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0E7CD-7A10-4B9D-AD05-C13686C23761}"/>
              </a:ext>
            </a:extLst>
          </p:cNvPr>
          <p:cNvSpPr>
            <a:spLocks noGrp="1"/>
          </p:cNvSpPr>
          <p:nvPr>
            <p:ph type="title"/>
          </p:nvPr>
        </p:nvSpPr>
        <p:spPr>
          <a:xfrm>
            <a:off x="857326" y="1132663"/>
            <a:ext cx="4238455" cy="4592674"/>
          </a:xfrm>
        </p:spPr>
        <p:txBody>
          <a:bodyPr>
            <a:noAutofit/>
          </a:bodyPr>
          <a:lstStyle/>
          <a:p>
            <a:pPr algn="just"/>
            <a:r>
              <a:rPr lang="en-US" sz="2000" dirty="0"/>
              <a:t>HR 8799-</a:t>
            </a:r>
            <a:r>
              <a:rPr lang="ka-GE" sz="2000" dirty="0"/>
              <a:t>ის სისტემის ოთხი ეგზოპლანეტა გადაიღო </a:t>
            </a:r>
            <a:r>
              <a:rPr lang="en-US" sz="2000" dirty="0"/>
              <a:t>W. M. Keck-</a:t>
            </a:r>
            <a:r>
              <a:rPr lang="ka-GE" sz="2000" dirty="0"/>
              <a:t>ის ობსერვატორიამ შვიდი წლის განმავლობაში. ვიდეოში ნაჩვენები მათი მოძრაობა ინტერპოლირებულია ყოველწლიური დაკვირვებების საფუძველზე.</a:t>
            </a:r>
            <a:endParaRPr lang="en-US" sz="2000" dirty="0"/>
          </a:p>
        </p:txBody>
      </p:sp>
      <p:pic>
        <p:nvPicPr>
          <p:cNvPr id="5" name="Hr8799_orbit_hd">
            <a:hlinkClick r:id="" action="ppaction://media"/>
            <a:extLst>
              <a:ext uri="{FF2B5EF4-FFF2-40B4-BE49-F238E27FC236}">
                <a16:creationId xmlns:a16="http://schemas.microsoft.com/office/drawing/2014/main" id="{2748897D-0D34-46A9-8831-C14A85843FDB}"/>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344356" y="10356"/>
            <a:ext cx="6847643" cy="6847643"/>
          </a:xfrm>
        </p:spPr>
      </p:pic>
    </p:spTree>
    <p:extLst>
      <p:ext uri="{BB962C8B-B14F-4D97-AF65-F5344CB8AC3E}">
        <p14:creationId xmlns:p14="http://schemas.microsoft.com/office/powerpoint/2010/main" val="203018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849900-5CA7-4B42-A2F9-FF96EC6101B2}"/>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9E285FDB-A867-4505-A9CC-2382FB8A6E05}"/>
              </a:ext>
            </a:extLst>
          </p:cNvPr>
          <p:cNvPicPr>
            <a:picLocks noChangeAspect="1"/>
          </p:cNvPicPr>
          <p:nvPr/>
        </p:nvPicPr>
        <p:blipFill>
          <a:blip r:embed="rId2"/>
          <a:stretch>
            <a:fillRect/>
          </a:stretch>
        </p:blipFill>
        <p:spPr>
          <a:xfrm>
            <a:off x="6551541" y="3686002"/>
            <a:ext cx="5637282" cy="3171998"/>
          </a:xfrm>
          <a:prstGeom prst="rect">
            <a:avLst/>
          </a:prstGeom>
        </p:spPr>
      </p:pic>
      <p:pic>
        <p:nvPicPr>
          <p:cNvPr id="5" name="Picture 4">
            <a:extLst>
              <a:ext uri="{FF2B5EF4-FFF2-40B4-BE49-F238E27FC236}">
                <a16:creationId xmlns:a16="http://schemas.microsoft.com/office/drawing/2014/main" id="{E96F5F86-70AA-4DF6-B94F-AC0DD04C35F2}"/>
              </a:ext>
            </a:extLst>
          </p:cNvPr>
          <p:cNvPicPr>
            <a:picLocks noChangeAspect="1"/>
          </p:cNvPicPr>
          <p:nvPr/>
        </p:nvPicPr>
        <p:blipFill>
          <a:blip r:embed="rId3"/>
          <a:stretch>
            <a:fillRect/>
          </a:stretch>
        </p:blipFill>
        <p:spPr>
          <a:xfrm>
            <a:off x="0" y="0"/>
            <a:ext cx="6858000" cy="6858000"/>
          </a:xfrm>
          <a:prstGeom prst="rect">
            <a:avLst/>
          </a:prstGeom>
        </p:spPr>
      </p:pic>
      <p:pic>
        <p:nvPicPr>
          <p:cNvPr id="6" name="Picture 5">
            <a:extLst>
              <a:ext uri="{FF2B5EF4-FFF2-40B4-BE49-F238E27FC236}">
                <a16:creationId xmlns:a16="http://schemas.microsoft.com/office/drawing/2014/main" id="{41205D8D-2DA9-488A-9F34-380A030B9880}"/>
              </a:ext>
            </a:extLst>
          </p:cNvPr>
          <p:cNvPicPr>
            <a:picLocks noChangeAspect="1"/>
          </p:cNvPicPr>
          <p:nvPr/>
        </p:nvPicPr>
        <p:blipFill>
          <a:blip r:embed="rId4"/>
          <a:stretch>
            <a:fillRect/>
          </a:stretch>
        </p:blipFill>
        <p:spPr>
          <a:xfrm>
            <a:off x="6302245" y="0"/>
            <a:ext cx="5886578" cy="3826276"/>
          </a:xfrm>
          <a:prstGeom prst="rect">
            <a:avLst/>
          </a:prstGeom>
        </p:spPr>
      </p:pic>
      <p:sp>
        <p:nvSpPr>
          <p:cNvPr id="2" name="Title 1">
            <a:extLst>
              <a:ext uri="{FF2B5EF4-FFF2-40B4-BE49-F238E27FC236}">
                <a16:creationId xmlns:a16="http://schemas.microsoft.com/office/drawing/2014/main" id="{9B77F1F6-E754-4569-BC8B-6AD5974A73B6}"/>
              </a:ext>
            </a:extLst>
          </p:cNvPr>
          <p:cNvSpPr>
            <a:spLocks noGrp="1"/>
          </p:cNvSpPr>
          <p:nvPr>
            <p:ph type="title"/>
          </p:nvPr>
        </p:nvSpPr>
        <p:spPr>
          <a:xfrm>
            <a:off x="6302246" y="3826277"/>
            <a:ext cx="3676256" cy="754602"/>
          </a:xfrm>
        </p:spPr>
        <p:txBody>
          <a:bodyPr>
            <a:normAutofit/>
          </a:bodyPr>
          <a:lstStyle/>
          <a:p>
            <a:r>
              <a:rPr lang="en-US" sz="2800" dirty="0"/>
              <a:t>Pulsar timing</a:t>
            </a:r>
          </a:p>
        </p:txBody>
      </p:sp>
    </p:spTree>
    <p:extLst>
      <p:ext uri="{BB962C8B-B14F-4D97-AF65-F5344CB8AC3E}">
        <p14:creationId xmlns:p14="http://schemas.microsoft.com/office/powerpoint/2010/main" val="220711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1AD9B3-E274-476D-9844-B72736290E3C}"/>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611929EB-5544-4559-A162-0696AFF96A89}"/>
              </a:ext>
            </a:extLst>
          </p:cNvPr>
          <p:cNvPicPr>
            <a:picLocks noChangeAspect="1"/>
          </p:cNvPicPr>
          <p:nvPr/>
        </p:nvPicPr>
        <p:blipFill>
          <a:blip r:embed="rId2"/>
          <a:stretch>
            <a:fillRect/>
          </a:stretch>
        </p:blipFill>
        <p:spPr>
          <a:xfrm>
            <a:off x="-1589" y="-658368"/>
            <a:ext cx="12192000" cy="8174736"/>
          </a:xfrm>
          <a:prstGeom prst="rect">
            <a:avLst/>
          </a:prstGeom>
        </p:spPr>
      </p:pic>
      <p:sp>
        <p:nvSpPr>
          <p:cNvPr id="2" name="Title 1">
            <a:extLst>
              <a:ext uri="{FF2B5EF4-FFF2-40B4-BE49-F238E27FC236}">
                <a16:creationId xmlns:a16="http://schemas.microsoft.com/office/drawing/2014/main" id="{C67BC420-A94F-454F-8279-E3B779729132}"/>
              </a:ext>
            </a:extLst>
          </p:cNvPr>
          <p:cNvSpPr>
            <a:spLocks noGrp="1"/>
          </p:cNvSpPr>
          <p:nvPr>
            <p:ph type="title"/>
          </p:nvPr>
        </p:nvSpPr>
        <p:spPr>
          <a:xfrm>
            <a:off x="5131293" y="87855"/>
            <a:ext cx="5264458" cy="755524"/>
          </a:xfrm>
        </p:spPr>
        <p:txBody>
          <a:bodyPr>
            <a:normAutofit fontScale="90000"/>
          </a:bodyPr>
          <a:lstStyle/>
          <a:p>
            <a:r>
              <a:rPr lang="ka-GE" dirty="0"/>
              <a:t>განვითარება და მომავალი</a:t>
            </a:r>
            <a:endParaRPr lang="en-US" dirty="0"/>
          </a:p>
        </p:txBody>
      </p:sp>
    </p:spTree>
    <p:extLst>
      <p:ext uri="{BB962C8B-B14F-4D97-AF65-F5344CB8AC3E}">
        <p14:creationId xmlns:p14="http://schemas.microsoft.com/office/powerpoint/2010/main" val="21234489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FDBCE-8262-478E-8593-869DCD51A94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C38305F-581A-41B9-B8A3-47677523B746}"/>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81937F88-BCD2-45FA-9BEA-7E980E14F2B2}"/>
              </a:ext>
            </a:extLst>
          </p:cNvPr>
          <p:cNvPicPr>
            <a:picLocks noChangeAspect="1"/>
          </p:cNvPicPr>
          <p:nvPr/>
        </p:nvPicPr>
        <p:blipFill>
          <a:blip r:embed="rId2"/>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1F8814BF-D144-46C5-A325-171A18C1E660}"/>
              </a:ext>
            </a:extLst>
          </p:cNvPr>
          <p:cNvPicPr>
            <a:picLocks noChangeAspect="1"/>
          </p:cNvPicPr>
          <p:nvPr/>
        </p:nvPicPr>
        <p:blipFill>
          <a:blip r:embed="rId3"/>
          <a:stretch>
            <a:fillRect/>
          </a:stretch>
        </p:blipFill>
        <p:spPr>
          <a:xfrm>
            <a:off x="464109" y="0"/>
            <a:ext cx="11263781" cy="6858000"/>
          </a:xfrm>
          <a:prstGeom prst="rect">
            <a:avLst/>
          </a:prstGeom>
        </p:spPr>
      </p:pic>
    </p:spTree>
    <p:extLst>
      <p:ext uri="{BB962C8B-B14F-4D97-AF65-F5344CB8AC3E}">
        <p14:creationId xmlns:p14="http://schemas.microsoft.com/office/powerpoint/2010/main" val="3711171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2527D-4A77-4A77-A3C9-B288DB438B70}"/>
              </a:ext>
            </a:extLst>
          </p:cNvPr>
          <p:cNvSpPr>
            <a:spLocks noGrp="1"/>
          </p:cNvSpPr>
          <p:nvPr>
            <p:ph type="title"/>
          </p:nvPr>
        </p:nvSpPr>
        <p:spPr/>
        <p:txBody>
          <a:bodyPr/>
          <a:lstStyle/>
          <a:p>
            <a:r>
              <a:rPr lang="ka-GE" dirty="0"/>
              <a:t>დასკვნა</a:t>
            </a:r>
            <a:endParaRPr lang="en-US" dirty="0"/>
          </a:p>
        </p:txBody>
      </p:sp>
      <p:sp>
        <p:nvSpPr>
          <p:cNvPr id="3" name="Content Placeholder 2">
            <a:extLst>
              <a:ext uri="{FF2B5EF4-FFF2-40B4-BE49-F238E27FC236}">
                <a16:creationId xmlns:a16="http://schemas.microsoft.com/office/drawing/2014/main" id="{C7F54112-3D1E-4887-B07B-FDE68A04D266}"/>
              </a:ext>
            </a:extLst>
          </p:cNvPr>
          <p:cNvSpPr>
            <a:spLocks noGrp="1"/>
          </p:cNvSpPr>
          <p:nvPr>
            <p:ph idx="1"/>
          </p:nvPr>
        </p:nvSpPr>
        <p:spPr/>
        <p:txBody>
          <a:bodyPr>
            <a:normAutofit lnSpcReduction="10000"/>
          </a:bodyPr>
          <a:lstStyle/>
          <a:p>
            <a:pPr marL="0" indent="0" algn="just">
              <a:buNone/>
            </a:pPr>
            <a:r>
              <a:rPr lang="ka-GE" dirty="0"/>
              <a:t>ეგზოპლანეტების აღმოჩენის მეთოდების განვითარებამ დაგვანახა, რომ ჩვენი მზის სისტემა არ არის სამყაროს უნიკალური შაბლონი — კოსმოსი სავსეა წარმოუდგენლად მრავალფეროვანი სამყაროებით. ტექნოლოგიების ასეთი სწრაფი ტემპით განვითარება გვაახლოებს იმ დღესთან, როდესაც აღმოჩენის მეთოდები მხოლოდ პლანეტის არსებობას კი არ დაადასტურებენ, არამედ გასცემენ პასუხს კაცობრიობის უძველეს კითხვაზე: არსებობს თუ არა სიცოცხლე სხვაგან?</a:t>
            </a:r>
            <a:endParaRPr lang="en-US" dirty="0"/>
          </a:p>
        </p:txBody>
      </p:sp>
    </p:spTree>
    <p:extLst>
      <p:ext uri="{BB962C8B-B14F-4D97-AF65-F5344CB8AC3E}">
        <p14:creationId xmlns:p14="http://schemas.microsoft.com/office/powerpoint/2010/main" val="32975941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342F0-E307-42D1-91B3-F58648FB98E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3944666-A120-4842-A1FC-7CBA1225DF82}"/>
              </a:ext>
            </a:extLst>
          </p:cNvPr>
          <p:cNvSpPr>
            <a:spLocks noGrp="1"/>
          </p:cNvSpPr>
          <p:nvPr>
            <p:ph idx="1"/>
          </p:nvPr>
        </p:nvSpPr>
        <p:spPr/>
        <p:txBody>
          <a:bodyPr/>
          <a:lstStyle/>
          <a:p>
            <a:endParaRPr lang="en-US"/>
          </a:p>
        </p:txBody>
      </p:sp>
      <p:pic>
        <p:nvPicPr>
          <p:cNvPr id="4" name="Picture 3">
            <a:extLst>
              <a:ext uri="{FF2B5EF4-FFF2-40B4-BE49-F238E27FC236}">
                <a16:creationId xmlns:a16="http://schemas.microsoft.com/office/drawing/2014/main" id="{B2AA5B6F-2A38-47C5-8566-18D588D60123}"/>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754514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9BC51-6AEC-4DA8-B762-A24587364653}"/>
              </a:ext>
            </a:extLst>
          </p:cNvPr>
          <p:cNvSpPr>
            <a:spLocks noGrp="1"/>
          </p:cNvSpPr>
          <p:nvPr>
            <p:ph type="title"/>
          </p:nvPr>
        </p:nvSpPr>
        <p:spPr/>
        <p:txBody>
          <a:bodyPr/>
          <a:lstStyle/>
          <a:p>
            <a:r>
              <a:rPr lang="ka-GE" dirty="0"/>
              <a:t>ლიტერატურა</a:t>
            </a:r>
            <a:endParaRPr lang="en-US" dirty="0"/>
          </a:p>
        </p:txBody>
      </p:sp>
      <p:sp>
        <p:nvSpPr>
          <p:cNvPr id="3" name="Content Placeholder 2">
            <a:extLst>
              <a:ext uri="{FF2B5EF4-FFF2-40B4-BE49-F238E27FC236}">
                <a16:creationId xmlns:a16="http://schemas.microsoft.com/office/drawing/2014/main" id="{730BDA88-5A74-47B0-8915-3BADD0947B6A}"/>
              </a:ext>
            </a:extLst>
          </p:cNvPr>
          <p:cNvSpPr>
            <a:spLocks noGrp="1"/>
          </p:cNvSpPr>
          <p:nvPr>
            <p:ph idx="1"/>
          </p:nvPr>
        </p:nvSpPr>
        <p:spPr/>
        <p:txBody>
          <a:bodyPr/>
          <a:lstStyle/>
          <a:p>
            <a:r>
              <a:rPr lang="en-US" dirty="0">
                <a:hlinkClick r:id="rId2"/>
              </a:rPr>
              <a:t>https://science.nasa.gov/exoplanets/planet-types/</a:t>
            </a:r>
            <a:endParaRPr lang="en-US" dirty="0"/>
          </a:p>
          <a:p>
            <a:r>
              <a:rPr lang="en-US" dirty="0">
                <a:hlinkClick r:id="rId3"/>
              </a:rPr>
              <a:t>https://www.esa.int/Science_Exploration/Space_Science/Exoplanets/Life_on_exoplanets</a:t>
            </a:r>
            <a:endParaRPr lang="en-US" dirty="0"/>
          </a:p>
          <a:p>
            <a:r>
              <a:rPr lang="en-US" dirty="0">
                <a:hlinkClick r:id="rId4"/>
              </a:rPr>
              <a:t>https://www.space.com/astronomy/exoplanets</a:t>
            </a:r>
            <a:endParaRPr lang="en-US" dirty="0"/>
          </a:p>
          <a:p>
            <a:r>
              <a:rPr lang="en-US" dirty="0">
                <a:hlinkClick r:id="rId5"/>
              </a:rPr>
              <a:t>https://en.wikipedia.org/wiki/Exoplanet</a:t>
            </a:r>
            <a:endParaRPr lang="en-US" dirty="0"/>
          </a:p>
          <a:p>
            <a:endParaRPr lang="en-US" dirty="0"/>
          </a:p>
          <a:p>
            <a:endParaRPr lang="en-US" dirty="0"/>
          </a:p>
        </p:txBody>
      </p:sp>
    </p:spTree>
    <p:extLst>
      <p:ext uri="{BB962C8B-B14F-4D97-AF65-F5344CB8AC3E}">
        <p14:creationId xmlns:p14="http://schemas.microsoft.com/office/powerpoint/2010/main" val="13368837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F3C032-1933-4E43-ABFA-404A8B74F601}"/>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A562C2C-75A1-45BC-B84E-C8B8120413B2}"/>
              </a:ext>
            </a:extLst>
          </p:cNvPr>
          <p:cNvSpPr>
            <a:spLocks noGrp="1"/>
          </p:cNvSpPr>
          <p:nvPr>
            <p:ph type="title"/>
          </p:nvPr>
        </p:nvSpPr>
        <p:spPr>
          <a:xfrm>
            <a:off x="5396993" y="1420426"/>
            <a:ext cx="6599698" cy="2441359"/>
          </a:xfrm>
        </p:spPr>
        <p:txBody>
          <a:bodyPr>
            <a:normAutofit/>
          </a:bodyPr>
          <a:lstStyle/>
          <a:p>
            <a:pPr algn="ctr"/>
            <a:r>
              <a:rPr lang="ka-GE" sz="5400" dirty="0"/>
              <a:t>მადლობა</a:t>
            </a:r>
            <a:br>
              <a:rPr lang="ka-GE" sz="5400" dirty="0"/>
            </a:br>
            <a:r>
              <a:rPr lang="ka-GE" sz="5400" dirty="0"/>
              <a:t>ყურადღებისთვის!</a:t>
            </a:r>
            <a:endParaRPr lang="en-US" sz="5400" dirty="0"/>
          </a:p>
        </p:txBody>
      </p:sp>
    </p:spTree>
    <p:extLst>
      <p:ext uri="{BB962C8B-B14F-4D97-AF65-F5344CB8AC3E}">
        <p14:creationId xmlns:p14="http://schemas.microsoft.com/office/powerpoint/2010/main" val="13974690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2578CA-DEC9-49C3-80AF-C113973CC9A9}"/>
    </a:ext>
  </a:extLst>
</a:theme>
</file>

<file path=docProps/app.xml><?xml version="1.0" encoding="utf-8"?>
<Properties xmlns="http://schemas.openxmlformats.org/officeDocument/2006/extended-properties" xmlns:vt="http://schemas.openxmlformats.org/officeDocument/2006/docPropsVTypes">
  <Template/>
  <TotalTime>357</TotalTime>
  <Words>380</Words>
  <Application>Microsoft Office PowerPoint</Application>
  <PresentationFormat>Widescreen</PresentationFormat>
  <Paragraphs>46</Paragraphs>
  <Slides>23</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Sylfaen</vt:lpstr>
      <vt:lpstr>Tw Cen MT</vt:lpstr>
      <vt:lpstr>Circuit</vt:lpstr>
      <vt:lpstr>ეგზოპლანეტების აღმოჩენის მეთოდები</vt:lpstr>
      <vt:lpstr>განსახილველი საკითხები:</vt:lpstr>
      <vt:lpstr>განმარტება</vt:lpstr>
      <vt:lpstr>ტიპები</vt:lpstr>
      <vt:lpstr>გაზის გიგანტები</vt:lpstr>
      <vt:lpstr>ნეპტუნის მსგავსი პლანეტები</vt:lpstr>
      <vt:lpstr>სუპერ-დედამიწები</vt:lpstr>
      <vt:lpstr>კლდოვანი/დედამიწის ტიპის პლანეტები</vt:lpstr>
      <vt:lpstr>PowerPoint Presentation</vt:lpstr>
      <vt:lpstr>აღმოჩენის სირთულე</vt:lpstr>
      <vt:lpstr>აღმოჩენის ძირითადი მეთოდები</vt:lpstr>
      <vt:lpstr>ალტერნატიული მეთოდები</vt:lpstr>
      <vt:lpstr>რატომ გვჭირდება ალტერნატივები?</vt:lpstr>
      <vt:lpstr>PowerPoint Presentation</vt:lpstr>
      <vt:lpstr>PowerPoint Presentation</vt:lpstr>
      <vt:lpstr>HR 8799-ის სისტემის ოთხი ეგზოპლანეტა გადაიღო W. M. Keck-ის ობსერვატორიამ შვიდი წლის განმავლობაში. ვიდეოში ნაჩვენები მათი მოძრაობა ინტერპოლირებულია ყოველწლიური დაკვირვებების საფუძველზე.</vt:lpstr>
      <vt:lpstr>Pulsar timing</vt:lpstr>
      <vt:lpstr>განვითარება და მომავალი</vt:lpstr>
      <vt:lpstr>PowerPoint Presentation</vt:lpstr>
      <vt:lpstr>დასკვნა</vt:lpstr>
      <vt:lpstr>PowerPoint Presentation</vt:lpstr>
      <vt:lpstr>ლიტერატურა</vt:lpstr>
      <vt:lpstr>მადლობა ყურადღებისთვის!</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ეგზოპლანეტების აღმოჩენის მეთოდები</dc:title>
  <dc:creator>User</dc:creator>
  <cp:lastModifiedBy>User</cp:lastModifiedBy>
  <cp:revision>4</cp:revision>
  <dcterms:created xsi:type="dcterms:W3CDTF">2026-06-01T16:07:30Z</dcterms:created>
  <dcterms:modified xsi:type="dcterms:W3CDTF">2026-06-06T20:21:45Z</dcterms:modified>
</cp:coreProperties>
</file>