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57" r:id="rId3"/>
    <p:sldId id="258" r:id="rId4"/>
    <p:sldId id="259" r:id="rId5"/>
    <p:sldId id="260" r:id="rId6"/>
    <p:sldId id="261" r:id="rId7"/>
    <p:sldId id="262" r:id="rId8"/>
    <p:sldId id="263" r:id="rId9"/>
    <p:sldId id="266" r:id="rId10"/>
    <p:sldId id="264" r:id="rId11"/>
    <p:sldId id="265" r:id="rId12"/>
    <p:sldId id="269" r:id="rId13"/>
    <p:sldId id="267" r:id="rId14"/>
    <p:sldId id="268"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23" autoAdjust="0"/>
    <p:restoredTop sz="94660"/>
  </p:normalViewPr>
  <p:slideViewPr>
    <p:cSldViewPr snapToGrid="0">
      <p:cViewPr varScale="1">
        <p:scale>
          <a:sx n="69" d="100"/>
          <a:sy n="69" d="100"/>
        </p:scale>
        <p:origin x="8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74BE762-5C09-44D5-A612-1CFC64072707}" type="datetimeFigureOut">
              <a:rPr lang="en-US" smtClean="0"/>
              <a:t>6/12/2020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2563546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4BE762-5C09-44D5-A612-1CFC64072707}" type="datetimeFigureOut">
              <a:rPr lang="en-US" smtClean="0"/>
              <a:t>6/12/2020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1873694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74BE762-5C09-44D5-A612-1CFC64072707}" type="datetimeFigureOut">
              <a:rPr lang="en-US" smtClean="0"/>
              <a:t>6/12/2020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2728036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74BE762-5C09-44D5-A612-1CFC64072707}" type="datetimeFigureOut">
              <a:rPr lang="en-US" smtClean="0"/>
              <a:t>6/12/2020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3688210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4BE762-5C09-44D5-A612-1CFC64072707}" type="datetimeFigureOut">
              <a:rPr lang="en-US" smtClean="0"/>
              <a:t>6/12/2020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316207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74BE762-5C09-44D5-A612-1CFC64072707}" type="datetimeFigureOut">
              <a:rPr lang="en-US" smtClean="0"/>
              <a:t>6/12/2020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3102016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4BE762-5C09-44D5-A612-1CFC64072707}" type="datetimeFigureOut">
              <a:rPr lang="en-US" smtClean="0"/>
              <a:t>6/12/2020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3532396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74BE762-5C09-44D5-A612-1CFC64072707}" type="datetimeFigureOut">
              <a:rPr lang="en-US" smtClean="0"/>
              <a:t>6/12/2020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2739039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74BE762-5C09-44D5-A612-1CFC64072707}" type="datetimeFigureOut">
              <a:rPr lang="en-US" smtClean="0"/>
              <a:t>6/12/2020</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1893476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4BE762-5C09-44D5-A612-1CFC64072707}" type="datetimeFigureOut">
              <a:rPr lang="en-US" smtClean="0"/>
              <a:t>6/12/2020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2441867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4BE762-5C09-44D5-A612-1CFC64072707}" type="datetimeFigureOut">
              <a:rPr lang="en-US" smtClean="0"/>
              <a:t>6/12/2020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9064B4-B8CE-43DD-B928-7258FFF0BE9E}" type="slidenum">
              <a:rPr lang="en-US" smtClean="0"/>
              <a:t>‹#›</a:t>
            </a:fld>
            <a:endParaRPr lang="en-US"/>
          </a:p>
        </p:txBody>
      </p:sp>
    </p:spTree>
    <p:extLst>
      <p:ext uri="{BB962C8B-B14F-4D97-AF65-F5344CB8AC3E}">
        <p14:creationId xmlns:p14="http://schemas.microsoft.com/office/powerpoint/2010/main" val="2919355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4BE762-5C09-44D5-A612-1CFC64072707}" type="datetimeFigureOut">
              <a:rPr lang="en-US" smtClean="0"/>
              <a:t>6/12/2020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9064B4-B8CE-43DD-B928-7258FFF0BE9E}" type="slidenum">
              <a:rPr lang="en-US" smtClean="0"/>
              <a:t>‹#›</a:t>
            </a:fld>
            <a:endParaRPr lang="en-US"/>
          </a:p>
        </p:txBody>
      </p:sp>
    </p:spTree>
    <p:extLst>
      <p:ext uri="{BB962C8B-B14F-4D97-AF65-F5344CB8AC3E}">
        <p14:creationId xmlns:p14="http://schemas.microsoft.com/office/powerpoint/2010/main" val="352093959"/>
      </p:ext>
    </p:extLst>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z52WWLE8bBo"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6.xml"/><Relationship Id="rId1" Type="http://schemas.openxmlformats.org/officeDocument/2006/relationships/video" Target="https://www.youtube.com/embed/2-kR7VaHyMg"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745528"/>
          </a:xfrm>
        </p:spPr>
        <p:txBody>
          <a:bodyPr/>
          <a:lstStyle/>
          <a:p>
            <a:r>
              <a:rPr lang="ka-GE" dirty="0" smtClean="0"/>
              <a:t>ლაგრანჟის წერტილები</a:t>
            </a:r>
            <a:endParaRPr lang="en-US" dirty="0"/>
          </a:p>
        </p:txBody>
      </p:sp>
      <p:sp>
        <p:nvSpPr>
          <p:cNvPr id="3" name="Subtitle 2"/>
          <p:cNvSpPr>
            <a:spLocks noGrp="1"/>
          </p:cNvSpPr>
          <p:nvPr>
            <p:ph type="subTitle" idx="1"/>
          </p:nvPr>
        </p:nvSpPr>
        <p:spPr>
          <a:xfrm>
            <a:off x="4502726" y="4530436"/>
            <a:ext cx="6165273" cy="727364"/>
          </a:xfrm>
        </p:spPr>
        <p:txBody>
          <a:bodyPr/>
          <a:lstStyle/>
          <a:p>
            <a:r>
              <a:rPr lang="ka-GE" dirty="0" smtClean="0"/>
              <a:t>                         მარიამ ბიბილაშვილი</a:t>
            </a:r>
            <a:endParaRPr lang="en-US" dirty="0"/>
          </a:p>
        </p:txBody>
      </p:sp>
    </p:spTree>
    <p:extLst>
      <p:ext uri="{BB962C8B-B14F-4D97-AF65-F5344CB8AC3E}">
        <p14:creationId xmlns:p14="http://schemas.microsoft.com/office/powerpoint/2010/main" val="2064948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836" y="365125"/>
            <a:ext cx="5908964" cy="5897130"/>
          </a:xfrm>
        </p:spPr>
        <p:txBody>
          <a:bodyPr>
            <a:normAutofit/>
          </a:bodyPr>
          <a:lstStyle/>
          <a:p>
            <a:r>
              <a:rPr lang="ka-GE" sz="2400" dirty="0" smtClean="0">
                <a:solidFill>
                  <a:srgbClr val="FF0000"/>
                </a:solidFill>
              </a:rPr>
              <a:t>ლაგრანჟის წერტილები</a:t>
            </a:r>
            <a:r>
              <a:rPr lang="ka-GE" sz="2400" dirty="0" smtClean="0"/>
              <a:t>(</a:t>
            </a:r>
            <a:r>
              <a:rPr lang="en-US" sz="2400" dirty="0" smtClean="0"/>
              <a:t>L-</a:t>
            </a:r>
            <a:r>
              <a:rPr lang="ka-GE" sz="2400" dirty="0" smtClean="0"/>
              <a:t>წერტილები) არის ადგილი(არე) კოსმოსში სადაც ორ მასიური სხეულის სისტემაში მცირე მასის მქონე მესამე  სხეულს გრავიტაციული ძალების ზემოქმედებით შეუძლია უძრავი დარჩეს</a:t>
            </a:r>
            <a:r>
              <a:rPr lang="en-US" sz="2400" dirty="0"/>
              <a:t> </a:t>
            </a:r>
            <a:r>
              <a:rPr lang="ka-GE" sz="2400" dirty="0" smtClean="0"/>
              <a:t>იმ ათვლის სისტემაში,რომელიც დაკავშირებულია მასიურ სხეულებთან.ლაგრანჟის წერტილები წარმოადგენს სამი სხეულის ამოცანის კერძო შემთხვევას.ამ წერტილებში გრავიტაციული ძალები კომპენსირდება ცენტრიდანული ძალით.</a:t>
            </a:r>
            <a:endParaRPr lang="en-US" sz="2400" dirty="0"/>
          </a:p>
        </p:txBody>
      </p:sp>
      <p:pic>
        <p:nvPicPr>
          <p:cNvPr id="3" name="BF8F8A6">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91836" y="365125"/>
            <a:ext cx="4953000" cy="5029200"/>
          </a:xfrm>
          <a:prstGeom prst="rect">
            <a:avLst/>
          </a:prstGeom>
        </p:spPr>
      </p:pic>
    </p:spTree>
    <p:extLst>
      <p:ext uri="{BB962C8B-B14F-4D97-AF65-F5344CB8AC3E}">
        <p14:creationId xmlns:p14="http://schemas.microsoft.com/office/powerpoint/2010/main" val="6359247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mute="1">
                <p:cTn id="7"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02182" y="332509"/>
            <a:ext cx="5015346" cy="4585854"/>
          </a:xfrm>
        </p:spPr>
        <p:txBody>
          <a:bodyPr>
            <a:normAutofit fontScale="90000"/>
          </a:bodyPr>
          <a:lstStyle/>
          <a:p>
            <a:pPr algn="l"/>
            <a:r>
              <a:rPr lang="ka-GE" sz="2800" dirty="0" smtClean="0"/>
              <a:t/>
            </a:r>
            <a:br>
              <a:rPr lang="ka-GE" sz="2800" dirty="0" smtClean="0"/>
            </a:br>
            <a:r>
              <a:rPr lang="ka-GE" sz="2800" dirty="0"/>
              <a:t/>
            </a:r>
            <a:br>
              <a:rPr lang="ka-GE" sz="2800" dirty="0"/>
            </a:br>
            <a:r>
              <a:rPr lang="ka-GE" sz="2800" dirty="0" smtClean="0"/>
              <a:t/>
            </a:r>
            <a:br>
              <a:rPr lang="ka-GE" sz="2800" dirty="0" smtClean="0"/>
            </a:br>
            <a:r>
              <a:rPr lang="ka-GE" sz="2800" dirty="0"/>
              <a:t/>
            </a:r>
            <a:br>
              <a:rPr lang="ka-GE" sz="2800" dirty="0"/>
            </a:br>
            <a:r>
              <a:rPr lang="ka-GE" sz="2800" dirty="0" smtClean="0"/>
              <a:t>სახელწოდება ამ წერტილებმა მიიღო ფრანგი მეცნიერის ლ.ლაგრანჟის საპატივცემულოდ</a:t>
            </a:r>
            <a:r>
              <a:rPr lang="en-US" sz="2800" dirty="0" smtClean="0"/>
              <a:t/>
            </a:r>
            <a:br>
              <a:rPr lang="en-US" sz="2800" dirty="0" smtClean="0"/>
            </a:br>
            <a:r>
              <a:rPr lang="ka-GE" sz="2800" dirty="0" smtClean="0"/>
              <a:t/>
            </a:r>
            <a:br>
              <a:rPr lang="ka-GE" sz="2800" dirty="0" smtClean="0"/>
            </a:br>
            <a:r>
              <a:rPr lang="en-US" sz="2800" dirty="0" smtClean="0"/>
              <a:t>L1 ,L2 ,L3 </a:t>
            </a:r>
            <a:r>
              <a:rPr lang="ka-GE" sz="2800" dirty="0" smtClean="0"/>
              <a:t> აღმოაჩინა ეილერმა  და</a:t>
            </a:r>
            <a:r>
              <a:rPr lang="ka-GE" sz="2800" dirty="0"/>
              <a:t> </a:t>
            </a:r>
            <a:r>
              <a:rPr lang="en-US" sz="2800" dirty="0" smtClean="0"/>
              <a:t>L4 ,L5</a:t>
            </a:r>
            <a:r>
              <a:rPr lang="ka-GE" sz="2800" dirty="0" smtClean="0"/>
              <a:t> ლაგრანჟმა</a:t>
            </a:r>
            <a:r>
              <a:rPr lang="en-US" sz="2400" dirty="0" smtClean="0"/>
              <a:t/>
            </a:r>
            <a:br>
              <a:rPr lang="en-US" sz="2400" dirty="0" smtClean="0"/>
            </a:br>
            <a:r>
              <a:rPr lang="en-US" sz="2400" dirty="0"/>
              <a:t/>
            </a:r>
            <a:br>
              <a:rPr lang="en-US" sz="2400" dirty="0"/>
            </a:br>
            <a:r>
              <a:rPr lang="en-US" sz="2400" dirty="0" smtClean="0"/>
              <a:t/>
            </a:r>
            <a:br>
              <a:rPr lang="en-US" sz="2400" dirty="0" smtClean="0"/>
            </a:br>
            <a:r>
              <a:rPr lang="en-US" sz="2400" dirty="0"/>
              <a:t/>
            </a:r>
            <a:br>
              <a:rPr lang="en-US" sz="2400" dirty="0"/>
            </a:br>
            <a:r>
              <a:rPr lang="en-US" sz="2400" dirty="0" smtClean="0"/>
              <a:t/>
            </a:r>
            <a:br>
              <a:rPr lang="en-US" sz="2400" dirty="0" smtClean="0"/>
            </a:br>
            <a:r>
              <a:rPr lang="en-US" sz="2400" dirty="0"/>
              <a:t/>
            </a:r>
            <a:br>
              <a:rPr lang="en-US" sz="2400" dirty="0"/>
            </a:br>
            <a:r>
              <a:rPr lang="en-US" sz="2400" dirty="0" smtClean="0"/>
              <a:t/>
            </a:r>
            <a:br>
              <a:rPr lang="en-US" sz="2400" dirty="0" smtClean="0"/>
            </a:br>
            <a:r>
              <a:rPr lang="en-US" sz="2400" dirty="0" smtClean="0"/>
              <a:t/>
            </a:r>
            <a:br>
              <a:rPr lang="en-US" sz="2400" dirty="0" smtClean="0"/>
            </a:b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32" y="112135"/>
            <a:ext cx="3134605" cy="364807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7636" y="2625436"/>
            <a:ext cx="3048000" cy="3810000"/>
          </a:xfrm>
          <a:prstGeom prst="rect">
            <a:avLst/>
          </a:prstGeom>
        </p:spPr>
      </p:pic>
    </p:spTree>
    <p:extLst>
      <p:ext uri="{BB962C8B-B14F-4D97-AF65-F5344CB8AC3E}">
        <p14:creationId xmlns:p14="http://schemas.microsoft.com/office/powerpoint/2010/main" val="32201825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7490" y="365125"/>
            <a:ext cx="4752110" cy="6146511"/>
          </a:xfrm>
        </p:spPr>
        <p:txBody>
          <a:bodyPr>
            <a:normAutofit/>
          </a:bodyPr>
          <a:lstStyle/>
          <a:p>
            <a:r>
              <a:rPr lang="ka-GE" sz="3600" dirty="0" smtClean="0"/>
              <a:t>მზის სისტემაში არსებობს 5 ლაგრანჟის წერტილი:</a:t>
            </a:r>
            <a:r>
              <a:rPr lang="en-US" sz="3600" dirty="0" smtClean="0"/>
              <a:t>L1 , L2, L3,(</a:t>
            </a:r>
            <a:r>
              <a:rPr lang="ka-GE" sz="3600" dirty="0" smtClean="0"/>
              <a:t>არასტაბილური)</a:t>
            </a:r>
            <a:r>
              <a:rPr lang="en-US" sz="3600" dirty="0" smtClean="0"/>
              <a:t> L4, L5.</a:t>
            </a:r>
            <a:r>
              <a:rPr lang="ka-GE" sz="3600" dirty="0" smtClean="0"/>
              <a:t>(სტაბილური)</a:t>
            </a:r>
            <a:br>
              <a:rPr lang="ka-GE" sz="3600" dirty="0" smtClean="0"/>
            </a:br>
            <a:endParaRPr lang="en-US" sz="3600" dirty="0"/>
          </a:p>
        </p:txBody>
      </p:sp>
      <p:pic>
        <p:nvPicPr>
          <p:cNvPr id="8" name="z52WWLE8bBo"/>
          <p:cNvPicPr>
            <a:picLocks noGrp="1" noRot="1" noChangeAspect="1"/>
          </p:cNvPicPr>
          <p:nvPr>
            <p:ph idx="1"/>
            <a:videoFile r:link="rId1"/>
          </p:nvPr>
        </p:nvPicPr>
        <p:blipFill>
          <a:blip r:embed="rId3"/>
          <a:stretch>
            <a:fillRect/>
          </a:stretch>
        </p:blipFill>
        <p:spPr>
          <a:xfrm>
            <a:off x="266700" y="651164"/>
            <a:ext cx="6847534" cy="4849090"/>
          </a:xfrm>
          <a:prstGeom prst="rect">
            <a:avLst/>
          </a:prstGeom>
        </p:spPr>
      </p:pic>
    </p:spTree>
    <p:extLst>
      <p:ext uri="{BB962C8B-B14F-4D97-AF65-F5344CB8AC3E}">
        <p14:creationId xmlns:p14="http://schemas.microsoft.com/office/powerpoint/2010/main" val="19879055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5417127" cy="6118802"/>
          </a:xfrm>
        </p:spPr>
        <p:txBody>
          <a:bodyPr>
            <a:normAutofit fontScale="90000"/>
          </a:bodyPr>
          <a:lstStyle/>
          <a:p>
            <a:r>
              <a:rPr lang="ka-GE" dirty="0"/>
              <a:t/>
            </a:r>
            <a:br>
              <a:rPr lang="ka-GE" dirty="0"/>
            </a:br>
            <a:r>
              <a:rPr lang="ka-GE" dirty="0" smtClean="0"/>
              <a:t/>
            </a:r>
            <a:br>
              <a:rPr lang="ka-GE" dirty="0" smtClean="0"/>
            </a:br>
            <a:r>
              <a:rPr lang="ka-GE" dirty="0"/>
              <a:t/>
            </a:r>
            <a:br>
              <a:rPr lang="ka-GE" dirty="0"/>
            </a:br>
            <a:r>
              <a:rPr lang="ka-GE" dirty="0" smtClean="0"/>
              <a:t/>
            </a:r>
            <a:br>
              <a:rPr lang="ka-GE" dirty="0" smtClean="0"/>
            </a:br>
            <a:r>
              <a:rPr lang="ka-GE" dirty="0"/>
              <a:t/>
            </a:r>
            <a:br>
              <a:rPr lang="ka-GE" dirty="0"/>
            </a:br>
            <a:r>
              <a:rPr lang="en-US" dirty="0" smtClean="0"/>
              <a:t>L1</a:t>
            </a:r>
            <a:r>
              <a:rPr lang="ka-GE" dirty="0" smtClean="0"/>
              <a:t/>
            </a:r>
            <a:br>
              <a:rPr lang="ka-GE" dirty="0" smtClean="0"/>
            </a:br>
            <a:r>
              <a:rPr lang="ka-GE" sz="2000" dirty="0" smtClean="0"/>
              <a:t>მზე-დედამიწის სისტემაში ობიექტზე მოქმედ მზის გრავიტაციულ ძალას ისე აკომპენსირებს დედამიწის მიზიდულობის ძალა,რომ ობიექტისა და დედამიწის მზის გარშემო მოძრაობის პერიოდები თითქმის ტოლი ხდება.</a:t>
            </a:r>
            <a:r>
              <a:rPr lang="en-US" sz="2000" dirty="0" smtClean="0"/>
              <a:t>L1 </a:t>
            </a:r>
            <a:r>
              <a:rPr lang="ka-GE" sz="2000" dirty="0" smtClean="0"/>
              <a:t>მზეზე დასაკვირვებლად  მოსახაერხებელი ადგილია ,რადგან აქ მზის ქარი აღწევს 1 საათით ადრე </a:t>
            </a:r>
            <a:br>
              <a:rPr lang="ka-GE" sz="2000" dirty="0" smtClean="0"/>
            </a:br>
            <a:r>
              <a:rPr lang="ka-GE" sz="2000" dirty="0" smtClean="0"/>
              <a:t>დედამიწასთან შედარებით</a:t>
            </a:r>
            <a:r>
              <a:rPr lang="en-US" sz="2000" dirty="0" smtClean="0"/>
              <a:t>.</a:t>
            </a:r>
            <a:r>
              <a:rPr lang="ka-GE" sz="2000" dirty="0" smtClean="0"/>
              <a:t> </a:t>
            </a:r>
            <a:br>
              <a:rPr lang="ka-GE" sz="2000" dirty="0" smtClean="0"/>
            </a:br>
            <a:r>
              <a:rPr lang="ka-GE" sz="2000" dirty="0" smtClean="0"/>
              <a:t/>
            </a:r>
            <a:br>
              <a:rPr lang="ka-GE" sz="2000" dirty="0" smtClean="0"/>
            </a:br>
            <a:r>
              <a:rPr lang="ka-GE" sz="2000" dirty="0"/>
              <a:t/>
            </a:r>
            <a:br>
              <a:rPr lang="ka-GE" sz="2000" dirty="0"/>
            </a:br>
            <a:r>
              <a:rPr lang="ka-GE" sz="2000" dirty="0" smtClean="0"/>
              <a:t/>
            </a:r>
            <a:br>
              <a:rPr lang="ka-GE" sz="2000" dirty="0" smtClean="0"/>
            </a:br>
            <a:r>
              <a:rPr lang="ka-GE" sz="2000" dirty="0"/>
              <a:t/>
            </a:r>
            <a:br>
              <a:rPr lang="ka-GE" sz="2000" dirty="0"/>
            </a:br>
            <a:r>
              <a:rPr lang="ka-GE" sz="2000" dirty="0" smtClean="0"/>
              <a:t>დედამიწა -მთვარის სისტემაში მოსახარხებელია ამ წერტილის გამოყენება კოსმოსური სადგურის ასაშენებლად,რაც საგრძნობლად შეამცირებდა საწვავის მოხმარებას მთვარეზე სამოგზაუროდ</a:t>
            </a:r>
            <a:br>
              <a:rPr lang="ka-GE" sz="2000" dirty="0" smtClean="0"/>
            </a:br>
            <a:r>
              <a:rPr lang="ka-GE" sz="2000" dirty="0" smtClean="0"/>
              <a:t> </a:t>
            </a: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91200" y="365126"/>
            <a:ext cx="6164839" cy="3473768"/>
          </a:xfrm>
        </p:spPr>
      </p:pic>
    </p:spTree>
    <p:extLst>
      <p:ext uri="{BB962C8B-B14F-4D97-AF65-F5344CB8AC3E}">
        <p14:creationId xmlns:p14="http://schemas.microsoft.com/office/powerpoint/2010/main" val="3124925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571500" indent="-571500">
              <a:buFont typeface="Arial" panose="020B0604020202020204" pitchFamily="34" charset="0"/>
              <a:buChar char="•"/>
            </a:pPr>
            <a:r>
              <a:rPr lang="en-US" dirty="0" smtClean="0"/>
              <a:t>SOHO- 199</a:t>
            </a:r>
            <a:r>
              <a:rPr lang="ka-GE" dirty="0" smtClean="0"/>
              <a:t>5 წ       </a:t>
            </a:r>
            <a:r>
              <a:rPr lang="en-US" dirty="0" smtClean="0"/>
              <a:t>GGS WIND</a:t>
            </a:r>
            <a:r>
              <a:rPr lang="ka-GE" dirty="0" smtClean="0"/>
              <a:t>-1994 წ</a:t>
            </a:r>
            <a:r>
              <a:rPr lang="ka-GE" dirty="0"/>
              <a:t/>
            </a:r>
            <a:br>
              <a:rPr lang="ka-GE" dirty="0"/>
            </a:br>
            <a:endParaRPr lang="en-US"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224186" y="2384744"/>
            <a:ext cx="3985123" cy="4188741"/>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458075" y="2410619"/>
            <a:ext cx="3415046" cy="4162866"/>
          </a:xfrm>
        </p:spPr>
      </p:pic>
    </p:spTree>
    <p:extLst>
      <p:ext uri="{BB962C8B-B14F-4D97-AF65-F5344CB8AC3E}">
        <p14:creationId xmlns:p14="http://schemas.microsoft.com/office/powerpoint/2010/main" val="37800166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1122363"/>
            <a:ext cx="5181600" cy="5292292"/>
          </a:xfrm>
        </p:spPr>
        <p:txBody>
          <a:bodyPr>
            <a:normAutofit fontScale="90000"/>
          </a:bodyPr>
          <a:lstStyle/>
          <a:p>
            <a:r>
              <a:rPr lang="en-US" sz="4000" dirty="0" smtClean="0"/>
              <a:t>L2</a:t>
            </a:r>
            <a:r>
              <a:rPr lang="ka-GE" sz="4000" dirty="0" smtClean="0"/>
              <a:t> </a:t>
            </a:r>
            <a:r>
              <a:rPr lang="ka-GE" sz="2400" dirty="0" smtClean="0"/>
              <a:t>წერტილშიც ასევე ორბიტალური პერიოდი ობიექტის ტოლი ხდება დედამიწის ორბიტალური პერიოდის. მზე-დედამიწის სისტემაში იდეალურ ადგილს წარმოადგენს.  აქ მყოფი ობიექტები არ ბრუნავენ დედამიწის გარშემო და დაცულნი არიან გაციებისა და გადაცხელებისგან.ეს მდებარეობა ხელსაყრელია ვარსკვლავების შესასწავლად.</a:t>
            </a:r>
            <a:br>
              <a:rPr lang="ka-GE" sz="2400" dirty="0" smtClean="0"/>
            </a:br>
            <a:r>
              <a:rPr lang="ka-GE" sz="2400" dirty="0" smtClean="0"/>
              <a:t>მთვარე-დედამიწის სისტემისთვის ეს წერტილი შეიძლება გამოვიყენოთ სატელიტური კომუნიკაციებისთვის</a:t>
            </a:r>
            <a:endParaRPr lang="en-US" sz="4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062" y="540743"/>
            <a:ext cx="4957718" cy="4142094"/>
          </a:xfrm>
          <a:prstGeom prst="rect">
            <a:avLst/>
          </a:prstGeom>
        </p:spPr>
      </p:pic>
    </p:spTree>
    <p:extLst>
      <p:ext uri="{BB962C8B-B14F-4D97-AF65-F5344CB8AC3E}">
        <p14:creationId xmlns:p14="http://schemas.microsoft.com/office/powerpoint/2010/main" val="2801038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GAIA-2013</a:t>
            </a:r>
            <a:r>
              <a:rPr lang="ka-GE" dirty="0" smtClean="0"/>
              <a:t> წ</a:t>
            </a:r>
            <a:r>
              <a:rPr lang="ka-GE" dirty="0"/>
              <a:t>.</a:t>
            </a:r>
            <a:r>
              <a:rPr lang="en-US" dirty="0" smtClean="0"/>
              <a:t>       Herschel-2009</a:t>
            </a:r>
            <a:r>
              <a:rPr lang="ka-GE" dirty="0" smtClean="0"/>
              <a:t> წ</a:t>
            </a:r>
            <a:endParaRPr lang="en-US" dirty="0"/>
          </a:p>
        </p:txBody>
      </p:sp>
      <p:pic>
        <p:nvPicPr>
          <p:cNvPr id="9" name="Content Placeholder 8"/>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962289" y="2505075"/>
            <a:ext cx="4912784" cy="3684588"/>
          </a:xfrm>
        </p:spPr>
      </p:pic>
      <p:pic>
        <p:nvPicPr>
          <p:cNvPr id="10" name="Content Placeholder 9"/>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603351" y="2368808"/>
            <a:ext cx="3926104" cy="3820855"/>
          </a:xfrm>
        </p:spPr>
      </p:pic>
    </p:spTree>
    <p:extLst>
      <p:ext uri="{BB962C8B-B14F-4D97-AF65-F5344CB8AC3E}">
        <p14:creationId xmlns:p14="http://schemas.microsoft.com/office/powerpoint/2010/main" val="4063373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383" y="193964"/>
            <a:ext cx="4738253" cy="4152982"/>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1482" y="362816"/>
            <a:ext cx="5715000" cy="6076950"/>
          </a:xfrm>
          <a:prstGeom prst="rect">
            <a:avLst/>
          </a:prstGeom>
        </p:spPr>
      </p:pic>
    </p:spTree>
    <p:extLst>
      <p:ext uri="{BB962C8B-B14F-4D97-AF65-F5344CB8AC3E}">
        <p14:creationId xmlns:p14="http://schemas.microsoft.com/office/powerpoint/2010/main" val="19946386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636" y="365125"/>
            <a:ext cx="6082146" cy="6201930"/>
          </a:xfrm>
        </p:spPr>
        <p:txBody>
          <a:bodyPr/>
          <a:lstStyle/>
          <a:p>
            <a:r>
              <a:rPr lang="en-US" dirty="0" smtClean="0"/>
              <a:t>L3 </a:t>
            </a:r>
            <a:r>
              <a:rPr lang="ka-GE" dirty="0" smtClean="0"/>
              <a:t>  </a:t>
            </a:r>
            <a:r>
              <a:rPr lang="ka-GE" sz="2800" dirty="0" smtClean="0"/>
              <a:t>მდებარეობს დედამიწის მოპირდაპირე მხარეს,მისსავე ორბიტაზე. იმის მიუხედავად,რომ დედამიწა მისგან შორს მდებარეობს მაინც ახდენს გრავიტაციული ძალით მასზე გავლენას.</a:t>
            </a:r>
            <a:r>
              <a:rPr lang="en-US" sz="2800" dirty="0" smtClean="0"/>
              <a:t> </a:t>
            </a:r>
            <a:r>
              <a:rPr lang="ka-GE" sz="2800" dirty="0" smtClean="0"/>
              <a:t>ვარაუდობენ რომ მომავალში მისი გამოენება შეგვიძლია მზეზე მიმდინარე სხვადასხვა აქტივობების დასაკვირვებლად.</a:t>
            </a:r>
            <a:endParaRPr lang="en-US" sz="2800"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70530" y="895710"/>
            <a:ext cx="4994997" cy="4254997"/>
          </a:xfrm>
        </p:spPr>
      </p:pic>
    </p:spTree>
    <p:extLst>
      <p:ext uri="{BB962C8B-B14F-4D97-AF65-F5344CB8AC3E}">
        <p14:creationId xmlns:p14="http://schemas.microsoft.com/office/powerpoint/2010/main" val="186142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4814455" cy="5689311"/>
          </a:xfrm>
        </p:spPr>
        <p:txBody>
          <a:bodyPr>
            <a:normAutofit/>
          </a:bodyPr>
          <a:lstStyle/>
          <a:p>
            <a:r>
              <a:rPr lang="en-US" dirty="0" smtClean="0"/>
              <a:t>L4 </a:t>
            </a:r>
            <a:r>
              <a:rPr lang="ka-GE" dirty="0" smtClean="0"/>
              <a:t>და</a:t>
            </a:r>
            <a:r>
              <a:rPr lang="en-US" dirty="0" smtClean="0"/>
              <a:t> L5</a:t>
            </a:r>
            <a:r>
              <a:rPr lang="ka-GE" dirty="0" smtClean="0"/>
              <a:t> </a:t>
            </a:r>
            <a:r>
              <a:rPr lang="ka-GE" sz="3200" dirty="0" smtClean="0"/>
              <a:t>ქმნიან ორ ტოლგვერდა სამკუთხედს რომლებიც აგებულია ორ მასიურ სხეულზე </a:t>
            </a:r>
            <a:r>
              <a:rPr lang="en-US" sz="3200" dirty="0" smtClean="0"/>
              <a:t>.</a:t>
            </a:r>
            <a:r>
              <a:rPr lang="ka-GE" sz="3200" dirty="0" smtClean="0"/>
              <a:t> იმის გამო ,რომ ეს წერტილები სტაბილურია აქ ბევრი ობიექტი იყრის თავს   და მათ უწოდებენ </a:t>
            </a:r>
            <a:r>
              <a:rPr lang="ka-GE" sz="3200" dirty="0"/>
              <a:t>ტროელებს </a:t>
            </a:r>
            <a:endParaRPr lang="en-US" sz="3200"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73586" y="918656"/>
            <a:ext cx="5318414" cy="5288179"/>
          </a:xfrm>
        </p:spPr>
      </p:pic>
    </p:spTree>
    <p:extLst>
      <p:ext uri="{BB962C8B-B14F-4D97-AF65-F5344CB8AC3E}">
        <p14:creationId xmlns:p14="http://schemas.microsoft.com/office/powerpoint/2010/main" val="27812251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0636" y="0"/>
            <a:ext cx="7086599" cy="6858000"/>
          </a:xfrm>
          <a:prstGeom prst="rect">
            <a:avLst/>
          </a:prstGeom>
        </p:spPr>
      </p:pic>
    </p:spTree>
    <p:extLst>
      <p:ext uri="{BB962C8B-B14F-4D97-AF65-F5344CB8AC3E}">
        <p14:creationId xmlns:p14="http://schemas.microsoft.com/office/powerpoint/2010/main" val="3057457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2-kR7VaHyMg"/>
          <p:cNvPicPr>
            <a:picLocks noRot="1" noChangeAspect="1"/>
          </p:cNvPicPr>
          <p:nvPr>
            <a:videoFile r:link="rId1"/>
          </p:nvPr>
        </p:nvPicPr>
        <p:blipFill>
          <a:blip r:embed="rId3"/>
          <a:stretch>
            <a:fillRect/>
          </a:stretch>
        </p:blipFill>
        <p:spPr>
          <a:xfrm>
            <a:off x="1136073" y="896216"/>
            <a:ext cx="4572000" cy="4257675"/>
          </a:xfrm>
          <a:prstGeom prst="rect">
            <a:avLst/>
          </a:prstGeom>
        </p:spPr>
      </p:pic>
      <p:sp>
        <p:nvSpPr>
          <p:cNvPr id="3" name="Title 2"/>
          <p:cNvSpPr>
            <a:spLocks noGrp="1"/>
          </p:cNvSpPr>
          <p:nvPr>
            <p:ph type="title"/>
          </p:nvPr>
        </p:nvSpPr>
        <p:spPr>
          <a:xfrm>
            <a:off x="6677890" y="365125"/>
            <a:ext cx="4675909" cy="6021820"/>
          </a:xfrm>
        </p:spPr>
        <p:txBody>
          <a:bodyPr/>
          <a:lstStyle/>
          <a:p>
            <a:r>
              <a:rPr lang="ka-GE" dirty="0" smtClean="0"/>
              <a:t>2009 წელს ნასამ გაუშვა ორი ზონდი </a:t>
            </a:r>
            <a:r>
              <a:rPr lang="en-US" dirty="0" smtClean="0"/>
              <a:t>STEREO A </a:t>
            </a:r>
            <a:r>
              <a:rPr lang="ka-GE" dirty="0" smtClean="0"/>
              <a:t>და</a:t>
            </a:r>
            <a:r>
              <a:rPr lang="en-US" dirty="0" smtClean="0"/>
              <a:t> STEREO B L4 </a:t>
            </a:r>
            <a:r>
              <a:rPr lang="ka-GE" dirty="0" smtClean="0"/>
              <a:t>და</a:t>
            </a:r>
            <a:r>
              <a:rPr lang="en-US" dirty="0" smtClean="0"/>
              <a:t> L5</a:t>
            </a:r>
            <a:r>
              <a:rPr lang="ka-GE" dirty="0" smtClean="0"/>
              <a:t> გამოსაკვლევად.</a:t>
            </a:r>
            <a:endParaRPr lang="en-US" dirty="0"/>
          </a:p>
        </p:txBody>
      </p:sp>
    </p:spTree>
    <p:extLst>
      <p:ext uri="{BB962C8B-B14F-4D97-AF65-F5344CB8AC3E}">
        <p14:creationId xmlns:p14="http://schemas.microsoft.com/office/powerpoint/2010/main" val="2505326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242" y="1413163"/>
            <a:ext cx="6214416" cy="4544291"/>
          </a:xfrm>
          <a:prstGeom prst="rect">
            <a:avLst/>
          </a:prstGeom>
        </p:spPr>
      </p:pic>
      <p:sp>
        <p:nvSpPr>
          <p:cNvPr id="4" name="Title 3"/>
          <p:cNvSpPr>
            <a:spLocks noGrp="1"/>
          </p:cNvSpPr>
          <p:nvPr>
            <p:ph type="ctrTitle"/>
          </p:nvPr>
        </p:nvSpPr>
        <p:spPr>
          <a:xfrm>
            <a:off x="1274618" y="443345"/>
            <a:ext cx="9144000" cy="836036"/>
          </a:xfrm>
        </p:spPr>
        <p:txBody>
          <a:bodyPr>
            <a:normAutofit/>
          </a:bodyPr>
          <a:lstStyle/>
          <a:p>
            <a:r>
              <a:rPr lang="ka-GE" sz="4400" dirty="0" smtClean="0"/>
              <a:t>კოლონიზაცია </a:t>
            </a:r>
            <a:r>
              <a:rPr lang="en-US" sz="4400" dirty="0" smtClean="0"/>
              <a:t>XX </a:t>
            </a:r>
            <a:r>
              <a:rPr lang="ka-GE" sz="4400" dirty="0" smtClean="0"/>
              <a:t>საუკუნეში</a:t>
            </a:r>
            <a:endParaRPr lang="en-US" sz="4400" dirty="0"/>
          </a:p>
        </p:txBody>
      </p:sp>
      <p:sp>
        <p:nvSpPr>
          <p:cNvPr id="5" name="Subtitle 4"/>
          <p:cNvSpPr>
            <a:spLocks noGrp="1"/>
          </p:cNvSpPr>
          <p:nvPr>
            <p:ph type="subTitle" idx="1"/>
          </p:nvPr>
        </p:nvSpPr>
        <p:spPr>
          <a:xfrm>
            <a:off x="7342909" y="4959784"/>
            <a:ext cx="3075709" cy="1482580"/>
          </a:xfrm>
        </p:spPr>
        <p:txBody>
          <a:bodyPr/>
          <a:lstStyle/>
          <a:p>
            <a:r>
              <a:rPr lang="ka-GE" dirty="0" smtClean="0"/>
              <a:t>ჯორჯ ო’ნილის კოსმოსური სადგურ</a:t>
            </a:r>
            <a:r>
              <a:rPr lang="ka-GE" dirty="0"/>
              <a:t>ი</a:t>
            </a:r>
            <a:endParaRPr lang="en-US" dirty="0"/>
          </a:p>
        </p:txBody>
      </p:sp>
    </p:spTree>
    <p:extLst>
      <p:ext uri="{BB962C8B-B14F-4D97-AF65-F5344CB8AC3E}">
        <p14:creationId xmlns:p14="http://schemas.microsoft.com/office/powerpoint/2010/main" val="8165381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055912" y="709574"/>
            <a:ext cx="4233863" cy="777875"/>
          </a:xfr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2843" y="1695168"/>
            <a:ext cx="4179565" cy="772863"/>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2193" y="2750670"/>
            <a:ext cx="5258534" cy="991018"/>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72844" y="5015345"/>
            <a:ext cx="6363438" cy="1094509"/>
          </a:xfrm>
          <a:prstGeom prst="rect">
            <a:avLst/>
          </a:prstGeom>
        </p:spPr>
      </p:pic>
    </p:spTree>
    <p:extLst>
      <p:ext uri="{BB962C8B-B14F-4D97-AF65-F5344CB8AC3E}">
        <p14:creationId xmlns:p14="http://schemas.microsoft.com/office/powerpoint/2010/main" val="30541359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7697" y="869818"/>
            <a:ext cx="5956606" cy="5118363"/>
          </a:xfrm>
          <a:prstGeom prst="rect">
            <a:avLst/>
          </a:prstGeom>
        </p:spPr>
      </p:pic>
    </p:spTree>
    <p:extLst>
      <p:ext uri="{BB962C8B-B14F-4D97-AF65-F5344CB8AC3E}">
        <p14:creationId xmlns:p14="http://schemas.microsoft.com/office/powerpoint/2010/main" val="22998773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370</TotalTime>
  <Words>204</Words>
  <Application>Microsoft Office PowerPoint</Application>
  <PresentationFormat>Widescreen</PresentationFormat>
  <Paragraphs>14</Paragraphs>
  <Slides>16</Slides>
  <Notes>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Sylfaen</vt:lpstr>
      <vt:lpstr>Office Theme</vt:lpstr>
      <vt:lpstr>ლაგრანჟის წერტილები</vt:lpstr>
      <vt:lpstr>ლაგრანჟის წერტილები(L-წერტილები) არის ადგილი(არე) კოსმოსში სადაც ორ მასიური სხეულის სისტემაში მცირე მასის მქონე მესამე  სხეულს გრავიტაციული ძალების ზემოქმედებით შეუძლია უძრავი დარჩეს იმ ათვლის სისტემაში,რომელიც დაკავშირებულია მასიურ სხეულებთან.ლაგრანჟის წერტილები წარმოადგენს სამი სხეულის ამოცანის კერძო შემთხვევას.ამ წერტილებში გრავიტაციული ძალები კომპენსირდება ცენტრიდანული ძალით.</vt:lpstr>
      <vt:lpstr>    სახელწოდება ამ წერტილებმა მიიღო ფრანგი მეცნიერის ლ.ლაგრანჟის საპატივცემულოდ  L1 ,L2 ,L3  აღმოაჩინა ეილერმა  და L4 ,L5 ლაგრანჟმა        </vt:lpstr>
      <vt:lpstr>მზის სისტემაში არსებობს 5 ლაგრანჟის წერტილი:L1 , L2, L3,(არასტაბილური) L4, L5.(სტაბილური) </vt:lpstr>
      <vt:lpstr>     L1 მზე-დედამიწის სისტემაში ობიექტზე მოქმედ მზის გრავიტაციულ ძალას ისე აკომპენსირებს დედამიწის მიზიდულობის ძალა,რომ ობიექტისა და დედამიწის მზის გარშემო მოძრაობის პერიოდები თითქმის ტოლი ხდება.L1 მზეზე დასაკვირვებლად  მოსახაერხებელი ადგილია ,რადგან აქ მზის ქარი აღწევს 1 საათით ადრე  დედამიწასთან შედარებით.      დედამიწა -მთვარის სისტემაში მოსახარხებელია ამ წერტილის გამოყენება კოსმოსური სადგურის ასაშენებლად,რაც საგრძნობლად შეამცირებდა საწვავის მოხმარებას მთვარეზე სამოგზაუროდ       </vt:lpstr>
      <vt:lpstr>SOHO- 1995 წ       GGS WIND-1994 წ </vt:lpstr>
      <vt:lpstr>L2 წერტილშიც ასევე ორბიტალური პერიოდი ობიექტის ტოლი ხდება დედამიწის ორბიტალური პერიოდის. მზე-დედამიწის სისტემაში იდეალურ ადგილს წარმოადგენს.  აქ მყოფი ობიექტები არ ბრუნავენ დედამიწის გარშემო და დაცულნი არიან გაციებისა და გადაცხელებისგან.ეს მდებარეობა ხელსაყრელია ვარსკვლავების შესასწავლად. მთვარე-დედამიწის სისტემისთვის ეს წერტილი შეიძლება გამოვიყენოთ სატელიტური კომუნიკაციებისთვის</vt:lpstr>
      <vt:lpstr>GAIA-2013 წ.       Herschel-2009 წ</vt:lpstr>
      <vt:lpstr>PowerPoint Presentation</vt:lpstr>
      <vt:lpstr>L3   მდებარეობს დედამიწის მოპირდაპირე მხარეს,მისსავე ორბიტაზე. იმის მიუხედავად,რომ დედამიწა მისგან შორს მდებარეობს მაინც ახდენს გრავიტაციული ძალით მასზე გავლენას. ვარაუდობენ რომ მომავალში მისი გამოენება შეგვიძლია მზეზე მიმდინარე სხვადასხვა აქტივობების დასაკვირვებლად.</vt:lpstr>
      <vt:lpstr>L4 და L5 ქმნიან ორ ტოლგვერდა სამკუთხედს რომლებიც აგებულია ორ მასიურ სხეულზე . იმის გამო ,რომ ეს წერტილები სტაბილურია აქ ბევრი ობიექტი იყრის თავს   და მათ უწოდებენ ტროელებს </vt:lpstr>
      <vt:lpstr>PowerPoint Presentation</vt:lpstr>
      <vt:lpstr>2009 წელს ნასამ გაუშვა ორი ზონდი STEREO A და STEREO B L4 და L5 გამოსაკვლევად.</vt:lpstr>
      <vt:lpstr>კოლონიზაცია XX საუკუნეში</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ლაგრანჟის წერტილები</dc:title>
  <dc:creator>Windows User</dc:creator>
  <cp:lastModifiedBy>Windows User</cp:lastModifiedBy>
  <cp:revision>39</cp:revision>
  <dcterms:created xsi:type="dcterms:W3CDTF">2020-06-11T14:09:07Z</dcterms:created>
  <dcterms:modified xsi:type="dcterms:W3CDTF">2020-06-12T05:08:17Z</dcterms:modified>
</cp:coreProperties>
</file>