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sldIdLst>
    <p:sldId id="256" r:id="rId2"/>
    <p:sldId id="257" r:id="rId3"/>
    <p:sldId id="260" r:id="rId4"/>
    <p:sldId id="261" r:id="rId5"/>
    <p:sldId id="262" r:id="rId6"/>
    <p:sldId id="259" r:id="rId7"/>
    <p:sldId id="263" r:id="rId8"/>
    <p:sldId id="264" r:id="rId9"/>
    <p:sldId id="265" r:id="rId10"/>
    <p:sldId id="266" r:id="rId11"/>
    <p:sldId id="267" r:id="rId12"/>
    <p:sldId id="269" r:id="rId13"/>
    <p:sldId id="270" r:id="rId14"/>
    <p:sldId id="268"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35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55255D9-A9B5-4E08-A5B3-D5BF3CB67BE9}" type="datetimeFigureOut">
              <a:rPr lang="en-US" smtClean="0"/>
              <a:t>6/12/2022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255346" y="2750337"/>
            <a:ext cx="1171888" cy="1356442"/>
          </a:xfrm>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485196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5255D9-A9B5-4E08-A5B3-D5BF3CB67BE9}" type="datetimeFigureOut">
              <a:rPr lang="en-US" smtClean="0"/>
              <a:t>6/12/2022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4666654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55255D9-A9B5-4E08-A5B3-D5BF3CB67BE9}" type="datetimeFigureOut">
              <a:rPr lang="en-US" smtClean="0"/>
              <a:t>6/12/2022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729455" y="2869895"/>
            <a:ext cx="1154151" cy="1090789"/>
          </a:xfrm>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3499678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55255D9-A9B5-4E08-A5B3-D5BF3CB67BE9}" type="datetimeFigureOut">
              <a:rPr lang="en-US" smtClean="0"/>
              <a:t>6/12/2022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2427760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5255D9-A9B5-4E08-A5B3-D5BF3CB67BE9}" type="datetimeFigureOut">
              <a:rPr lang="en-US" smtClean="0"/>
              <a:t>6/12/2022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1569055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55255D9-A9B5-4E08-A5B3-D5BF3CB67BE9}" type="datetimeFigureOut">
              <a:rPr lang="en-US" smtClean="0"/>
              <a:t>6/12/2022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3320218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55255D9-A9B5-4E08-A5B3-D5BF3CB67BE9}" type="datetimeFigureOut">
              <a:rPr lang="en-US" smtClean="0"/>
              <a:t>6/12/2022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2830605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5255D9-A9B5-4E08-A5B3-D5BF3CB67BE9}" type="datetimeFigureOut">
              <a:rPr lang="en-US" smtClean="0"/>
              <a:t>6/12/2022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1067172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5255D9-A9B5-4E08-A5B3-D5BF3CB67BE9}" type="datetimeFigureOut">
              <a:rPr lang="en-US" smtClean="0"/>
              <a:t>6/12/2022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2101996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5255D9-A9B5-4E08-A5B3-D5BF3CB67BE9}" type="datetimeFigureOut">
              <a:rPr lang="en-US" smtClean="0"/>
              <a:t>6/12/2022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309"/>
            <a:ext cx="1154151" cy="1090789"/>
          </a:xfrm>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2862270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5255D9-A9B5-4E08-A5B3-D5BF3CB67BE9}" type="datetimeFigureOut">
              <a:rPr lang="en-US" smtClean="0"/>
              <a:t>6/12/2022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615"/>
            <a:ext cx="1154151" cy="1090789"/>
          </a:xfrm>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1891504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5255D9-A9B5-4E08-A5B3-D5BF3CB67BE9}" type="datetimeFigureOut">
              <a:rPr lang="en-US" smtClean="0"/>
              <a:t>6/12/2022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E624E644-162A-42CB-A570-9301F758CEC4}" type="slidenum">
              <a:rPr lang="en-US" smtClean="0"/>
              <a:t>‹#›</a:t>
            </a:fld>
            <a:endParaRPr lang="en-US"/>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4401405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5255D9-A9B5-4E08-A5B3-D5BF3CB67BE9}" type="datetimeFigureOut">
              <a:rPr lang="en-US" smtClean="0"/>
              <a:t>6/12/2022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5543360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955255D9-A9B5-4E08-A5B3-D5BF3CB67BE9}" type="datetimeFigureOut">
              <a:rPr lang="en-US" smtClean="0"/>
              <a:t>6/12/2022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9570854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955255D9-A9B5-4E08-A5B3-D5BF3CB67BE9}" type="datetimeFigureOut">
              <a:rPr lang="en-US" smtClean="0"/>
              <a:t>6/12/2022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14238811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5255D9-A9B5-4E08-A5B3-D5BF3CB67BE9}" type="datetimeFigureOut">
              <a:rPr lang="en-US" smtClean="0"/>
              <a:t>6/12/2022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24E644-162A-42CB-A570-9301F758CEC4}" type="slidenum">
              <a:rPr lang="en-US" smtClean="0"/>
              <a:t>‹#›</a:t>
            </a:fld>
            <a:endParaRPr lang="en-US"/>
          </a:p>
        </p:txBody>
      </p:sp>
    </p:spTree>
    <p:extLst>
      <p:ext uri="{BB962C8B-B14F-4D97-AF65-F5344CB8AC3E}">
        <p14:creationId xmlns:p14="http://schemas.microsoft.com/office/powerpoint/2010/main" val="4849591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955255D9-A9B5-4E08-A5B3-D5BF3CB67BE9}" type="datetimeFigureOut">
              <a:rPr lang="en-US" smtClean="0"/>
              <a:t>6/12/2022</a:t>
            </a:fld>
            <a:endParaRPr lang="en-US"/>
          </a:p>
        </p:txBody>
      </p:sp>
      <p:sp>
        <p:nvSpPr>
          <p:cNvPr id="5" name="Footer Placeholder 4"/>
          <p:cNvSpPr>
            <a:spLocks noGrp="1"/>
          </p:cNvSpPr>
          <p:nvPr>
            <p:ph type="ftr" sz="quarter" idx="11"/>
          </p:nvPr>
        </p:nvSpPr>
        <p:spPr>
          <a:xfrm>
            <a:off x="680321" y="5936188"/>
            <a:ext cx="6126805" cy="365125"/>
          </a:xfrm>
        </p:spPr>
        <p:txBody>
          <a:bodyPr/>
          <a:lstStyle/>
          <a:p>
            <a:endParaRPr lang="en-US"/>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E624E644-162A-42CB-A570-9301F758CEC4}" type="slidenum">
              <a:rPr lang="en-US" smtClean="0"/>
              <a:t>‹#›</a:t>
            </a:fld>
            <a:endParaRPr lang="en-US"/>
          </a:p>
        </p:txBody>
      </p:sp>
    </p:spTree>
    <p:extLst>
      <p:ext uri="{BB962C8B-B14F-4D97-AF65-F5344CB8AC3E}">
        <p14:creationId xmlns:p14="http://schemas.microsoft.com/office/powerpoint/2010/main" val="1123229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55255D9-A9B5-4E08-A5B3-D5BF3CB67BE9}" type="datetimeFigureOut">
              <a:rPr lang="en-US" smtClean="0"/>
              <a:t>6/12/2022</a:t>
            </a:fld>
            <a:endParaRPr lang="en-US"/>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E624E644-162A-42CB-A570-9301F758CEC4}" type="slidenum">
              <a:rPr lang="en-US" smtClean="0"/>
              <a:t>‹#›</a:t>
            </a:fld>
            <a:endParaRPr lang="en-US"/>
          </a:p>
        </p:txBody>
      </p:sp>
    </p:spTree>
    <p:extLst>
      <p:ext uri="{BB962C8B-B14F-4D97-AF65-F5344CB8AC3E}">
        <p14:creationId xmlns:p14="http://schemas.microsoft.com/office/powerpoint/2010/main" val="896894364"/>
      </p:ext>
    </p:extLst>
  </p:cSld>
  <p:clrMap bg1="dk1" tx1="lt1" bg2="dk2" tx2="lt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 id="2147483765" r:id="rId15"/>
    <p:sldLayoutId id="2147483766" r:id="rId16"/>
    <p:sldLayoutId id="2147483767"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ikipredia.net/ka/Physics"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hyperlink" Target="https://wikipredia.net/ka/Particle_physics" TargetMode="External"/><Relationship Id="rId3" Type="http://schemas.openxmlformats.org/officeDocument/2006/relationships/hyperlink" Target="https://wikipredia.net/ka/Spacetime" TargetMode="External"/><Relationship Id="rId7" Type="http://schemas.openxmlformats.org/officeDocument/2006/relationships/hyperlink" Target="https://wikipredia.net/ka/Elementary_particle" TargetMode="External"/><Relationship Id="rId2" Type="http://schemas.openxmlformats.org/officeDocument/2006/relationships/hyperlink" Target="https://wikipredia.net/ka/Field_(physics)" TargetMode="External"/><Relationship Id="rId1" Type="http://schemas.openxmlformats.org/officeDocument/2006/relationships/slideLayout" Target="../slideLayouts/slideLayout6.xml"/><Relationship Id="rId6" Type="http://schemas.openxmlformats.org/officeDocument/2006/relationships/hyperlink" Target="https://wikipredia.net/ka/Quantum_field_theory" TargetMode="External"/><Relationship Id="rId5" Type="http://schemas.openxmlformats.org/officeDocument/2006/relationships/hyperlink" Target="https://wikipredia.net/ka/General_theory_of_relativity" TargetMode="External"/><Relationship Id="rId4" Type="http://schemas.openxmlformats.org/officeDocument/2006/relationships/hyperlink" Target="https://wikipredia.net/ka/Albert_Einstein" TargetMode="External"/><Relationship Id="rId9" Type="http://schemas.openxmlformats.org/officeDocument/2006/relationships/hyperlink" Target="https://wikipredia.net/ka/Standard_Model"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wikipredia.net/ka/Steven_Weinberg" TargetMode="External"/><Relationship Id="rId3" Type="http://schemas.openxmlformats.org/officeDocument/2006/relationships/hyperlink" Target="https://wikipredia.net/ka/Particle_accelerator" TargetMode="External"/><Relationship Id="rId7" Type="http://schemas.openxmlformats.org/officeDocument/2006/relationships/hyperlink" Target="https://wikipredia.net/ka/Abdus_Salam" TargetMode="External"/><Relationship Id="rId2" Type="http://schemas.openxmlformats.org/officeDocument/2006/relationships/hyperlink" Target="https://wikipredia.net/ka/Planck_scale" TargetMode="External"/><Relationship Id="rId1" Type="http://schemas.openxmlformats.org/officeDocument/2006/relationships/slideLayout" Target="../slideLayouts/slideLayout6.xml"/><Relationship Id="rId6" Type="http://schemas.openxmlformats.org/officeDocument/2006/relationships/hyperlink" Target="https://wikipredia.net/ka/Sheldon_Glashow" TargetMode="External"/><Relationship Id="rId5" Type="http://schemas.openxmlformats.org/officeDocument/2006/relationships/hyperlink" Target="https://wikipredia.net/ka/Theoretical_physicist" TargetMode="External"/><Relationship Id="rId4" Type="http://schemas.openxmlformats.org/officeDocument/2006/relationships/hyperlink" Target="https://wikipredia.net/ka/Fundamental_force?fbclid=IwAR2w-9rLnCc0BCLPwk1bPTz5qnADzw1zZLlwo63rPsXDruUvPw7JurCqgCo#cite_note-6" TargetMode="External"/><Relationship Id="rId9" Type="http://schemas.openxmlformats.org/officeDocument/2006/relationships/hyperlink" Target="https://wikipredia.net/ka/Electroweak_interaction"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ikipredia.net/ka/Quantization_(physics)" TargetMode="External"/><Relationship Id="rId7" Type="http://schemas.openxmlformats.org/officeDocument/2006/relationships/hyperlink" Target="https://wikipredia.net/ka/Theory_of_everything" TargetMode="External"/><Relationship Id="rId2" Type="http://schemas.openxmlformats.org/officeDocument/2006/relationships/hyperlink" Target="https://wikipredia.net/ka/Grand_Unified_Theory" TargetMode="External"/><Relationship Id="rId1" Type="http://schemas.openxmlformats.org/officeDocument/2006/relationships/slideLayout" Target="../slideLayouts/slideLayout6.xml"/><Relationship Id="rId6" Type="http://schemas.openxmlformats.org/officeDocument/2006/relationships/hyperlink" Target="https://wikipredia.net/ka/Mass_generation" TargetMode="External"/><Relationship Id="rId5" Type="http://schemas.openxmlformats.org/officeDocument/2006/relationships/hyperlink" Target="https://wikipredia.net/ka/String_theory" TargetMode="External"/><Relationship Id="rId4" Type="http://schemas.openxmlformats.org/officeDocument/2006/relationships/hyperlink" Target="https://wikipredia.net/ka/Quantum_gravity"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s://wikipredia.net/ka/Electrostatic_force" TargetMode="External"/><Relationship Id="rId2" Type="http://schemas.openxmlformats.org/officeDocument/2006/relationships/hyperlink" Target="https://wikipredia.net/ka/Electric_charge" TargetMode="External"/><Relationship Id="rId1" Type="http://schemas.openxmlformats.org/officeDocument/2006/relationships/slideLayout" Target="../slideLayouts/slideLayout6.xml"/><Relationship Id="rId6" Type="http://schemas.openxmlformats.org/officeDocument/2006/relationships/hyperlink" Target="https://wikipredia.net/ka/GeV" TargetMode="External"/><Relationship Id="rId5" Type="http://schemas.openxmlformats.org/officeDocument/2006/relationships/hyperlink" Target="https://wikipredia.net/ka/Electromagnetism" TargetMode="External"/><Relationship Id="rId4" Type="http://schemas.openxmlformats.org/officeDocument/2006/relationships/hyperlink" Target="https://wikipredia.net/ka/Magnetism"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ikipredia.net/ka/CP-violation" TargetMode="External"/><Relationship Id="rId3" Type="http://schemas.openxmlformats.org/officeDocument/2006/relationships/hyperlink" Target="https://wikipredia.net/ka/Electroweak_interaction" TargetMode="External"/><Relationship Id="rId7" Type="http://schemas.openxmlformats.org/officeDocument/2006/relationships/hyperlink" Target="https://wikipredia.net/ka/Parity_(physics)" TargetMode="External"/><Relationship Id="rId2" Type="http://schemas.openxmlformats.org/officeDocument/2006/relationships/hyperlink" Target="https://wikipredia.net/ka/Beta_decay" TargetMode="External"/><Relationship Id="rId1" Type="http://schemas.openxmlformats.org/officeDocument/2006/relationships/slideLayout" Target="../slideLayouts/slideLayout6.xml"/><Relationship Id="rId6" Type="http://schemas.openxmlformats.org/officeDocument/2006/relationships/hyperlink" Target="https://wikipredia.net/ka/W_and_Z_bosons" TargetMode="External"/><Relationship Id="rId5" Type="http://schemas.openxmlformats.org/officeDocument/2006/relationships/hyperlink" Target="https://wikipredia.net/ka/Gauge_boson" TargetMode="External"/><Relationship Id="rId4" Type="http://schemas.openxmlformats.org/officeDocument/2006/relationships/hyperlink" Target="https://wikipredia.net/ka/Standard_Model" TargetMode="External"/><Relationship Id="rId9" Type="http://schemas.openxmlformats.org/officeDocument/2006/relationships/hyperlink" Target="https://wikipredia.net/ka/CPT_symmetry"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ikipredia.net/ka/Metre" TargetMode="External"/><Relationship Id="rId2" Type="http://schemas.openxmlformats.org/officeDocument/2006/relationships/hyperlink" Target="https://wikipredia.net/ka/Electrostatics" TargetMode="External"/><Relationship Id="rId1" Type="http://schemas.openxmlformats.org/officeDocument/2006/relationships/slideLayout" Target="../slideLayouts/slideLayout6.xml"/><Relationship Id="rId4" Type="http://schemas.openxmlformats.org/officeDocument/2006/relationships/hyperlink" Target="https://wikipredia.net/ka/Hideki_Yukawa"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ikipredia.net/ka/W_and_Z_bosons" TargetMode="External"/><Relationship Id="rId3" Type="http://schemas.openxmlformats.org/officeDocument/2006/relationships/hyperlink" Target="https://wikipredia.net/ka/Spontaneous_symmetry_breaking" TargetMode="External"/><Relationship Id="rId7" Type="http://schemas.openxmlformats.org/officeDocument/2006/relationships/hyperlink" Target="https://wikipredia.net/ka/Reduced_Compton_wavelength" TargetMode="External"/><Relationship Id="rId2" Type="http://schemas.openxmlformats.org/officeDocument/2006/relationships/hyperlink" Target="https://wikipredia.net/ka/Higgs_mechanism" TargetMode="External"/><Relationship Id="rId1" Type="http://schemas.openxmlformats.org/officeDocument/2006/relationships/slideLayout" Target="../slideLayouts/slideLayout6.xml"/><Relationship Id="rId6" Type="http://schemas.openxmlformats.org/officeDocument/2006/relationships/hyperlink" Target="https://wikipredia.net/ka/Higgs_boson" TargetMode="External"/><Relationship Id="rId5" Type="http://schemas.openxmlformats.org/officeDocument/2006/relationships/image" Target="../media/image7.png"/><Relationship Id="rId10" Type="http://schemas.openxmlformats.org/officeDocument/2006/relationships/hyperlink" Target="https://wikipredia.net/ka/Weak_interaction" TargetMode="External"/><Relationship Id="rId4" Type="http://schemas.openxmlformats.org/officeDocument/2006/relationships/image" Target="../media/image6.png"/><Relationship Id="rId9" Type="http://schemas.openxmlformats.org/officeDocument/2006/relationships/hyperlink" Target="https://wikipredia.net/ka/Attometer"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8" Type="http://schemas.openxmlformats.org/officeDocument/2006/relationships/hyperlink" Target="https://wikipredia.net/ka/General_relativity" TargetMode="External"/><Relationship Id="rId3" Type="http://schemas.openxmlformats.org/officeDocument/2006/relationships/hyperlink" Target="https://wikipredia.net/ka/Supersymmetric" TargetMode="External"/><Relationship Id="rId7" Type="http://schemas.openxmlformats.org/officeDocument/2006/relationships/hyperlink" Target="https://wikipredia.net/ka/Cosmological_constant" TargetMode="External"/><Relationship Id="rId2" Type="http://schemas.openxmlformats.org/officeDocument/2006/relationships/hyperlink" Target="https://wikipredia.net/ka/Fifth_force" TargetMode="External"/><Relationship Id="rId1" Type="http://schemas.openxmlformats.org/officeDocument/2006/relationships/slideLayout" Target="../slideLayouts/slideLayout6.xml"/><Relationship Id="rId6" Type="http://schemas.openxmlformats.org/officeDocument/2006/relationships/hyperlink" Target="https://wikipredia.net/ka/Dark_energy" TargetMode="External"/><Relationship Id="rId11" Type="http://schemas.openxmlformats.org/officeDocument/2006/relationships/hyperlink" Target="https://wikipredia.net/ka/Dark_flow" TargetMode="External"/><Relationship Id="rId5" Type="http://schemas.openxmlformats.org/officeDocument/2006/relationships/hyperlink" Target="https://wikipredia.net/ka/Expansion_of_the_universe" TargetMode="External"/><Relationship Id="rId10" Type="http://schemas.openxmlformats.org/officeDocument/2006/relationships/hyperlink" Target="https://wikipredia.net/ka/Dark_matter" TargetMode="External"/><Relationship Id="rId4" Type="http://schemas.openxmlformats.org/officeDocument/2006/relationships/hyperlink" Target="https://wikipredia.net/ka/Moduli_(physics)" TargetMode="External"/><Relationship Id="rId9" Type="http://schemas.openxmlformats.org/officeDocument/2006/relationships/hyperlink" Target="https://wikipredia.net/ka/Charge_parit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FF195-1402-4163-813B-3B37FD7BEE03}"/>
              </a:ext>
            </a:extLst>
          </p:cNvPr>
          <p:cNvSpPr>
            <a:spLocks noGrp="1"/>
          </p:cNvSpPr>
          <p:nvPr>
            <p:ph type="ctrTitle"/>
          </p:nvPr>
        </p:nvSpPr>
        <p:spPr/>
        <p:txBody>
          <a:bodyPr/>
          <a:lstStyle/>
          <a:p>
            <a:r>
              <a:rPr lang="ka-GE" dirty="0"/>
              <a:t>ფუნდამენტური ურთიერთქმედებები</a:t>
            </a:r>
            <a:endParaRPr lang="en-US" dirty="0"/>
          </a:p>
        </p:txBody>
      </p:sp>
      <p:sp>
        <p:nvSpPr>
          <p:cNvPr id="3" name="Subtitle 2">
            <a:extLst>
              <a:ext uri="{FF2B5EF4-FFF2-40B4-BE49-F238E27FC236}">
                <a16:creationId xmlns:a16="http://schemas.microsoft.com/office/drawing/2014/main" id="{EA89B2F6-57CE-44E9-AE7B-DC1E245549B7}"/>
              </a:ext>
            </a:extLst>
          </p:cNvPr>
          <p:cNvSpPr>
            <a:spLocks noGrp="1"/>
          </p:cNvSpPr>
          <p:nvPr>
            <p:ph type="subTitle" idx="1"/>
          </p:nvPr>
        </p:nvSpPr>
        <p:spPr/>
        <p:txBody>
          <a:bodyPr/>
          <a:lstStyle/>
          <a:p>
            <a:r>
              <a:rPr lang="ka-GE" dirty="0"/>
              <a:t>სტუდენტი:გიორგი მესხი</a:t>
            </a:r>
          </a:p>
          <a:p>
            <a:endParaRPr lang="ka-GE" dirty="0"/>
          </a:p>
        </p:txBody>
      </p:sp>
      <p:pic>
        <p:nvPicPr>
          <p:cNvPr id="3074" name="Picture 2" descr="თსუ მედიცინის ფაკულტეტი • TSU Faculty of Medicine | Facebook">
            <a:extLst>
              <a:ext uri="{FF2B5EF4-FFF2-40B4-BE49-F238E27FC236}">
                <a16:creationId xmlns:a16="http://schemas.microsoft.com/office/drawing/2014/main" id="{001AE2B7-8492-439A-BA0B-AA396C0866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564" y="274711"/>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12599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C1524-AE28-4C9B-B410-4BF6C033FD6F}"/>
              </a:ext>
            </a:extLst>
          </p:cNvPr>
          <p:cNvSpPr>
            <a:spLocks noGrp="1"/>
          </p:cNvSpPr>
          <p:nvPr>
            <p:ph type="title"/>
          </p:nvPr>
        </p:nvSpPr>
        <p:spPr>
          <a:xfrm>
            <a:off x="523910" y="3195639"/>
            <a:ext cx="9613861" cy="1080938"/>
          </a:xfrm>
        </p:spPr>
        <p:txBody>
          <a:bodyPr>
            <a:normAutofit fontScale="90000"/>
          </a:bodyPr>
          <a:lstStyle/>
          <a:p>
            <a:r>
              <a:rPr lang="en-US" dirty="0" err="1"/>
              <a:t>ფიზიკაში</a:t>
            </a:r>
            <a:r>
              <a:rPr lang="en-US" dirty="0"/>
              <a:t> </a:t>
            </a:r>
            <a:r>
              <a:rPr lang="en-US" u="sng" dirty="0">
                <a:hlinkClick r:id="rId2" tooltip="ფიზიკა"/>
              </a:rPr>
              <a:t>,</a:t>
            </a:r>
            <a:r>
              <a:rPr lang="en-US" dirty="0"/>
              <a:t> </a:t>
            </a:r>
            <a:r>
              <a:rPr lang="en-US" dirty="0" err="1"/>
              <a:t>ფუნდამენტური</a:t>
            </a:r>
            <a:r>
              <a:rPr lang="en-US" dirty="0"/>
              <a:t> </a:t>
            </a:r>
            <a:r>
              <a:rPr lang="en-US" b="1" dirty="0" err="1"/>
              <a:t>ურთიერთქმედებები</a:t>
            </a:r>
            <a:r>
              <a:rPr lang="en-US" dirty="0"/>
              <a:t> , </a:t>
            </a:r>
            <a:r>
              <a:rPr lang="en-US" dirty="0" err="1"/>
              <a:t>ასევე</a:t>
            </a:r>
            <a:r>
              <a:rPr lang="en-US" dirty="0"/>
              <a:t> </a:t>
            </a:r>
            <a:r>
              <a:rPr lang="en-US" dirty="0" err="1"/>
              <a:t>ცნობილი</a:t>
            </a:r>
            <a:r>
              <a:rPr lang="en-US" dirty="0"/>
              <a:t> </a:t>
            </a:r>
            <a:r>
              <a:rPr lang="en-US" dirty="0" err="1"/>
              <a:t>როგორც</a:t>
            </a:r>
            <a:r>
              <a:rPr lang="en-US" dirty="0"/>
              <a:t> </a:t>
            </a:r>
            <a:r>
              <a:rPr lang="en-US" b="1" dirty="0" err="1"/>
              <a:t>ფუნდამენტური</a:t>
            </a:r>
            <a:r>
              <a:rPr lang="en-US" b="1" dirty="0"/>
              <a:t> </a:t>
            </a:r>
            <a:r>
              <a:rPr lang="en-US" b="1" dirty="0" err="1"/>
              <a:t>ძალები</a:t>
            </a:r>
            <a:r>
              <a:rPr lang="en-US" dirty="0"/>
              <a:t> , </a:t>
            </a:r>
            <a:r>
              <a:rPr lang="en-US" dirty="0" err="1"/>
              <a:t>არის</a:t>
            </a:r>
            <a:r>
              <a:rPr lang="en-US" dirty="0"/>
              <a:t> </a:t>
            </a:r>
            <a:r>
              <a:rPr lang="en-US" dirty="0" err="1"/>
              <a:t>ურთიერთქმედება</a:t>
            </a:r>
            <a:r>
              <a:rPr lang="en-US" dirty="0"/>
              <a:t>, </a:t>
            </a:r>
            <a:r>
              <a:rPr lang="en-US" dirty="0" err="1"/>
              <a:t>რომელიც</a:t>
            </a:r>
            <a:r>
              <a:rPr lang="en-US" dirty="0"/>
              <a:t> </a:t>
            </a:r>
            <a:r>
              <a:rPr lang="en-US" dirty="0" err="1"/>
              <a:t>არ</a:t>
            </a:r>
            <a:r>
              <a:rPr lang="en-US" dirty="0"/>
              <a:t> </a:t>
            </a:r>
            <a:r>
              <a:rPr lang="en-US" dirty="0" err="1"/>
              <a:t>შეიძლება</a:t>
            </a:r>
            <a:r>
              <a:rPr lang="en-US" dirty="0"/>
              <a:t> </a:t>
            </a:r>
            <a:r>
              <a:rPr lang="en-US" dirty="0" err="1"/>
              <a:t>შემცირდეს</a:t>
            </a:r>
            <a:r>
              <a:rPr lang="en-US" dirty="0"/>
              <a:t> </a:t>
            </a:r>
            <a:r>
              <a:rPr lang="en-US" dirty="0" err="1"/>
              <a:t>უფრო</a:t>
            </a:r>
            <a:r>
              <a:rPr lang="en-US" dirty="0"/>
              <a:t> </a:t>
            </a:r>
            <a:r>
              <a:rPr lang="en-US" dirty="0" err="1"/>
              <a:t>ძირითად</a:t>
            </a:r>
            <a:r>
              <a:rPr lang="en-US" dirty="0"/>
              <a:t> </a:t>
            </a:r>
            <a:r>
              <a:rPr lang="en-US" dirty="0" err="1"/>
              <a:t>ურთიერთქმედებებამდე</a:t>
            </a:r>
            <a:r>
              <a:rPr lang="en-US" dirty="0"/>
              <a:t>. </a:t>
            </a:r>
          </a:p>
        </p:txBody>
      </p:sp>
    </p:spTree>
    <p:extLst>
      <p:ext uri="{BB962C8B-B14F-4D97-AF65-F5344CB8AC3E}">
        <p14:creationId xmlns:p14="http://schemas.microsoft.com/office/powerpoint/2010/main" val="872410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A2306-812B-43DC-BC0F-6407198EADC7}"/>
              </a:ext>
            </a:extLst>
          </p:cNvPr>
          <p:cNvSpPr>
            <a:spLocks noGrp="1"/>
          </p:cNvSpPr>
          <p:nvPr>
            <p:ph type="title"/>
          </p:nvPr>
        </p:nvSpPr>
        <p:spPr>
          <a:xfrm>
            <a:off x="523910" y="3003133"/>
            <a:ext cx="9613861" cy="1080938"/>
          </a:xfrm>
        </p:spPr>
        <p:txBody>
          <a:bodyPr>
            <a:normAutofit fontScale="90000"/>
          </a:bodyPr>
          <a:lstStyle/>
          <a:p>
            <a:r>
              <a:rPr lang="en-US" dirty="0" err="1">
                <a:solidFill>
                  <a:schemeClr val="tx1">
                    <a:lumMod val="95000"/>
                  </a:schemeClr>
                </a:solidFill>
              </a:rPr>
              <a:t>თითოეული</a:t>
            </a:r>
            <a:r>
              <a:rPr lang="en-US" dirty="0">
                <a:solidFill>
                  <a:schemeClr val="tx1">
                    <a:lumMod val="95000"/>
                  </a:schemeClr>
                </a:solidFill>
              </a:rPr>
              <a:t> </a:t>
            </a:r>
            <a:r>
              <a:rPr lang="en-US" dirty="0" err="1">
                <a:solidFill>
                  <a:schemeClr val="tx1">
                    <a:lumMod val="95000"/>
                  </a:schemeClr>
                </a:solidFill>
              </a:rPr>
              <a:t>ცნობილი</a:t>
            </a:r>
            <a:r>
              <a:rPr lang="en-US" dirty="0">
                <a:solidFill>
                  <a:schemeClr val="tx1">
                    <a:lumMod val="95000"/>
                  </a:schemeClr>
                </a:solidFill>
              </a:rPr>
              <a:t> </a:t>
            </a:r>
            <a:r>
              <a:rPr lang="en-US" dirty="0" err="1">
                <a:solidFill>
                  <a:schemeClr val="tx1">
                    <a:lumMod val="95000"/>
                  </a:schemeClr>
                </a:solidFill>
              </a:rPr>
              <a:t>ფუნდამენტური</a:t>
            </a:r>
            <a:r>
              <a:rPr lang="en-US" dirty="0">
                <a:solidFill>
                  <a:schemeClr val="tx1">
                    <a:lumMod val="95000"/>
                  </a:schemeClr>
                </a:solidFill>
              </a:rPr>
              <a:t> </a:t>
            </a:r>
            <a:r>
              <a:rPr lang="en-US" dirty="0" err="1">
                <a:solidFill>
                  <a:schemeClr val="tx1">
                    <a:lumMod val="95000"/>
                  </a:schemeClr>
                </a:solidFill>
              </a:rPr>
              <a:t>ურთიერთქმედება</a:t>
            </a:r>
            <a:r>
              <a:rPr lang="en-US" dirty="0">
                <a:solidFill>
                  <a:schemeClr val="tx1">
                    <a:lumMod val="95000"/>
                  </a:schemeClr>
                </a:solidFill>
              </a:rPr>
              <a:t> </a:t>
            </a:r>
            <a:r>
              <a:rPr lang="en-US" dirty="0" err="1">
                <a:solidFill>
                  <a:schemeClr val="tx1">
                    <a:lumMod val="95000"/>
                  </a:schemeClr>
                </a:solidFill>
              </a:rPr>
              <a:t>შეიძლება</a:t>
            </a:r>
            <a:r>
              <a:rPr lang="en-US" dirty="0">
                <a:solidFill>
                  <a:schemeClr val="tx1">
                    <a:lumMod val="95000"/>
                  </a:schemeClr>
                </a:solidFill>
              </a:rPr>
              <a:t> </a:t>
            </a:r>
            <a:r>
              <a:rPr lang="en-US" dirty="0" err="1">
                <a:solidFill>
                  <a:schemeClr val="tx1">
                    <a:lumMod val="95000"/>
                  </a:schemeClr>
                </a:solidFill>
              </a:rPr>
              <a:t>მათემატიკურად</a:t>
            </a:r>
            <a:r>
              <a:rPr lang="en-US" dirty="0">
                <a:solidFill>
                  <a:schemeClr val="tx1">
                    <a:lumMod val="95000"/>
                  </a:schemeClr>
                </a:solidFill>
              </a:rPr>
              <a:t> </a:t>
            </a:r>
            <a:r>
              <a:rPr lang="en-US" dirty="0" err="1">
                <a:solidFill>
                  <a:schemeClr val="tx1">
                    <a:lumMod val="95000"/>
                  </a:schemeClr>
                </a:solidFill>
              </a:rPr>
              <a:t>აღიწეროს</a:t>
            </a:r>
            <a:r>
              <a:rPr lang="en-US" dirty="0">
                <a:solidFill>
                  <a:schemeClr val="tx1">
                    <a:lumMod val="95000"/>
                  </a:schemeClr>
                </a:solidFill>
              </a:rPr>
              <a:t>, </a:t>
            </a:r>
            <a:r>
              <a:rPr lang="en-US" dirty="0" err="1">
                <a:solidFill>
                  <a:schemeClr val="tx1">
                    <a:lumMod val="95000"/>
                  </a:schemeClr>
                </a:solidFill>
              </a:rPr>
              <a:t>როგორც</a:t>
            </a:r>
            <a:r>
              <a:rPr lang="en-US" dirty="0">
                <a:solidFill>
                  <a:schemeClr val="tx1">
                    <a:lumMod val="95000"/>
                  </a:schemeClr>
                </a:solidFill>
              </a:rPr>
              <a:t> </a:t>
            </a:r>
            <a:r>
              <a:rPr lang="en-US" i="1" u="sng" dirty="0" err="1">
                <a:solidFill>
                  <a:schemeClr val="tx1">
                    <a:lumMod val="95000"/>
                  </a:schemeClr>
                </a:solidFill>
                <a:hlinkClick r:id="rId2" tooltip="სფერო (ფიზიკა)">
                  <a:extLst>
                    <a:ext uri="{A12FA001-AC4F-418D-AE19-62706E023703}">
                      <ahyp:hlinkClr xmlns:ahyp="http://schemas.microsoft.com/office/drawing/2018/hyperlinkcolor" val="tx"/>
                    </a:ext>
                  </a:extLst>
                </a:hlinkClick>
              </a:rPr>
              <a:t>ველი</a:t>
            </a:r>
            <a:r>
              <a:rPr lang="en-US" dirty="0">
                <a:solidFill>
                  <a:schemeClr val="tx1">
                    <a:lumMod val="95000"/>
                  </a:schemeClr>
                </a:solidFill>
              </a:rPr>
              <a:t> . </a:t>
            </a:r>
            <a:r>
              <a:rPr lang="en-US" dirty="0" err="1">
                <a:solidFill>
                  <a:schemeClr val="tx1">
                    <a:lumMod val="95000"/>
                  </a:schemeClr>
                </a:solidFill>
              </a:rPr>
              <a:t>გრავიტაციული</a:t>
            </a:r>
            <a:r>
              <a:rPr lang="en-US" dirty="0">
                <a:solidFill>
                  <a:schemeClr val="tx1">
                    <a:lumMod val="95000"/>
                  </a:schemeClr>
                </a:solidFill>
              </a:rPr>
              <a:t> </a:t>
            </a:r>
            <a:r>
              <a:rPr lang="en-US" dirty="0" err="1">
                <a:solidFill>
                  <a:schemeClr val="tx1">
                    <a:lumMod val="95000"/>
                  </a:schemeClr>
                </a:solidFill>
              </a:rPr>
              <a:t>ძალა</a:t>
            </a:r>
            <a:r>
              <a:rPr lang="en-US" dirty="0">
                <a:solidFill>
                  <a:schemeClr val="tx1">
                    <a:lumMod val="95000"/>
                  </a:schemeClr>
                </a:solidFill>
              </a:rPr>
              <a:t> </a:t>
            </a:r>
            <a:r>
              <a:rPr lang="en-US" dirty="0" err="1">
                <a:solidFill>
                  <a:schemeClr val="tx1">
                    <a:lumMod val="95000"/>
                  </a:schemeClr>
                </a:solidFill>
              </a:rPr>
              <a:t>მიეკუთვნება</a:t>
            </a:r>
            <a:r>
              <a:rPr lang="en-US" dirty="0">
                <a:solidFill>
                  <a:schemeClr val="tx1">
                    <a:lumMod val="95000"/>
                  </a:schemeClr>
                </a:solidFill>
              </a:rPr>
              <a:t> </a:t>
            </a:r>
            <a:r>
              <a:rPr lang="en-US" u="sng" dirty="0" err="1">
                <a:solidFill>
                  <a:schemeClr val="tx1">
                    <a:lumMod val="95000"/>
                  </a:schemeClr>
                </a:solidFill>
                <a:hlinkClick r:id="rId3" tooltip="კოსმოსური დრო">
                  <a:extLst>
                    <a:ext uri="{A12FA001-AC4F-418D-AE19-62706E023703}">
                      <ahyp:hlinkClr xmlns:ahyp="http://schemas.microsoft.com/office/drawing/2018/hyperlinkcolor" val="tx"/>
                    </a:ext>
                  </a:extLst>
                </a:hlinkClick>
              </a:rPr>
              <a:t>სივრცე</a:t>
            </a:r>
            <a:r>
              <a:rPr lang="en-US" dirty="0">
                <a:solidFill>
                  <a:schemeClr val="tx1">
                    <a:lumMod val="95000"/>
                  </a:schemeClr>
                </a:solidFill>
              </a:rPr>
              <a:t> -</a:t>
            </a:r>
            <a:r>
              <a:rPr lang="en-US" dirty="0" err="1">
                <a:solidFill>
                  <a:schemeClr val="tx1">
                    <a:lumMod val="95000"/>
                  </a:schemeClr>
                </a:solidFill>
              </a:rPr>
              <a:t>დროის</a:t>
            </a:r>
            <a:r>
              <a:rPr lang="en-US" dirty="0">
                <a:solidFill>
                  <a:schemeClr val="tx1">
                    <a:lumMod val="95000"/>
                  </a:schemeClr>
                </a:solidFill>
              </a:rPr>
              <a:t> </a:t>
            </a:r>
            <a:r>
              <a:rPr lang="en-US" dirty="0" err="1">
                <a:solidFill>
                  <a:schemeClr val="tx1">
                    <a:lumMod val="95000"/>
                  </a:schemeClr>
                </a:solidFill>
              </a:rPr>
              <a:t>გამრუდებას</a:t>
            </a:r>
            <a:r>
              <a:rPr lang="en-US" dirty="0">
                <a:solidFill>
                  <a:schemeClr val="tx1">
                    <a:lumMod val="95000"/>
                  </a:schemeClr>
                </a:solidFill>
              </a:rPr>
              <a:t> , </a:t>
            </a:r>
            <a:r>
              <a:rPr lang="en-US" dirty="0" err="1">
                <a:solidFill>
                  <a:schemeClr val="tx1">
                    <a:lumMod val="95000"/>
                  </a:schemeClr>
                </a:solidFill>
              </a:rPr>
              <a:t>რომელიც</a:t>
            </a:r>
            <a:r>
              <a:rPr lang="en-US" dirty="0">
                <a:solidFill>
                  <a:schemeClr val="tx1">
                    <a:lumMod val="95000"/>
                  </a:schemeClr>
                </a:solidFill>
              </a:rPr>
              <a:t> </a:t>
            </a:r>
            <a:r>
              <a:rPr lang="en-US" dirty="0" err="1">
                <a:solidFill>
                  <a:schemeClr val="tx1">
                    <a:lumMod val="95000"/>
                  </a:schemeClr>
                </a:solidFill>
              </a:rPr>
              <a:t>აღწერილია</a:t>
            </a:r>
            <a:r>
              <a:rPr lang="en-US" dirty="0">
                <a:solidFill>
                  <a:schemeClr val="tx1">
                    <a:lumMod val="95000"/>
                  </a:schemeClr>
                </a:solidFill>
              </a:rPr>
              <a:t> </a:t>
            </a:r>
            <a:r>
              <a:rPr lang="en-US" u="sng" dirty="0" err="1">
                <a:solidFill>
                  <a:schemeClr val="tx1">
                    <a:lumMod val="95000"/>
                  </a:schemeClr>
                </a:solidFill>
                <a:hlinkClick r:id="rId4" tooltip="ალბერტ აინშტაინი">
                  <a:extLst>
                    <a:ext uri="{A12FA001-AC4F-418D-AE19-62706E023703}">
                      <ahyp:hlinkClr xmlns:ahyp="http://schemas.microsoft.com/office/drawing/2018/hyperlinkcolor" val="tx"/>
                    </a:ext>
                  </a:extLst>
                </a:hlinkClick>
              </a:rPr>
              <a:t>აინშტაინის</a:t>
            </a:r>
            <a:r>
              <a:rPr lang="en-US" u="sng" dirty="0">
                <a:solidFill>
                  <a:schemeClr val="tx1">
                    <a:lumMod val="95000"/>
                  </a:schemeClr>
                </a:solidFill>
                <a:hlinkClick r:id="rId4" tooltip="ალბერტ აინშტაინი">
                  <a:extLst>
                    <a:ext uri="{A12FA001-AC4F-418D-AE19-62706E023703}">
                      <ahyp:hlinkClr xmlns:ahyp="http://schemas.microsoft.com/office/drawing/2018/hyperlinkcolor" val="tx"/>
                    </a:ext>
                  </a:extLst>
                </a:hlinkClick>
              </a:rPr>
              <a:t> </a:t>
            </a:r>
            <a:r>
              <a:rPr lang="en-US" u="sng" dirty="0" err="1">
                <a:solidFill>
                  <a:schemeClr val="tx1">
                    <a:lumMod val="95000"/>
                  </a:schemeClr>
                </a:solidFill>
                <a:hlinkClick r:id="rId5" tooltip="ფარდობითობის ზოგადი თეორია">
                  <a:extLst>
                    <a:ext uri="{A12FA001-AC4F-418D-AE19-62706E023703}">
                      <ahyp:hlinkClr xmlns:ahyp="http://schemas.microsoft.com/office/drawing/2018/hyperlinkcolor" val="tx"/>
                    </a:ext>
                  </a:extLst>
                </a:hlinkClick>
              </a:rPr>
              <a:t>ფარდობითობის</a:t>
            </a:r>
            <a:r>
              <a:rPr lang="en-US" u="sng" dirty="0">
                <a:solidFill>
                  <a:schemeClr val="tx1">
                    <a:lumMod val="95000"/>
                  </a:schemeClr>
                </a:solidFill>
                <a:hlinkClick r:id="rId5" tooltip="ფარდობითობის ზოგადი თეორია">
                  <a:extLst>
                    <a:ext uri="{A12FA001-AC4F-418D-AE19-62706E023703}">
                      <ahyp:hlinkClr xmlns:ahyp="http://schemas.microsoft.com/office/drawing/2018/hyperlinkcolor" val="tx"/>
                    </a:ext>
                  </a:extLst>
                </a:hlinkClick>
              </a:rPr>
              <a:t> </a:t>
            </a:r>
            <a:r>
              <a:rPr lang="en-US" u="sng" dirty="0" err="1">
                <a:solidFill>
                  <a:schemeClr val="tx1">
                    <a:lumMod val="95000"/>
                  </a:schemeClr>
                </a:solidFill>
                <a:hlinkClick r:id="rId5" tooltip="ფარდობითობის ზოგადი თეორია">
                  <a:extLst>
                    <a:ext uri="{A12FA001-AC4F-418D-AE19-62706E023703}">
                      <ahyp:hlinkClr xmlns:ahyp="http://schemas.microsoft.com/office/drawing/2018/hyperlinkcolor" val="tx"/>
                    </a:ext>
                  </a:extLst>
                </a:hlinkClick>
              </a:rPr>
              <a:t>ზოგადი</a:t>
            </a:r>
            <a:r>
              <a:rPr lang="en-US" u="sng" dirty="0">
                <a:solidFill>
                  <a:schemeClr val="tx1">
                    <a:lumMod val="95000"/>
                  </a:schemeClr>
                </a:solidFill>
                <a:hlinkClick r:id="rId5" tooltip="ფარდობითობის ზოგადი თეორია">
                  <a:extLst>
                    <a:ext uri="{A12FA001-AC4F-418D-AE19-62706E023703}">
                      <ahyp:hlinkClr xmlns:ahyp="http://schemas.microsoft.com/office/drawing/2018/hyperlinkcolor" val="tx"/>
                    </a:ext>
                  </a:extLst>
                </a:hlinkClick>
              </a:rPr>
              <a:t> </a:t>
            </a:r>
            <a:r>
              <a:rPr lang="en-US" u="sng" dirty="0" err="1">
                <a:solidFill>
                  <a:schemeClr val="tx1">
                    <a:lumMod val="95000"/>
                  </a:schemeClr>
                </a:solidFill>
                <a:hlinkClick r:id="rId5" tooltip="ფარდობითობის ზოგადი თეორია">
                  <a:extLst>
                    <a:ext uri="{A12FA001-AC4F-418D-AE19-62706E023703}">
                      <ahyp:hlinkClr xmlns:ahyp="http://schemas.microsoft.com/office/drawing/2018/hyperlinkcolor" val="tx"/>
                    </a:ext>
                  </a:extLst>
                </a:hlinkClick>
              </a:rPr>
              <a:t>თეორიით</a:t>
            </a:r>
            <a:r>
              <a:rPr lang="en-US" dirty="0">
                <a:solidFill>
                  <a:schemeClr val="tx1">
                    <a:lumMod val="95000"/>
                  </a:schemeClr>
                </a:solidFill>
              </a:rPr>
              <a:t> . </a:t>
            </a:r>
            <a:r>
              <a:rPr lang="en-US" dirty="0" err="1">
                <a:solidFill>
                  <a:schemeClr val="tx1">
                    <a:lumMod val="95000"/>
                  </a:schemeClr>
                </a:solidFill>
              </a:rPr>
              <a:t>დანარჩენი</a:t>
            </a:r>
            <a:r>
              <a:rPr lang="en-US" dirty="0">
                <a:solidFill>
                  <a:schemeClr val="tx1">
                    <a:lumMod val="95000"/>
                  </a:schemeClr>
                </a:solidFill>
              </a:rPr>
              <a:t> </a:t>
            </a:r>
            <a:r>
              <a:rPr lang="en-US" dirty="0" err="1">
                <a:solidFill>
                  <a:schemeClr val="tx1">
                    <a:lumMod val="95000"/>
                  </a:schemeClr>
                </a:solidFill>
              </a:rPr>
              <a:t>სამი</a:t>
            </a:r>
            <a:r>
              <a:rPr lang="en-US" dirty="0">
                <a:solidFill>
                  <a:schemeClr val="tx1">
                    <a:lumMod val="95000"/>
                  </a:schemeClr>
                </a:solidFill>
              </a:rPr>
              <a:t> </a:t>
            </a:r>
            <a:r>
              <a:rPr lang="en-US" dirty="0" err="1">
                <a:solidFill>
                  <a:schemeClr val="tx1">
                    <a:lumMod val="95000"/>
                  </a:schemeClr>
                </a:solidFill>
              </a:rPr>
              <a:t>არის</a:t>
            </a:r>
            <a:r>
              <a:rPr lang="en-US" dirty="0">
                <a:solidFill>
                  <a:schemeClr val="tx1">
                    <a:lumMod val="95000"/>
                  </a:schemeClr>
                </a:solidFill>
              </a:rPr>
              <a:t> </a:t>
            </a:r>
            <a:r>
              <a:rPr lang="en-US" dirty="0" err="1">
                <a:solidFill>
                  <a:schemeClr val="tx1">
                    <a:lumMod val="95000"/>
                  </a:schemeClr>
                </a:solidFill>
              </a:rPr>
              <a:t>დისკრეტული</a:t>
            </a:r>
            <a:r>
              <a:rPr lang="en-US" dirty="0">
                <a:solidFill>
                  <a:schemeClr val="tx1">
                    <a:lumMod val="95000"/>
                  </a:schemeClr>
                </a:solidFill>
              </a:rPr>
              <a:t> </a:t>
            </a:r>
            <a:r>
              <a:rPr lang="en-US" u="sng" dirty="0" err="1">
                <a:solidFill>
                  <a:schemeClr val="tx1">
                    <a:lumMod val="95000"/>
                  </a:schemeClr>
                </a:solidFill>
                <a:hlinkClick r:id="rId6" tooltip="ველის კვანტური თეორია">
                  <a:extLst>
                    <a:ext uri="{A12FA001-AC4F-418D-AE19-62706E023703}">
                      <ahyp:hlinkClr xmlns:ahyp="http://schemas.microsoft.com/office/drawing/2018/hyperlinkcolor" val="tx"/>
                    </a:ext>
                  </a:extLst>
                </a:hlinkClick>
              </a:rPr>
              <a:t>კვანტური</a:t>
            </a:r>
            <a:r>
              <a:rPr lang="en-US" u="sng" dirty="0">
                <a:solidFill>
                  <a:schemeClr val="tx1">
                    <a:lumMod val="95000"/>
                  </a:schemeClr>
                </a:solidFill>
                <a:hlinkClick r:id="rId6" tooltip="ველის კვანტური თეორია">
                  <a:extLst>
                    <a:ext uri="{A12FA001-AC4F-418D-AE19-62706E023703}">
                      <ahyp:hlinkClr xmlns:ahyp="http://schemas.microsoft.com/office/drawing/2018/hyperlinkcolor" val="tx"/>
                    </a:ext>
                  </a:extLst>
                </a:hlinkClick>
              </a:rPr>
              <a:t> </a:t>
            </a:r>
            <a:r>
              <a:rPr lang="en-US" u="sng" dirty="0" err="1">
                <a:solidFill>
                  <a:schemeClr val="tx1">
                    <a:lumMod val="95000"/>
                  </a:schemeClr>
                </a:solidFill>
                <a:hlinkClick r:id="rId6" tooltip="ველის კვანტური თეორია">
                  <a:extLst>
                    <a:ext uri="{A12FA001-AC4F-418D-AE19-62706E023703}">
                      <ahyp:hlinkClr xmlns:ahyp="http://schemas.microsoft.com/office/drawing/2018/hyperlinkcolor" val="tx"/>
                    </a:ext>
                  </a:extLst>
                </a:hlinkClick>
              </a:rPr>
              <a:t>ველი</a:t>
            </a:r>
            <a:r>
              <a:rPr lang="en-US" dirty="0">
                <a:solidFill>
                  <a:schemeClr val="tx1">
                    <a:lumMod val="95000"/>
                  </a:schemeClr>
                </a:solidFill>
              </a:rPr>
              <a:t> </a:t>
            </a:r>
            <a:r>
              <a:rPr lang="en-US" dirty="0" err="1">
                <a:solidFill>
                  <a:schemeClr val="tx1">
                    <a:lumMod val="95000"/>
                  </a:schemeClr>
                </a:solidFill>
              </a:rPr>
              <a:t>და</a:t>
            </a:r>
            <a:r>
              <a:rPr lang="en-US" dirty="0">
                <a:solidFill>
                  <a:schemeClr val="tx1">
                    <a:lumMod val="95000"/>
                  </a:schemeClr>
                </a:solidFill>
              </a:rPr>
              <a:t> </a:t>
            </a:r>
            <a:r>
              <a:rPr lang="en-US" dirty="0" err="1">
                <a:solidFill>
                  <a:schemeClr val="tx1">
                    <a:lumMod val="95000"/>
                  </a:schemeClr>
                </a:solidFill>
              </a:rPr>
              <a:t>მათი</a:t>
            </a:r>
            <a:r>
              <a:rPr lang="en-US" dirty="0">
                <a:solidFill>
                  <a:schemeClr val="tx1">
                    <a:lumMod val="95000"/>
                  </a:schemeClr>
                </a:solidFill>
              </a:rPr>
              <a:t> </a:t>
            </a:r>
            <a:r>
              <a:rPr lang="en-US" dirty="0" err="1">
                <a:solidFill>
                  <a:schemeClr val="tx1">
                    <a:lumMod val="95000"/>
                  </a:schemeClr>
                </a:solidFill>
              </a:rPr>
              <a:t>ურთიერთქმედება</a:t>
            </a:r>
            <a:r>
              <a:rPr lang="en-US" dirty="0">
                <a:solidFill>
                  <a:schemeClr val="tx1">
                    <a:lumMod val="95000"/>
                  </a:schemeClr>
                </a:solidFill>
              </a:rPr>
              <a:t> </a:t>
            </a:r>
            <a:r>
              <a:rPr lang="en-US" dirty="0" err="1">
                <a:solidFill>
                  <a:schemeClr val="tx1">
                    <a:lumMod val="95000"/>
                  </a:schemeClr>
                </a:solidFill>
              </a:rPr>
              <a:t>შუამავლობს</a:t>
            </a:r>
            <a:r>
              <a:rPr lang="en-US" dirty="0">
                <a:solidFill>
                  <a:schemeClr val="tx1">
                    <a:lumMod val="95000"/>
                  </a:schemeClr>
                </a:solidFill>
              </a:rPr>
              <a:t> </a:t>
            </a:r>
            <a:r>
              <a:rPr lang="en-US" u="sng" dirty="0" err="1">
                <a:solidFill>
                  <a:schemeClr val="tx1">
                    <a:lumMod val="95000"/>
                  </a:schemeClr>
                </a:solidFill>
                <a:hlinkClick r:id="rId7" tooltip="ელემენტარული ნაწილაკი">
                  <a:extLst>
                    <a:ext uri="{A12FA001-AC4F-418D-AE19-62706E023703}">
                      <ahyp:hlinkClr xmlns:ahyp="http://schemas.microsoft.com/office/drawing/2018/hyperlinkcolor" val="tx"/>
                    </a:ext>
                  </a:extLst>
                </a:hlinkClick>
              </a:rPr>
              <a:t>ელემენტარული</a:t>
            </a:r>
            <a:r>
              <a:rPr lang="en-US" u="sng" dirty="0">
                <a:solidFill>
                  <a:schemeClr val="tx1">
                    <a:lumMod val="95000"/>
                  </a:schemeClr>
                </a:solidFill>
                <a:hlinkClick r:id="rId7" tooltip="ელემენტარული ნაწილაკი">
                  <a:extLst>
                    <a:ext uri="{A12FA001-AC4F-418D-AE19-62706E023703}">
                      <ahyp:hlinkClr xmlns:ahyp="http://schemas.microsoft.com/office/drawing/2018/hyperlinkcolor" val="tx"/>
                    </a:ext>
                  </a:extLst>
                </a:hlinkClick>
              </a:rPr>
              <a:t> </a:t>
            </a:r>
            <a:r>
              <a:rPr lang="en-US" u="sng" dirty="0" err="1">
                <a:solidFill>
                  <a:schemeClr val="tx1">
                    <a:lumMod val="95000"/>
                  </a:schemeClr>
                </a:solidFill>
                <a:hlinkClick r:id="rId7" tooltip="ელემენტარული ნაწილაკი">
                  <a:extLst>
                    <a:ext uri="{A12FA001-AC4F-418D-AE19-62706E023703}">
                      <ahyp:hlinkClr xmlns:ahyp="http://schemas.microsoft.com/office/drawing/2018/hyperlinkcolor" val="tx"/>
                    </a:ext>
                  </a:extLst>
                </a:hlinkClick>
              </a:rPr>
              <a:t>ნაწილაკებით</a:t>
            </a:r>
            <a:r>
              <a:rPr lang="en-US" dirty="0">
                <a:solidFill>
                  <a:schemeClr val="tx1">
                    <a:lumMod val="95000"/>
                  </a:schemeClr>
                </a:solidFill>
              </a:rPr>
              <a:t> , </a:t>
            </a:r>
            <a:r>
              <a:rPr lang="en-US" dirty="0" err="1">
                <a:solidFill>
                  <a:schemeClr val="tx1">
                    <a:lumMod val="95000"/>
                  </a:schemeClr>
                </a:solidFill>
              </a:rPr>
              <a:t>რომლებიც</a:t>
            </a:r>
            <a:r>
              <a:rPr lang="en-US" dirty="0">
                <a:solidFill>
                  <a:schemeClr val="tx1">
                    <a:lumMod val="95000"/>
                  </a:schemeClr>
                </a:solidFill>
              </a:rPr>
              <a:t> </a:t>
            </a:r>
            <a:r>
              <a:rPr lang="en-US" dirty="0" err="1">
                <a:solidFill>
                  <a:schemeClr val="tx1">
                    <a:lumMod val="95000"/>
                  </a:schemeClr>
                </a:solidFill>
              </a:rPr>
              <a:t>აღწერილია</a:t>
            </a:r>
            <a:r>
              <a:rPr lang="en-US" dirty="0">
                <a:solidFill>
                  <a:schemeClr val="tx1">
                    <a:lumMod val="95000"/>
                  </a:schemeClr>
                </a:solidFill>
              </a:rPr>
              <a:t> </a:t>
            </a:r>
            <a:r>
              <a:rPr lang="en-US" u="sng" dirty="0" err="1">
                <a:solidFill>
                  <a:schemeClr val="tx1">
                    <a:lumMod val="95000"/>
                  </a:schemeClr>
                </a:solidFill>
                <a:hlinkClick r:id="rId8" tooltip="Particle physics">
                  <a:extLst>
                    <a:ext uri="{A12FA001-AC4F-418D-AE19-62706E023703}">
                      <ahyp:hlinkClr xmlns:ahyp="http://schemas.microsoft.com/office/drawing/2018/hyperlinkcolor" val="tx"/>
                    </a:ext>
                  </a:extLst>
                </a:hlinkClick>
              </a:rPr>
              <a:t>ნაწილაკების</a:t>
            </a:r>
            <a:r>
              <a:rPr lang="en-US" u="sng" dirty="0">
                <a:solidFill>
                  <a:schemeClr val="tx1">
                    <a:lumMod val="95000"/>
                  </a:schemeClr>
                </a:solidFill>
                <a:hlinkClick r:id="rId8" tooltip="Particle physics">
                  <a:extLst>
                    <a:ext uri="{A12FA001-AC4F-418D-AE19-62706E023703}">
                      <ahyp:hlinkClr xmlns:ahyp="http://schemas.microsoft.com/office/drawing/2018/hyperlinkcolor" val="tx"/>
                    </a:ext>
                  </a:extLst>
                </a:hlinkClick>
              </a:rPr>
              <a:t> </a:t>
            </a:r>
            <a:r>
              <a:rPr lang="en-US" u="sng" dirty="0" err="1">
                <a:solidFill>
                  <a:schemeClr val="tx1">
                    <a:lumMod val="95000"/>
                  </a:schemeClr>
                </a:solidFill>
                <a:hlinkClick r:id="rId8" tooltip="Particle physics">
                  <a:extLst>
                    <a:ext uri="{A12FA001-AC4F-418D-AE19-62706E023703}">
                      <ahyp:hlinkClr xmlns:ahyp="http://schemas.microsoft.com/office/drawing/2018/hyperlinkcolor" val="tx"/>
                    </a:ext>
                  </a:extLst>
                </a:hlinkClick>
              </a:rPr>
              <a:t>ფიზიკის</a:t>
            </a:r>
            <a:r>
              <a:rPr lang="en-US" u="sng" dirty="0">
                <a:solidFill>
                  <a:schemeClr val="tx1">
                    <a:lumMod val="95000"/>
                  </a:schemeClr>
                </a:solidFill>
                <a:hlinkClick r:id="rId8" tooltip="Particle physics">
                  <a:extLst>
                    <a:ext uri="{A12FA001-AC4F-418D-AE19-62706E023703}">
                      <ahyp:hlinkClr xmlns:ahyp="http://schemas.microsoft.com/office/drawing/2018/hyperlinkcolor" val="tx"/>
                    </a:ext>
                  </a:extLst>
                </a:hlinkClick>
              </a:rPr>
              <a:t> </a:t>
            </a:r>
            <a:r>
              <a:rPr lang="en-US" u="sng" dirty="0" err="1">
                <a:solidFill>
                  <a:schemeClr val="tx1">
                    <a:lumMod val="95000"/>
                  </a:schemeClr>
                </a:solidFill>
                <a:hlinkClick r:id="rId9" tooltip="სტანდარტული მოდელი">
                  <a:extLst>
                    <a:ext uri="{A12FA001-AC4F-418D-AE19-62706E023703}">
                      <ahyp:hlinkClr xmlns:ahyp="http://schemas.microsoft.com/office/drawing/2018/hyperlinkcolor" val="tx"/>
                    </a:ext>
                  </a:extLst>
                </a:hlinkClick>
              </a:rPr>
              <a:t>სტანდარტული</a:t>
            </a:r>
            <a:r>
              <a:rPr lang="en-US" u="sng" dirty="0">
                <a:solidFill>
                  <a:schemeClr val="tx1">
                    <a:lumMod val="95000"/>
                  </a:schemeClr>
                </a:solidFill>
                <a:hlinkClick r:id="rId9" tooltip="სტანდარტული მოდელი">
                  <a:extLst>
                    <a:ext uri="{A12FA001-AC4F-418D-AE19-62706E023703}">
                      <ahyp:hlinkClr xmlns:ahyp="http://schemas.microsoft.com/office/drawing/2018/hyperlinkcolor" val="tx"/>
                    </a:ext>
                  </a:extLst>
                </a:hlinkClick>
              </a:rPr>
              <a:t> </a:t>
            </a:r>
            <a:r>
              <a:rPr lang="en-US" u="sng" dirty="0" err="1">
                <a:solidFill>
                  <a:schemeClr val="tx1">
                    <a:lumMod val="95000"/>
                  </a:schemeClr>
                </a:solidFill>
                <a:hlinkClick r:id="rId9" tooltip="სტანდარტული მოდელი">
                  <a:extLst>
                    <a:ext uri="{A12FA001-AC4F-418D-AE19-62706E023703}">
                      <ahyp:hlinkClr xmlns:ahyp="http://schemas.microsoft.com/office/drawing/2018/hyperlinkcolor" val="tx"/>
                    </a:ext>
                  </a:extLst>
                </a:hlinkClick>
              </a:rPr>
              <a:t>მოდელით</a:t>
            </a:r>
            <a:br>
              <a:rPr lang="en-US" dirty="0">
                <a:solidFill>
                  <a:schemeClr val="tx1">
                    <a:lumMod val="95000"/>
                  </a:schemeClr>
                </a:solidFill>
              </a:rPr>
            </a:br>
            <a:endParaRPr lang="en-US" dirty="0">
              <a:solidFill>
                <a:schemeClr val="tx1">
                  <a:lumMod val="95000"/>
                </a:schemeClr>
              </a:solidFill>
            </a:endParaRPr>
          </a:p>
        </p:txBody>
      </p:sp>
    </p:spTree>
    <p:extLst>
      <p:ext uri="{BB962C8B-B14F-4D97-AF65-F5344CB8AC3E}">
        <p14:creationId xmlns:p14="http://schemas.microsoft.com/office/powerpoint/2010/main" val="3812180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907BB-B003-421F-85F2-20EE4B30D53D}"/>
              </a:ext>
            </a:extLst>
          </p:cNvPr>
          <p:cNvSpPr>
            <a:spLocks noGrp="1"/>
          </p:cNvSpPr>
          <p:nvPr>
            <p:ph type="title"/>
          </p:nvPr>
        </p:nvSpPr>
        <p:spPr>
          <a:xfrm>
            <a:off x="560005" y="2888531"/>
            <a:ext cx="9613861" cy="1080938"/>
          </a:xfrm>
        </p:spPr>
        <p:txBody>
          <a:bodyPr>
            <a:noAutofit/>
          </a:bodyPr>
          <a:lstStyle/>
          <a:p>
            <a:r>
              <a:rPr lang="en-US" sz="2800" dirty="0" err="1"/>
              <a:t>ბევრი</a:t>
            </a:r>
            <a:r>
              <a:rPr lang="en-US" sz="2800" dirty="0"/>
              <a:t> </a:t>
            </a:r>
            <a:r>
              <a:rPr lang="en-US" sz="2800" dirty="0" err="1"/>
              <a:t>თეორიული</a:t>
            </a:r>
            <a:r>
              <a:rPr lang="en-US" sz="2800" dirty="0"/>
              <a:t> </a:t>
            </a:r>
            <a:r>
              <a:rPr lang="en-US" sz="2800" dirty="0" err="1"/>
              <a:t>ფიზიკოსი</a:t>
            </a:r>
            <a:r>
              <a:rPr lang="en-US" sz="2800" dirty="0"/>
              <a:t> </a:t>
            </a:r>
            <a:r>
              <a:rPr lang="en-US" sz="2800" dirty="0" err="1"/>
              <a:t>თვლის</a:t>
            </a:r>
            <a:r>
              <a:rPr lang="en-US" sz="2800" dirty="0"/>
              <a:t>, </a:t>
            </a:r>
            <a:r>
              <a:rPr lang="en-US" sz="2800" dirty="0" err="1"/>
              <a:t>რომ</a:t>
            </a:r>
            <a:r>
              <a:rPr lang="en-US" sz="2800" dirty="0"/>
              <a:t> </a:t>
            </a:r>
            <a:r>
              <a:rPr lang="en-US" sz="2800" dirty="0" err="1"/>
              <a:t>ეს</a:t>
            </a:r>
            <a:r>
              <a:rPr lang="en-US" sz="2800" dirty="0"/>
              <a:t> </a:t>
            </a:r>
            <a:r>
              <a:rPr lang="en-US" sz="2800" dirty="0" err="1"/>
              <a:t>ფუნდამენტური</a:t>
            </a:r>
            <a:r>
              <a:rPr lang="en-US" sz="2800" dirty="0"/>
              <a:t> </a:t>
            </a:r>
            <a:r>
              <a:rPr lang="en-US" sz="2800" dirty="0" err="1"/>
              <a:t>ძალები</a:t>
            </a:r>
            <a:r>
              <a:rPr lang="en-US" sz="2800" dirty="0"/>
              <a:t> </a:t>
            </a:r>
            <a:r>
              <a:rPr lang="en-US" sz="2800" dirty="0" err="1"/>
              <a:t>დაკავშირებულია</a:t>
            </a:r>
            <a:r>
              <a:rPr lang="en-US" sz="2800" dirty="0"/>
              <a:t> </a:t>
            </a:r>
            <a:r>
              <a:rPr lang="en-US" sz="2800" dirty="0" err="1"/>
              <a:t>და</a:t>
            </a:r>
            <a:r>
              <a:rPr lang="en-US" sz="2800" dirty="0"/>
              <a:t> </a:t>
            </a:r>
            <a:r>
              <a:rPr lang="en-US" sz="2800" dirty="0" err="1"/>
              <a:t>გაერთიანებულია</a:t>
            </a:r>
            <a:r>
              <a:rPr lang="en-US" sz="2800" dirty="0"/>
              <a:t> </a:t>
            </a:r>
            <a:r>
              <a:rPr lang="en-US" sz="2800" dirty="0" err="1"/>
              <a:t>ერთ</a:t>
            </a:r>
            <a:r>
              <a:rPr lang="en-US" sz="2800" dirty="0"/>
              <a:t> </a:t>
            </a:r>
            <a:r>
              <a:rPr lang="en-US" sz="2800" dirty="0" err="1"/>
              <a:t>ძალად</a:t>
            </a:r>
            <a:r>
              <a:rPr lang="en-US" sz="2800" dirty="0"/>
              <a:t> </a:t>
            </a:r>
            <a:r>
              <a:rPr lang="en-US" sz="2800" dirty="0" err="1"/>
              <a:t>ძალიან</a:t>
            </a:r>
            <a:r>
              <a:rPr lang="en-US" sz="2800" dirty="0"/>
              <a:t> </a:t>
            </a:r>
            <a:r>
              <a:rPr lang="en-US" sz="2800" dirty="0" err="1"/>
              <a:t>მაღალ</a:t>
            </a:r>
            <a:r>
              <a:rPr lang="en-US" sz="2800" dirty="0"/>
              <a:t> </a:t>
            </a:r>
            <a:r>
              <a:rPr lang="en-US" sz="2800" dirty="0" err="1"/>
              <a:t>ენერგიებზე</a:t>
            </a:r>
            <a:r>
              <a:rPr lang="en-US" sz="2800" dirty="0"/>
              <a:t> </a:t>
            </a:r>
            <a:r>
              <a:rPr lang="en-US" sz="2800" dirty="0" err="1"/>
              <a:t>მცირე</a:t>
            </a:r>
            <a:r>
              <a:rPr lang="en-US" sz="2800" dirty="0"/>
              <a:t> </a:t>
            </a:r>
            <a:r>
              <a:rPr lang="en-US" sz="2800" dirty="0" err="1"/>
              <a:t>მასშტაბით</a:t>
            </a:r>
            <a:r>
              <a:rPr lang="en-US" sz="2800" dirty="0"/>
              <a:t>, </a:t>
            </a:r>
            <a:r>
              <a:rPr lang="en-US" sz="2800" u="sng" dirty="0" err="1">
                <a:hlinkClick r:id="rId2" tooltip="პლანკის სკალა"/>
              </a:rPr>
              <a:t>პლანკის</a:t>
            </a:r>
            <a:r>
              <a:rPr lang="en-US" sz="2800" u="sng" dirty="0">
                <a:hlinkClick r:id="rId2" tooltip="პლანკის სკალა"/>
              </a:rPr>
              <a:t> </a:t>
            </a:r>
            <a:r>
              <a:rPr lang="en-US" sz="2800" u="sng" dirty="0" err="1">
                <a:hlinkClick r:id="rId2" tooltip="პლანკის სკალა"/>
              </a:rPr>
              <a:t>მასშტაბით</a:t>
            </a:r>
            <a:r>
              <a:rPr lang="en-US" sz="2800" dirty="0"/>
              <a:t> , </a:t>
            </a:r>
            <a:r>
              <a:rPr lang="en-US" sz="2800" dirty="0" err="1"/>
              <a:t>მაგრამ</a:t>
            </a:r>
            <a:r>
              <a:rPr lang="en-US" sz="2800" dirty="0"/>
              <a:t> </a:t>
            </a:r>
            <a:r>
              <a:rPr lang="en-US" sz="2800" u="sng" dirty="0" err="1">
                <a:hlinkClick r:id="rId3" tooltip="ნაწილაკების ამაჩქარებელი"/>
              </a:rPr>
              <a:t>ნაწილაკების</a:t>
            </a:r>
            <a:r>
              <a:rPr lang="en-US" sz="2800" u="sng" dirty="0">
                <a:hlinkClick r:id="rId3" tooltip="ნაწილაკების ამაჩქარებელი"/>
              </a:rPr>
              <a:t> </a:t>
            </a:r>
            <a:r>
              <a:rPr lang="en-US" sz="2800" u="sng" dirty="0" err="1">
                <a:hlinkClick r:id="rId3" tooltip="ნაწილაკების ამაჩქარებელი"/>
              </a:rPr>
              <a:t>ამაჩქარებლებს</a:t>
            </a:r>
            <a:r>
              <a:rPr lang="en-US" sz="2800" dirty="0"/>
              <a:t> </a:t>
            </a:r>
            <a:r>
              <a:rPr lang="en-US" sz="2800" dirty="0" err="1"/>
              <a:t>არ</a:t>
            </a:r>
            <a:r>
              <a:rPr lang="en-US" sz="2800" dirty="0"/>
              <a:t> </a:t>
            </a:r>
            <a:r>
              <a:rPr lang="en-US" sz="2800" dirty="0" err="1"/>
              <a:t>შეუძლიათ</a:t>
            </a:r>
            <a:r>
              <a:rPr lang="en-US" sz="2800" dirty="0"/>
              <a:t> </a:t>
            </a:r>
            <a:r>
              <a:rPr lang="en-US" sz="2800" dirty="0" err="1"/>
              <a:t>წარმოქმნან</a:t>
            </a:r>
            <a:r>
              <a:rPr lang="en-US" sz="2800" dirty="0"/>
              <a:t> </a:t>
            </a:r>
            <a:r>
              <a:rPr lang="en-US" sz="2800" dirty="0" err="1"/>
              <a:t>უზარმაზარი</a:t>
            </a:r>
            <a:r>
              <a:rPr lang="en-US" sz="2800" dirty="0"/>
              <a:t> </a:t>
            </a:r>
            <a:r>
              <a:rPr lang="en-US" sz="2800" dirty="0" err="1"/>
              <a:t>ენერგია</a:t>
            </a:r>
            <a:r>
              <a:rPr lang="en-US" sz="2800" dirty="0"/>
              <a:t>, </a:t>
            </a:r>
            <a:r>
              <a:rPr lang="en-US" sz="2800" dirty="0" err="1"/>
              <a:t>რომელიც</a:t>
            </a:r>
            <a:r>
              <a:rPr lang="en-US" sz="2800" dirty="0"/>
              <a:t> </a:t>
            </a:r>
            <a:r>
              <a:rPr lang="en-US" sz="2800" dirty="0" err="1"/>
              <a:t>საჭიროა</a:t>
            </a:r>
            <a:r>
              <a:rPr lang="en-US" sz="2800" dirty="0"/>
              <a:t> </a:t>
            </a:r>
            <a:r>
              <a:rPr lang="en-US" sz="2800" dirty="0" err="1"/>
              <a:t>ამის</a:t>
            </a:r>
            <a:r>
              <a:rPr lang="en-US" sz="2800" dirty="0"/>
              <a:t> </a:t>
            </a:r>
            <a:r>
              <a:rPr lang="en-US" sz="2800" dirty="0" err="1"/>
              <a:t>ექსპერიმენტულად</a:t>
            </a:r>
            <a:r>
              <a:rPr lang="en-US" sz="2800" dirty="0"/>
              <a:t> </a:t>
            </a:r>
            <a:r>
              <a:rPr lang="en-US" sz="2800" dirty="0" err="1"/>
              <a:t>შესამოწმებლად</a:t>
            </a:r>
            <a:r>
              <a:rPr lang="en-US" sz="2800" dirty="0"/>
              <a:t>. </a:t>
            </a:r>
            <a:r>
              <a:rPr lang="en-US" sz="2800" u="sng" baseline="30000" dirty="0">
                <a:hlinkClick r:id="rId4"/>
              </a:rPr>
              <a:t>[6]</a:t>
            </a:r>
            <a:r>
              <a:rPr lang="en-US" sz="2800" dirty="0"/>
              <a:t> </a:t>
            </a:r>
            <a:r>
              <a:rPr lang="en-US" sz="2800" dirty="0" err="1"/>
              <a:t>საერთო</a:t>
            </a:r>
            <a:r>
              <a:rPr lang="en-US" sz="2800" dirty="0"/>
              <a:t> </a:t>
            </a:r>
            <a:r>
              <a:rPr lang="en-US" sz="2800" dirty="0" err="1"/>
              <a:t>თეორიული</a:t>
            </a:r>
            <a:r>
              <a:rPr lang="en-US" sz="2800" dirty="0"/>
              <a:t> </a:t>
            </a:r>
            <a:r>
              <a:rPr lang="en-US" sz="2800" dirty="0" err="1"/>
              <a:t>ჩარჩოს</a:t>
            </a:r>
            <a:r>
              <a:rPr lang="en-US" sz="2800" dirty="0"/>
              <a:t> </a:t>
            </a:r>
            <a:r>
              <a:rPr lang="en-US" sz="2800" dirty="0" err="1"/>
              <a:t>შემუშავება</a:t>
            </a:r>
            <a:r>
              <a:rPr lang="en-US" sz="2800" dirty="0"/>
              <a:t>, </a:t>
            </a:r>
            <a:r>
              <a:rPr lang="en-US" sz="2800" dirty="0" err="1"/>
              <a:t>რომელიც</a:t>
            </a:r>
            <a:r>
              <a:rPr lang="en-US" sz="2800" dirty="0"/>
              <a:t> </a:t>
            </a:r>
            <a:r>
              <a:rPr lang="en-US" sz="2800" dirty="0" err="1"/>
              <a:t>ხსნის</a:t>
            </a:r>
            <a:r>
              <a:rPr lang="en-US" sz="2800" dirty="0"/>
              <a:t> </a:t>
            </a:r>
            <a:r>
              <a:rPr lang="en-US" sz="2800" dirty="0" err="1"/>
              <a:t>ძალებს</a:t>
            </a:r>
            <a:r>
              <a:rPr lang="en-US" sz="2800" dirty="0"/>
              <a:t> </a:t>
            </a:r>
            <a:r>
              <a:rPr lang="en-US" sz="2800" dirty="0" err="1"/>
              <a:t>შორის</a:t>
            </a:r>
            <a:r>
              <a:rPr lang="en-US" sz="2800" dirty="0"/>
              <a:t> </a:t>
            </a:r>
            <a:r>
              <a:rPr lang="en-US" sz="2800" dirty="0" err="1"/>
              <a:t>ურთიერთობას</a:t>
            </a:r>
            <a:r>
              <a:rPr lang="en-US" sz="2800" dirty="0"/>
              <a:t> </a:t>
            </a:r>
            <a:r>
              <a:rPr lang="en-US" sz="2800" dirty="0" err="1"/>
              <a:t>ერთ</a:t>
            </a:r>
            <a:r>
              <a:rPr lang="en-US" sz="2800" dirty="0"/>
              <a:t> </a:t>
            </a:r>
            <a:r>
              <a:rPr lang="en-US" sz="2800" dirty="0" err="1"/>
              <a:t>თეორიაში</a:t>
            </a:r>
            <a:r>
              <a:rPr lang="en-US" sz="2800" dirty="0"/>
              <a:t>, </a:t>
            </a:r>
            <a:r>
              <a:rPr lang="en-US" sz="2800" dirty="0" err="1"/>
              <a:t>დღევანდელი</a:t>
            </a:r>
            <a:r>
              <a:rPr lang="en-US" sz="2800" dirty="0"/>
              <a:t> </a:t>
            </a:r>
            <a:r>
              <a:rPr lang="en-US" sz="2800" u="sng" dirty="0" err="1">
                <a:hlinkClick r:id="rId5" tooltip="თეორიული ფიზიკოსი"/>
              </a:rPr>
              <a:t>თეორიული</a:t>
            </a:r>
            <a:r>
              <a:rPr lang="en-US" sz="2800" u="sng" dirty="0">
                <a:hlinkClick r:id="rId5" tooltip="თეორიული ფიზიკოსი"/>
              </a:rPr>
              <a:t> </a:t>
            </a:r>
            <a:r>
              <a:rPr lang="en-US" sz="2800" u="sng" dirty="0" err="1">
                <a:hlinkClick r:id="rId5" tooltip="თეორიული ფიზიკოსი"/>
              </a:rPr>
              <a:t>ფიზიკოსების</a:t>
            </a:r>
            <a:r>
              <a:rPr lang="en-US" sz="2800" dirty="0"/>
              <a:t> , </a:t>
            </a:r>
            <a:r>
              <a:rPr lang="en-US" sz="2800" dirty="0" err="1"/>
              <a:t>ალბათ</a:t>
            </a:r>
            <a:r>
              <a:rPr lang="en-US" sz="2800" dirty="0"/>
              <a:t>, </a:t>
            </a:r>
            <a:r>
              <a:rPr lang="en-US" sz="2800" dirty="0" err="1"/>
              <a:t>ყველაზე</a:t>
            </a:r>
            <a:r>
              <a:rPr lang="en-US" sz="2800" dirty="0"/>
              <a:t> </a:t>
            </a:r>
            <a:r>
              <a:rPr lang="en-US" sz="2800" dirty="0" err="1"/>
              <a:t>დიდი</a:t>
            </a:r>
            <a:r>
              <a:rPr lang="en-US" sz="2800" dirty="0"/>
              <a:t> </a:t>
            </a:r>
            <a:r>
              <a:rPr lang="en-US" sz="2800" dirty="0" err="1"/>
              <a:t>მიზანია</a:t>
            </a:r>
            <a:r>
              <a:rPr lang="en-US" sz="2800" dirty="0"/>
              <a:t> . </a:t>
            </a:r>
            <a:r>
              <a:rPr lang="en-US" sz="2800" dirty="0" err="1"/>
              <a:t>სუსტი</a:t>
            </a:r>
            <a:r>
              <a:rPr lang="en-US" sz="2800" dirty="0"/>
              <a:t> </a:t>
            </a:r>
            <a:r>
              <a:rPr lang="en-US" sz="2800" dirty="0" err="1"/>
              <a:t>და</a:t>
            </a:r>
            <a:r>
              <a:rPr lang="en-US" sz="2800" dirty="0"/>
              <a:t> </a:t>
            </a:r>
            <a:r>
              <a:rPr lang="en-US" sz="2800" dirty="0" err="1"/>
              <a:t>ელექტრომაგნიტური</a:t>
            </a:r>
            <a:r>
              <a:rPr lang="en-US" sz="2800" dirty="0"/>
              <a:t> </a:t>
            </a:r>
            <a:r>
              <a:rPr lang="en-US" sz="2800" dirty="0" err="1"/>
              <a:t>ძალები</a:t>
            </a:r>
            <a:r>
              <a:rPr lang="en-US" sz="2800" dirty="0"/>
              <a:t> </a:t>
            </a:r>
            <a:r>
              <a:rPr lang="en-US" sz="2800" dirty="0" err="1"/>
              <a:t>უკვე</a:t>
            </a:r>
            <a:r>
              <a:rPr lang="en-US" sz="2800" dirty="0"/>
              <a:t> </a:t>
            </a:r>
            <a:r>
              <a:rPr lang="en-US" sz="2800" dirty="0" err="1"/>
              <a:t>გაერთიანებულია</a:t>
            </a:r>
            <a:r>
              <a:rPr lang="en-US" sz="2800" dirty="0"/>
              <a:t> </a:t>
            </a:r>
            <a:r>
              <a:rPr lang="en-US" sz="2800" u="sng" dirty="0" err="1">
                <a:hlinkClick r:id="rId6" tooltip="Sheldon Glashow"/>
              </a:rPr>
              <a:t>შელდონ</a:t>
            </a:r>
            <a:r>
              <a:rPr lang="en-US" sz="2800" u="sng" dirty="0">
                <a:hlinkClick r:id="rId6" tooltip="Sheldon Glashow"/>
              </a:rPr>
              <a:t> </a:t>
            </a:r>
            <a:r>
              <a:rPr lang="en-US" sz="2800" u="sng" dirty="0" err="1">
                <a:hlinkClick r:id="rId6" tooltip="Sheldon Glashow"/>
              </a:rPr>
              <a:t>გლაშოუს</a:t>
            </a:r>
            <a:r>
              <a:rPr lang="en-US" sz="2800" dirty="0"/>
              <a:t> , </a:t>
            </a:r>
            <a:r>
              <a:rPr lang="en-US" sz="2800" u="sng" dirty="0" err="1">
                <a:hlinkClick r:id="rId7" tooltip="Abdus Salam"/>
              </a:rPr>
              <a:t>აბდუს</a:t>
            </a:r>
            <a:r>
              <a:rPr lang="en-US" sz="2800" dirty="0"/>
              <a:t> </a:t>
            </a:r>
            <a:r>
              <a:rPr lang="en-US" sz="2800" dirty="0" err="1"/>
              <a:t>სალამისა</a:t>
            </a:r>
            <a:r>
              <a:rPr lang="en-US" sz="2800" dirty="0"/>
              <a:t> </a:t>
            </a:r>
            <a:r>
              <a:rPr lang="en-US" sz="2800" dirty="0" err="1"/>
              <a:t>და</a:t>
            </a:r>
            <a:r>
              <a:rPr lang="en-US" sz="2800" dirty="0"/>
              <a:t> </a:t>
            </a:r>
            <a:r>
              <a:rPr lang="en-US" sz="2800" u="sng" dirty="0" err="1">
                <a:hlinkClick r:id="rId8" tooltip="Steven Weinberg"/>
              </a:rPr>
              <a:t>სტივენ</a:t>
            </a:r>
            <a:r>
              <a:rPr lang="en-US" sz="2800" u="sng" dirty="0">
                <a:hlinkClick r:id="rId8" tooltip="Steven Weinberg"/>
              </a:rPr>
              <a:t> </a:t>
            </a:r>
            <a:r>
              <a:rPr lang="en-US" sz="2800" u="sng" dirty="0" err="1">
                <a:hlinkClick r:id="rId8" tooltip="Steven Weinberg"/>
              </a:rPr>
              <a:t>ვაინბერგის</a:t>
            </a:r>
            <a:r>
              <a:rPr lang="en-US" sz="2800" u="sng" dirty="0">
                <a:hlinkClick r:id="rId8" tooltip="Steven Weinberg"/>
              </a:rPr>
              <a:t> </a:t>
            </a:r>
            <a:r>
              <a:rPr lang="en-US" sz="2800" u="sng" dirty="0" err="1">
                <a:hlinkClick r:id="rId8" tooltip="Steven Weinberg"/>
              </a:rPr>
              <a:t>ელექტროსუსტ</a:t>
            </a:r>
            <a:r>
              <a:rPr lang="en-US" sz="2800" u="sng" dirty="0">
                <a:hlinkClick r:id="rId8" tooltip="Steven Weinberg"/>
              </a:rPr>
              <a:t> </a:t>
            </a:r>
            <a:r>
              <a:rPr lang="en-US" sz="2800" u="sng" dirty="0" err="1">
                <a:hlinkClick r:id="rId9" tooltip="ელექტროსუსტი ურთიერთქმედება"/>
              </a:rPr>
              <a:t>თეორიასთან</a:t>
            </a:r>
            <a:r>
              <a:rPr lang="en-US" sz="2800" dirty="0"/>
              <a:t> .</a:t>
            </a:r>
            <a:r>
              <a:rPr lang="en-US" sz="2800" dirty="0" err="1"/>
              <a:t>რისთვისაც</a:t>
            </a:r>
            <a:r>
              <a:rPr lang="en-US" sz="2800" dirty="0"/>
              <a:t> </a:t>
            </a:r>
            <a:r>
              <a:rPr lang="en-US" sz="2800" dirty="0" err="1"/>
              <a:t>მათ</a:t>
            </a:r>
            <a:r>
              <a:rPr lang="en-US" sz="2800" dirty="0"/>
              <a:t> </a:t>
            </a:r>
            <a:r>
              <a:rPr lang="en-US" sz="2800" dirty="0" err="1"/>
              <a:t>მიიღეს</a:t>
            </a:r>
            <a:r>
              <a:rPr lang="en-US" sz="2800" dirty="0"/>
              <a:t> 1979 </a:t>
            </a:r>
            <a:r>
              <a:rPr lang="en-US" sz="2800" dirty="0" err="1"/>
              <a:t>წლის</a:t>
            </a:r>
            <a:r>
              <a:rPr lang="en-US" sz="2800" dirty="0"/>
              <a:t> </a:t>
            </a:r>
            <a:r>
              <a:rPr lang="en-US" sz="2800" dirty="0" err="1"/>
              <a:t>ნობელის</a:t>
            </a:r>
            <a:r>
              <a:rPr lang="en-US" sz="2800" dirty="0"/>
              <a:t> </a:t>
            </a:r>
            <a:r>
              <a:rPr lang="en-US" sz="2800" dirty="0" err="1"/>
              <a:t>პრემია</a:t>
            </a:r>
            <a:r>
              <a:rPr lang="en-US" sz="2800" dirty="0"/>
              <a:t> </a:t>
            </a:r>
            <a:r>
              <a:rPr lang="en-US" sz="2800" dirty="0" err="1"/>
              <a:t>ფიზიკაში</a:t>
            </a:r>
            <a:r>
              <a:rPr lang="en-US" sz="2800" dirty="0"/>
              <a:t>. </a:t>
            </a:r>
          </a:p>
        </p:txBody>
      </p:sp>
    </p:spTree>
    <p:extLst>
      <p:ext uri="{BB962C8B-B14F-4D97-AF65-F5344CB8AC3E}">
        <p14:creationId xmlns:p14="http://schemas.microsoft.com/office/powerpoint/2010/main" val="4083488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0ECBB-64C0-4A21-8E2C-2A0713DD2B9E}"/>
              </a:ext>
            </a:extLst>
          </p:cNvPr>
          <p:cNvSpPr>
            <a:spLocks noGrp="1"/>
          </p:cNvSpPr>
          <p:nvPr>
            <p:ph type="title"/>
          </p:nvPr>
        </p:nvSpPr>
        <p:spPr>
          <a:xfrm>
            <a:off x="547973" y="3063291"/>
            <a:ext cx="9613861" cy="1080938"/>
          </a:xfrm>
        </p:spPr>
        <p:txBody>
          <a:bodyPr>
            <a:normAutofit fontScale="90000"/>
          </a:bodyPr>
          <a:lstStyle/>
          <a:p>
            <a:r>
              <a:rPr lang="en-US" dirty="0" err="1"/>
              <a:t>ზოგიერთი</a:t>
            </a:r>
            <a:r>
              <a:rPr lang="en-US" dirty="0"/>
              <a:t> </a:t>
            </a:r>
            <a:r>
              <a:rPr lang="en-US" dirty="0" err="1"/>
              <a:t>ფიზიკოსი</a:t>
            </a:r>
            <a:r>
              <a:rPr lang="en-US" dirty="0"/>
              <a:t> </a:t>
            </a:r>
            <a:r>
              <a:rPr lang="en-US" dirty="0" err="1"/>
              <a:t>ცდილობს</a:t>
            </a:r>
            <a:r>
              <a:rPr lang="en-US" dirty="0"/>
              <a:t> </a:t>
            </a:r>
            <a:r>
              <a:rPr lang="en-US" dirty="0" err="1"/>
              <a:t>გააერთიანოს</a:t>
            </a:r>
            <a:r>
              <a:rPr lang="en-US" dirty="0"/>
              <a:t> </a:t>
            </a:r>
            <a:r>
              <a:rPr lang="en-US" dirty="0" err="1"/>
              <a:t>ელექტროსუსტი</a:t>
            </a:r>
            <a:r>
              <a:rPr lang="en-US" dirty="0"/>
              <a:t> </a:t>
            </a:r>
            <a:r>
              <a:rPr lang="en-US" dirty="0" err="1"/>
              <a:t>და</a:t>
            </a:r>
            <a:r>
              <a:rPr lang="en-US" dirty="0"/>
              <a:t> </a:t>
            </a:r>
            <a:r>
              <a:rPr lang="en-US" dirty="0" err="1"/>
              <a:t>ძლიერი</a:t>
            </a:r>
            <a:r>
              <a:rPr lang="en-US" dirty="0"/>
              <a:t> </a:t>
            </a:r>
            <a:r>
              <a:rPr lang="en-US" dirty="0" err="1"/>
              <a:t>ველები</a:t>
            </a:r>
            <a:r>
              <a:rPr lang="en-US" dirty="0"/>
              <a:t>, </a:t>
            </a:r>
            <a:r>
              <a:rPr lang="en-US" dirty="0" err="1"/>
              <a:t>რასაც</a:t>
            </a:r>
            <a:r>
              <a:rPr lang="en-US" dirty="0"/>
              <a:t> </a:t>
            </a:r>
            <a:r>
              <a:rPr lang="en-US" dirty="0" err="1"/>
              <a:t>ეწოდება</a:t>
            </a:r>
            <a:r>
              <a:rPr lang="en-US" dirty="0"/>
              <a:t> </a:t>
            </a:r>
            <a:r>
              <a:rPr lang="en-US" u="sng" dirty="0" err="1">
                <a:hlinkClick r:id="rId2" tooltip="დიდი ერთიანი თეორია"/>
              </a:rPr>
              <a:t>დიდი</a:t>
            </a:r>
            <a:r>
              <a:rPr lang="en-US" u="sng" dirty="0">
                <a:hlinkClick r:id="rId2" tooltip="დიდი ერთიანი თეორია"/>
              </a:rPr>
              <a:t> </a:t>
            </a:r>
            <a:r>
              <a:rPr lang="en-US" u="sng" dirty="0" err="1">
                <a:hlinkClick r:id="rId2" tooltip="დიდი ერთიანი თეორია"/>
              </a:rPr>
              <a:t>ერთიანი</a:t>
            </a:r>
            <a:r>
              <a:rPr lang="en-US" u="sng" dirty="0">
                <a:hlinkClick r:id="rId2" tooltip="დიდი ერთიანი თეორია"/>
              </a:rPr>
              <a:t> </a:t>
            </a:r>
            <a:r>
              <a:rPr lang="en-US" u="sng" dirty="0" err="1">
                <a:hlinkClick r:id="rId2" tooltip="დიდი ერთიანი თეორია"/>
              </a:rPr>
              <a:t>თეორია</a:t>
            </a:r>
            <a:r>
              <a:rPr lang="en-US" dirty="0"/>
              <a:t> (GUT). </a:t>
            </a:r>
            <a:r>
              <a:rPr lang="en-US" dirty="0" err="1"/>
              <a:t>კიდევ</a:t>
            </a:r>
            <a:r>
              <a:rPr lang="en-US" dirty="0"/>
              <a:t> </a:t>
            </a:r>
            <a:r>
              <a:rPr lang="en-US" dirty="0" err="1"/>
              <a:t>უფრო</a:t>
            </a:r>
            <a:r>
              <a:rPr lang="en-US" dirty="0"/>
              <a:t> </a:t>
            </a:r>
            <a:r>
              <a:rPr lang="en-US" dirty="0" err="1"/>
              <a:t>დიდი</a:t>
            </a:r>
            <a:r>
              <a:rPr lang="en-US" dirty="0"/>
              <a:t> </a:t>
            </a:r>
            <a:r>
              <a:rPr lang="en-US" dirty="0" err="1"/>
              <a:t>გამოწვევაა</a:t>
            </a:r>
            <a:r>
              <a:rPr lang="en-US" dirty="0"/>
              <a:t> </a:t>
            </a:r>
            <a:r>
              <a:rPr lang="en-US" dirty="0" err="1"/>
              <a:t>გრავიტაციული</a:t>
            </a:r>
            <a:r>
              <a:rPr lang="en-US" dirty="0"/>
              <a:t> </a:t>
            </a:r>
            <a:r>
              <a:rPr lang="en-US" dirty="0" err="1"/>
              <a:t>ველის</a:t>
            </a:r>
            <a:r>
              <a:rPr lang="en-US" dirty="0"/>
              <a:t> </a:t>
            </a:r>
            <a:r>
              <a:rPr lang="en-US" u="sng" dirty="0" err="1">
                <a:hlinkClick r:id="rId3" tooltip="კვანტიზაცია (ფიზიკა)"/>
              </a:rPr>
              <a:t>კვანტიზაციის</a:t>
            </a:r>
            <a:r>
              <a:rPr lang="en-US" u="sng" dirty="0">
                <a:hlinkClick r:id="rId3" tooltip="კვანტიზაცია (ფიზიკა)"/>
              </a:rPr>
              <a:t> </a:t>
            </a:r>
            <a:r>
              <a:rPr lang="en-US" u="sng" dirty="0" err="1">
                <a:hlinkClick r:id="rId3" tooltip="კვანტიზაცია (ფიზიკა)"/>
              </a:rPr>
              <a:t>გზის</a:t>
            </a:r>
            <a:r>
              <a:rPr lang="en-US" u="sng" dirty="0">
                <a:hlinkClick r:id="rId3" tooltip="კვანტიზაცია (ფიზიკა)"/>
              </a:rPr>
              <a:t> </a:t>
            </a:r>
            <a:r>
              <a:rPr lang="en-US" u="sng" dirty="0" err="1">
                <a:hlinkClick r:id="rId3" tooltip="კვანტიზაცია (ფიზიკა)"/>
              </a:rPr>
              <a:t>პოვნა</a:t>
            </a:r>
            <a:r>
              <a:rPr lang="en-US" u="sng" dirty="0">
                <a:hlinkClick r:id="rId3" tooltip="კვანტიზაცია (ფიზიკა)"/>
              </a:rPr>
              <a:t>, </a:t>
            </a:r>
            <a:r>
              <a:rPr lang="en-US" u="sng" dirty="0" err="1">
                <a:hlinkClick r:id="rId3" tooltip="კვანტიზაცია (ფიზიკა)"/>
              </a:rPr>
              <a:t>რაც</a:t>
            </a:r>
            <a:r>
              <a:rPr lang="en-US" u="sng" dirty="0">
                <a:hlinkClick r:id="rId3" tooltip="კვანტიზაცია (ფიზიკა)"/>
              </a:rPr>
              <a:t> </a:t>
            </a:r>
            <a:r>
              <a:rPr lang="en-US" u="sng" dirty="0" err="1">
                <a:hlinkClick r:id="rId3" tooltip="კვანტიზაცია (ფიზიკა)"/>
              </a:rPr>
              <a:t>გამოიწვევს</a:t>
            </a:r>
            <a:r>
              <a:rPr lang="en-US" u="sng" dirty="0">
                <a:hlinkClick r:id="rId3" tooltip="კვანტიზაცია (ფიზიკა)"/>
              </a:rPr>
              <a:t> </a:t>
            </a:r>
            <a:r>
              <a:rPr lang="en-US" u="sng" dirty="0" err="1">
                <a:hlinkClick r:id="rId4" tooltip="კვანტური გრავიტაცია"/>
              </a:rPr>
              <a:t>კვანტური</a:t>
            </a:r>
            <a:r>
              <a:rPr lang="en-US" u="sng" dirty="0">
                <a:hlinkClick r:id="rId4" tooltip="კვანტური გრავიტაცია"/>
              </a:rPr>
              <a:t> </a:t>
            </a:r>
            <a:r>
              <a:rPr lang="en-US" u="sng" dirty="0" err="1">
                <a:hlinkClick r:id="rId4" tooltip="კვანტური გრავიტაცია"/>
              </a:rPr>
              <a:t>გრავიტაციის</a:t>
            </a:r>
            <a:r>
              <a:rPr lang="en-US" dirty="0"/>
              <a:t> </a:t>
            </a:r>
            <a:r>
              <a:rPr lang="en-US" dirty="0" err="1"/>
              <a:t>თეორიას</a:t>
            </a:r>
            <a:r>
              <a:rPr lang="en-US" dirty="0"/>
              <a:t> (QG), </a:t>
            </a:r>
            <a:r>
              <a:rPr lang="en-US" dirty="0" err="1"/>
              <a:t>რომელიც</a:t>
            </a:r>
            <a:r>
              <a:rPr lang="en-US" dirty="0"/>
              <a:t> </a:t>
            </a:r>
            <a:r>
              <a:rPr lang="en-US" dirty="0" err="1"/>
              <a:t>გააერთიანებს</a:t>
            </a:r>
            <a:r>
              <a:rPr lang="en-US" dirty="0"/>
              <a:t> </a:t>
            </a:r>
            <a:r>
              <a:rPr lang="en-US" dirty="0" err="1"/>
              <a:t>გრავიტაციას</a:t>
            </a:r>
            <a:r>
              <a:rPr lang="en-US" dirty="0"/>
              <a:t> </a:t>
            </a:r>
            <a:r>
              <a:rPr lang="en-US" dirty="0" err="1"/>
              <a:t>საერთო</a:t>
            </a:r>
            <a:r>
              <a:rPr lang="en-US" dirty="0"/>
              <a:t> </a:t>
            </a:r>
            <a:r>
              <a:rPr lang="en-US" dirty="0" err="1"/>
              <a:t>თეორიულ</a:t>
            </a:r>
            <a:r>
              <a:rPr lang="en-US" dirty="0"/>
              <a:t> </a:t>
            </a:r>
            <a:r>
              <a:rPr lang="en-US" dirty="0" err="1"/>
              <a:t>ჩარჩოში</a:t>
            </a:r>
            <a:r>
              <a:rPr lang="en-US" dirty="0"/>
              <a:t> </a:t>
            </a:r>
            <a:r>
              <a:rPr lang="en-US" dirty="0" err="1"/>
              <a:t>დანარჩენ</a:t>
            </a:r>
            <a:r>
              <a:rPr lang="en-US" dirty="0"/>
              <a:t> </a:t>
            </a:r>
            <a:r>
              <a:rPr lang="en-US" dirty="0" err="1"/>
              <a:t>სამ</a:t>
            </a:r>
            <a:r>
              <a:rPr lang="en-US" dirty="0"/>
              <a:t> </a:t>
            </a:r>
            <a:r>
              <a:rPr lang="en-US" dirty="0" err="1"/>
              <a:t>ძალასთან</a:t>
            </a:r>
            <a:r>
              <a:rPr lang="en-US" dirty="0"/>
              <a:t>. </a:t>
            </a:r>
            <a:r>
              <a:rPr lang="en-US" dirty="0" err="1"/>
              <a:t>ზოგიერთი</a:t>
            </a:r>
            <a:r>
              <a:rPr lang="en-US" dirty="0"/>
              <a:t> </a:t>
            </a:r>
            <a:r>
              <a:rPr lang="en-US" dirty="0" err="1"/>
              <a:t>თეორია</a:t>
            </a:r>
            <a:r>
              <a:rPr lang="en-US" dirty="0"/>
              <a:t>, </a:t>
            </a:r>
            <a:r>
              <a:rPr lang="en-US" dirty="0" err="1"/>
              <a:t>განსაკუთრებით</a:t>
            </a:r>
            <a:r>
              <a:rPr lang="en-US" dirty="0"/>
              <a:t> </a:t>
            </a:r>
            <a:r>
              <a:rPr lang="en-US" u="sng" dirty="0" err="1">
                <a:hlinkClick r:id="rId5" tooltip="სიმების თეორია"/>
              </a:rPr>
              <a:t>სიმებიანი</a:t>
            </a:r>
            <a:r>
              <a:rPr lang="en-US" u="sng" dirty="0">
                <a:hlinkClick r:id="rId5" tooltip="სიმების თეორია"/>
              </a:rPr>
              <a:t> </a:t>
            </a:r>
            <a:r>
              <a:rPr lang="en-US" u="sng" dirty="0" err="1">
                <a:hlinkClick r:id="rId5" tooltip="სიმების თეორია"/>
              </a:rPr>
              <a:t>თეორია</a:t>
            </a:r>
            <a:r>
              <a:rPr lang="en-US" dirty="0"/>
              <a:t> , </a:t>
            </a:r>
            <a:r>
              <a:rPr lang="en-US" dirty="0" err="1"/>
              <a:t>ეძებს</a:t>
            </a:r>
            <a:r>
              <a:rPr lang="en-US" dirty="0"/>
              <a:t> </a:t>
            </a:r>
            <a:r>
              <a:rPr lang="en-US" dirty="0" err="1"/>
              <a:t>როგორც</a:t>
            </a:r>
            <a:r>
              <a:rPr lang="en-US" dirty="0"/>
              <a:t> QG-ს, </a:t>
            </a:r>
            <a:r>
              <a:rPr lang="en-US" dirty="0" err="1"/>
              <a:t>ასევე</a:t>
            </a:r>
            <a:r>
              <a:rPr lang="en-US" dirty="0"/>
              <a:t> GUT-ს </a:t>
            </a:r>
            <a:r>
              <a:rPr lang="en-US" dirty="0" err="1"/>
              <a:t>ერთ</a:t>
            </a:r>
            <a:r>
              <a:rPr lang="en-US" dirty="0"/>
              <a:t> </a:t>
            </a:r>
            <a:r>
              <a:rPr lang="en-US" dirty="0" err="1"/>
              <a:t>ჩარჩოში</a:t>
            </a:r>
            <a:r>
              <a:rPr lang="en-US" dirty="0"/>
              <a:t>, </a:t>
            </a:r>
            <a:r>
              <a:rPr lang="en-US" dirty="0" err="1"/>
              <a:t>აერთიანებს</a:t>
            </a:r>
            <a:r>
              <a:rPr lang="en-US" dirty="0"/>
              <a:t> </a:t>
            </a:r>
            <a:r>
              <a:rPr lang="en-US" dirty="0" err="1"/>
              <a:t>ოთხივე</a:t>
            </a:r>
            <a:r>
              <a:rPr lang="en-US" dirty="0"/>
              <a:t> </a:t>
            </a:r>
            <a:r>
              <a:rPr lang="en-US" dirty="0" err="1"/>
              <a:t>ფუნდამენტურ</a:t>
            </a:r>
            <a:r>
              <a:rPr lang="en-US" dirty="0"/>
              <a:t> </a:t>
            </a:r>
            <a:r>
              <a:rPr lang="en-US" dirty="0" err="1"/>
              <a:t>ურთიერთქმედებას</a:t>
            </a:r>
            <a:r>
              <a:rPr lang="en-US" dirty="0"/>
              <a:t> </a:t>
            </a:r>
            <a:r>
              <a:rPr lang="en-US" dirty="0" err="1"/>
              <a:t>და</a:t>
            </a:r>
            <a:r>
              <a:rPr lang="en-US" dirty="0"/>
              <a:t> </a:t>
            </a:r>
            <a:r>
              <a:rPr lang="en-US" u="sng" dirty="0" err="1">
                <a:hlinkClick r:id="rId6" tooltip="მასობრივი თაობა"/>
              </a:rPr>
              <a:t>მასობრივ</a:t>
            </a:r>
            <a:r>
              <a:rPr lang="en-US" u="sng" dirty="0">
                <a:hlinkClick r:id="rId6" tooltip="მასობრივი თაობა"/>
              </a:rPr>
              <a:t> </a:t>
            </a:r>
            <a:r>
              <a:rPr lang="en-US" u="sng" dirty="0" err="1">
                <a:hlinkClick r:id="rId6" tooltip="მასობრივი თაობა"/>
              </a:rPr>
              <a:t>წარმოქმნას</a:t>
            </a:r>
            <a:r>
              <a:rPr lang="en-US" u="sng" dirty="0">
                <a:hlinkClick r:id="rId6" tooltip="მასობრივი თაობა"/>
              </a:rPr>
              <a:t> </a:t>
            </a:r>
            <a:r>
              <a:rPr lang="en-US" u="sng" dirty="0" err="1">
                <a:hlinkClick r:id="rId7" tooltip="Ყველაფრის თეორია"/>
              </a:rPr>
              <a:t>ყველაფრის</a:t>
            </a:r>
            <a:r>
              <a:rPr lang="en-US" u="sng" dirty="0">
                <a:hlinkClick r:id="rId7" tooltip="Ყველაფრის თეორია"/>
              </a:rPr>
              <a:t> </a:t>
            </a:r>
            <a:r>
              <a:rPr lang="en-US" u="sng" dirty="0" err="1">
                <a:hlinkClick r:id="rId7" tooltip="Ყველაფრის თეორია"/>
              </a:rPr>
              <a:t>თეორიის</a:t>
            </a:r>
            <a:r>
              <a:rPr lang="en-US" u="sng" dirty="0">
                <a:hlinkClick r:id="rId7" tooltip="Ყველაფრის თეორია"/>
              </a:rPr>
              <a:t> </a:t>
            </a:r>
            <a:r>
              <a:rPr lang="en-US" u="sng" dirty="0" err="1">
                <a:hlinkClick r:id="rId7" tooltip="Ყველაფრის თეორია"/>
              </a:rPr>
              <a:t>ფარგლებში</a:t>
            </a:r>
            <a:r>
              <a:rPr lang="en-US" dirty="0"/>
              <a:t> ( </a:t>
            </a:r>
            <a:r>
              <a:rPr lang="en-US" dirty="0" err="1"/>
              <a:t>ToE</a:t>
            </a:r>
            <a:r>
              <a:rPr lang="en-US" dirty="0"/>
              <a:t>).</a:t>
            </a:r>
            <a:br>
              <a:rPr lang="en-US" dirty="0"/>
            </a:br>
            <a:endParaRPr lang="en-US" dirty="0"/>
          </a:p>
        </p:txBody>
      </p:sp>
    </p:spTree>
    <p:extLst>
      <p:ext uri="{BB962C8B-B14F-4D97-AF65-F5344CB8AC3E}">
        <p14:creationId xmlns:p14="http://schemas.microsoft.com/office/powerpoint/2010/main" val="533589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BDBD0-368D-4DBE-B8AB-EBF256A12F0D}"/>
              </a:ext>
            </a:extLst>
          </p:cNvPr>
          <p:cNvSpPr>
            <a:spLocks noGrp="1"/>
          </p:cNvSpPr>
          <p:nvPr>
            <p:ph type="title"/>
          </p:nvPr>
        </p:nvSpPr>
        <p:spPr>
          <a:xfrm>
            <a:off x="680321" y="753228"/>
            <a:ext cx="9613861" cy="1195888"/>
          </a:xfrm>
        </p:spPr>
        <p:txBody>
          <a:bodyPr/>
          <a:lstStyle/>
          <a:p>
            <a:r>
              <a:rPr lang="en-US" dirty="0" err="1"/>
              <a:t>ოთხი</a:t>
            </a:r>
            <a:r>
              <a:rPr lang="en-US" dirty="0"/>
              <a:t> </a:t>
            </a:r>
            <a:r>
              <a:rPr lang="en-US" dirty="0" err="1"/>
              <a:t>ფუნდამენტური</a:t>
            </a:r>
            <a:r>
              <a:rPr lang="en-US" dirty="0"/>
              <a:t> </a:t>
            </a:r>
            <a:r>
              <a:rPr lang="en-US" dirty="0" err="1"/>
              <a:t>ურთიერთქმედება</a:t>
            </a:r>
            <a:r>
              <a:rPr lang="en-US" dirty="0"/>
              <a:t>:</a:t>
            </a:r>
          </a:p>
        </p:txBody>
      </p:sp>
      <p:sp>
        <p:nvSpPr>
          <p:cNvPr id="3" name="TextBox 2">
            <a:extLst>
              <a:ext uri="{FF2B5EF4-FFF2-40B4-BE49-F238E27FC236}">
                <a16:creationId xmlns:a16="http://schemas.microsoft.com/office/drawing/2014/main" id="{6DF15611-FA43-4D50-8003-C6000C347591}"/>
              </a:ext>
            </a:extLst>
          </p:cNvPr>
          <p:cNvSpPr txBox="1"/>
          <p:nvPr/>
        </p:nvSpPr>
        <p:spPr>
          <a:xfrm>
            <a:off x="421105" y="2370221"/>
            <a:ext cx="11770895" cy="2954655"/>
          </a:xfrm>
          <a:prstGeom prst="rect">
            <a:avLst/>
          </a:prstGeom>
          <a:noFill/>
        </p:spPr>
        <p:txBody>
          <a:bodyPr wrap="square" rtlCol="0">
            <a:spAutoFit/>
          </a:bodyPr>
          <a:lstStyle/>
          <a:p>
            <a:pPr marL="285750" indent="-285750">
              <a:buFont typeface="Wingdings" panose="05000000000000000000" pitchFamily="2" charset="2"/>
              <a:buChar char="q"/>
            </a:pPr>
            <a:r>
              <a:rPr lang="ka-GE" sz="2400" dirty="0"/>
              <a:t>გრავიტაციული</a:t>
            </a:r>
          </a:p>
          <a:p>
            <a:endParaRPr lang="ka-GE" sz="2400" dirty="0"/>
          </a:p>
          <a:p>
            <a:pPr marL="285750" indent="-285750">
              <a:buFont typeface="Wingdings" panose="05000000000000000000" pitchFamily="2" charset="2"/>
              <a:buChar char="q"/>
            </a:pPr>
            <a:r>
              <a:rPr lang="ka-GE" sz="2400" dirty="0"/>
              <a:t>ელექტრომაგნიტური</a:t>
            </a:r>
          </a:p>
          <a:p>
            <a:endParaRPr lang="ka-GE" sz="2400" dirty="0"/>
          </a:p>
          <a:p>
            <a:pPr marL="285750" indent="-285750">
              <a:buFont typeface="Wingdings" panose="05000000000000000000" pitchFamily="2" charset="2"/>
              <a:buChar char="q"/>
            </a:pPr>
            <a:r>
              <a:rPr lang="ka-GE" sz="2400" dirty="0"/>
              <a:t>ძლიერი</a:t>
            </a:r>
          </a:p>
          <a:p>
            <a:endParaRPr lang="ka-GE" sz="2400" dirty="0"/>
          </a:p>
          <a:p>
            <a:pPr marL="285750" indent="-285750">
              <a:buFont typeface="Wingdings" panose="05000000000000000000" pitchFamily="2" charset="2"/>
              <a:buChar char="q"/>
            </a:pPr>
            <a:r>
              <a:rPr lang="ka-GE" sz="2400" dirty="0"/>
              <a:t>სუსტი</a:t>
            </a:r>
          </a:p>
          <a:p>
            <a:endParaRPr lang="en-US" dirty="0"/>
          </a:p>
        </p:txBody>
      </p:sp>
    </p:spTree>
    <p:extLst>
      <p:ext uri="{BB962C8B-B14F-4D97-AF65-F5344CB8AC3E}">
        <p14:creationId xmlns:p14="http://schemas.microsoft.com/office/powerpoint/2010/main" val="1850990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E98F3-677E-45F7-BC61-D31F55282B1C}"/>
              </a:ext>
            </a:extLst>
          </p:cNvPr>
          <p:cNvSpPr>
            <a:spLocks noGrp="1"/>
          </p:cNvSpPr>
          <p:nvPr>
            <p:ph type="title"/>
          </p:nvPr>
        </p:nvSpPr>
        <p:spPr>
          <a:xfrm>
            <a:off x="0" y="729165"/>
            <a:ext cx="10647947" cy="1080938"/>
          </a:xfrm>
        </p:spPr>
        <p:txBody>
          <a:bodyPr>
            <a:normAutofit fontScale="90000"/>
          </a:bodyPr>
          <a:lstStyle/>
          <a:p>
            <a:r>
              <a:rPr lang="ka-GE" dirty="0"/>
              <a:t>ფუნდამენტური ურთიერთქმედების მოკლე მიმოხილვა</a:t>
            </a:r>
            <a:br>
              <a:rPr lang="ka-GE" dirty="0"/>
            </a:br>
            <a:endParaRPr lang="en-US" dirty="0"/>
          </a:p>
        </p:txBody>
      </p:sp>
      <p:pic>
        <p:nvPicPr>
          <p:cNvPr id="3" name="Picture 2">
            <a:extLst>
              <a:ext uri="{FF2B5EF4-FFF2-40B4-BE49-F238E27FC236}">
                <a16:creationId xmlns:a16="http://schemas.microsoft.com/office/drawing/2014/main" id="{177693DD-C42F-42DA-8463-328F0FCF2E2B}"/>
              </a:ext>
            </a:extLst>
          </p:cNvPr>
          <p:cNvPicPr>
            <a:picLocks noChangeAspect="1"/>
          </p:cNvPicPr>
          <p:nvPr/>
        </p:nvPicPr>
        <p:blipFill>
          <a:blip r:embed="rId2"/>
          <a:stretch>
            <a:fillRect/>
          </a:stretch>
        </p:blipFill>
        <p:spPr>
          <a:xfrm>
            <a:off x="236776" y="2267303"/>
            <a:ext cx="11274903" cy="3981450"/>
          </a:xfrm>
          <a:prstGeom prst="rect">
            <a:avLst/>
          </a:prstGeom>
        </p:spPr>
      </p:pic>
    </p:spTree>
    <p:extLst>
      <p:ext uri="{BB962C8B-B14F-4D97-AF65-F5344CB8AC3E}">
        <p14:creationId xmlns:p14="http://schemas.microsoft.com/office/powerpoint/2010/main" val="16920936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76D94-83A1-4617-AB7F-D59BF7B78586}"/>
              </a:ext>
            </a:extLst>
          </p:cNvPr>
          <p:cNvSpPr>
            <a:spLocks noGrp="1"/>
          </p:cNvSpPr>
          <p:nvPr>
            <p:ph type="title"/>
          </p:nvPr>
        </p:nvSpPr>
        <p:spPr>
          <a:xfrm>
            <a:off x="331405" y="3429000"/>
            <a:ext cx="9613861" cy="1080938"/>
          </a:xfrm>
        </p:spPr>
        <p:txBody>
          <a:bodyPr>
            <a:noAutofit/>
          </a:bodyPr>
          <a:lstStyle/>
          <a:p>
            <a:r>
              <a:rPr lang="en-US" sz="2800" i="1" dirty="0" err="1">
                <a:solidFill>
                  <a:srgbClr val="FF0000"/>
                </a:solidFill>
              </a:rPr>
              <a:t>გრავიტაცია</a:t>
            </a:r>
            <a:r>
              <a:rPr lang="en-US" sz="2800" dirty="0"/>
              <a:t> </a:t>
            </a:r>
            <a:r>
              <a:rPr lang="en-US" sz="2800" dirty="0" err="1"/>
              <a:t>ატომური</a:t>
            </a:r>
            <a:r>
              <a:rPr lang="en-US" sz="2800" dirty="0"/>
              <a:t> </a:t>
            </a:r>
            <a:r>
              <a:rPr lang="en-US" sz="2800" dirty="0" err="1"/>
              <a:t>მასშტაბის</a:t>
            </a:r>
            <a:r>
              <a:rPr lang="en-US" sz="2800" dirty="0"/>
              <a:t> </a:t>
            </a:r>
            <a:r>
              <a:rPr lang="en-US" sz="2800" dirty="0" err="1"/>
              <a:t>ოთხი</a:t>
            </a:r>
            <a:r>
              <a:rPr lang="en-US" sz="2800" dirty="0"/>
              <a:t> </a:t>
            </a:r>
            <a:r>
              <a:rPr lang="en-US" sz="2800" dirty="0" err="1"/>
              <a:t>ურთიერთქმედებიდან</a:t>
            </a:r>
            <a:r>
              <a:rPr lang="en-US" sz="2800" dirty="0"/>
              <a:t> </a:t>
            </a:r>
            <a:r>
              <a:rPr lang="en-US" sz="2800" dirty="0" err="1"/>
              <a:t>ყველაზე</a:t>
            </a:r>
            <a:r>
              <a:rPr lang="en-US" sz="2800" dirty="0"/>
              <a:t> </a:t>
            </a:r>
            <a:r>
              <a:rPr lang="en-US" sz="2800" dirty="0" err="1"/>
              <a:t>სუსტია</a:t>
            </a:r>
            <a:r>
              <a:rPr lang="ka-GE" sz="2800" dirty="0"/>
              <a:t>.</a:t>
            </a:r>
            <a:r>
              <a:rPr lang="en-US" sz="2800" dirty="0" err="1"/>
              <a:t>გრავიტაცია</a:t>
            </a:r>
            <a:r>
              <a:rPr lang="en-US" sz="2800" dirty="0"/>
              <a:t> </a:t>
            </a:r>
            <a:r>
              <a:rPr lang="en-US" sz="2800" dirty="0" err="1"/>
              <a:t>არის</a:t>
            </a:r>
            <a:r>
              <a:rPr lang="en-US" sz="2800" dirty="0"/>
              <a:t> </a:t>
            </a:r>
            <a:r>
              <a:rPr lang="en-US" sz="2800" dirty="0" err="1"/>
              <a:t>ყველაზე</a:t>
            </a:r>
            <a:r>
              <a:rPr lang="en-US" sz="2800" dirty="0"/>
              <a:t> </a:t>
            </a:r>
            <a:r>
              <a:rPr lang="en-US" sz="2800" dirty="0" err="1"/>
              <a:t>მნიშვნელოვანი</a:t>
            </a:r>
            <a:r>
              <a:rPr lang="en-US" sz="2800" dirty="0"/>
              <a:t> </a:t>
            </a:r>
            <a:r>
              <a:rPr lang="en-US" sz="2800" dirty="0" err="1"/>
              <a:t>ოთხი</a:t>
            </a:r>
            <a:r>
              <a:rPr lang="en-US" sz="2800" dirty="0"/>
              <a:t> </a:t>
            </a:r>
            <a:r>
              <a:rPr lang="en-US" sz="2800" dirty="0" err="1"/>
              <a:t>ფუნდამენტური</a:t>
            </a:r>
            <a:r>
              <a:rPr lang="en-US" sz="2800" dirty="0"/>
              <a:t> </a:t>
            </a:r>
            <a:r>
              <a:rPr lang="en-US" sz="2800" dirty="0" err="1"/>
              <a:t>ძალიდან</a:t>
            </a:r>
            <a:r>
              <a:rPr lang="en-US" sz="2800" dirty="0"/>
              <a:t> </a:t>
            </a:r>
            <a:r>
              <a:rPr lang="en-US" sz="2800" dirty="0" err="1"/>
              <a:t>ასტრონომიულ</a:t>
            </a:r>
            <a:r>
              <a:rPr lang="en-US" sz="2800" dirty="0"/>
              <a:t> </a:t>
            </a:r>
            <a:r>
              <a:rPr lang="en-US" sz="2800" dirty="0" err="1"/>
              <a:t>დისტანციებზე</a:t>
            </a:r>
            <a:r>
              <a:rPr lang="en-US" sz="2800" dirty="0"/>
              <a:t> </a:t>
            </a:r>
            <a:r>
              <a:rPr lang="en-US" sz="2800" dirty="0" err="1"/>
              <a:t>ასტრონომიული</a:t>
            </a:r>
            <a:r>
              <a:rPr lang="en-US" sz="2800" dirty="0"/>
              <a:t> </a:t>
            </a:r>
            <a:r>
              <a:rPr lang="en-US" sz="2800" dirty="0" err="1"/>
              <a:t>ობიექტებისთვის</a:t>
            </a:r>
            <a:r>
              <a:rPr lang="en-US" sz="2800" dirty="0"/>
              <a:t> </a:t>
            </a:r>
            <a:r>
              <a:rPr lang="en-US" sz="2800" dirty="0" err="1"/>
              <a:t>ორი</a:t>
            </a:r>
            <a:r>
              <a:rPr lang="en-US" sz="2800" dirty="0"/>
              <a:t> </a:t>
            </a:r>
            <a:r>
              <a:rPr lang="en-US" sz="2800" dirty="0" err="1"/>
              <a:t>მიზეზის</a:t>
            </a:r>
            <a:r>
              <a:rPr lang="en-US" sz="2800" dirty="0"/>
              <a:t> </a:t>
            </a:r>
            <a:r>
              <a:rPr lang="en-US" sz="2800" dirty="0" err="1"/>
              <a:t>გამო</a:t>
            </a:r>
            <a:r>
              <a:rPr lang="en-US" sz="2800" dirty="0"/>
              <a:t>. </a:t>
            </a:r>
            <a:r>
              <a:rPr lang="en-US" sz="2800" dirty="0" err="1"/>
              <a:t>ჯერ</a:t>
            </a:r>
            <a:r>
              <a:rPr lang="en-US" sz="2800" dirty="0"/>
              <a:t> </a:t>
            </a:r>
            <a:r>
              <a:rPr lang="en-US" sz="2800" dirty="0" err="1"/>
              <a:t>ერთი</a:t>
            </a:r>
            <a:r>
              <a:rPr lang="en-US" sz="2800" dirty="0"/>
              <a:t>, </a:t>
            </a:r>
            <a:r>
              <a:rPr lang="en-US" sz="2800" dirty="0" err="1"/>
              <a:t>გრავიტაციას</a:t>
            </a:r>
            <a:r>
              <a:rPr lang="en-US" sz="2800" dirty="0"/>
              <a:t> </a:t>
            </a:r>
            <a:r>
              <a:rPr lang="en-US" sz="2800" dirty="0" err="1"/>
              <a:t>აქვს</a:t>
            </a:r>
            <a:r>
              <a:rPr lang="en-US" sz="2800" dirty="0"/>
              <a:t> </a:t>
            </a:r>
            <a:r>
              <a:rPr lang="en-US" sz="2800" dirty="0" err="1"/>
              <a:t>უსასრულო</a:t>
            </a:r>
            <a:r>
              <a:rPr lang="en-US" sz="2800" dirty="0"/>
              <a:t> </a:t>
            </a:r>
            <a:r>
              <a:rPr lang="en-US" sz="2800" dirty="0" err="1"/>
              <a:t>ეფექტური</a:t>
            </a:r>
            <a:r>
              <a:rPr lang="en-US" sz="2800" dirty="0"/>
              <a:t> </a:t>
            </a:r>
            <a:r>
              <a:rPr lang="en-US" sz="2800" dirty="0" err="1"/>
              <a:t>დიაპაზონი</a:t>
            </a:r>
            <a:r>
              <a:rPr lang="en-US" sz="2800" dirty="0"/>
              <a:t>, </a:t>
            </a:r>
            <a:r>
              <a:rPr lang="en-US" sz="2800" dirty="0" err="1"/>
              <a:t>როგორც</a:t>
            </a:r>
            <a:r>
              <a:rPr lang="en-US" sz="2800" dirty="0"/>
              <a:t> </a:t>
            </a:r>
            <a:r>
              <a:rPr lang="en-US" sz="2800" dirty="0" err="1"/>
              <a:t>ელექტრომაგნიტიზმი</a:t>
            </a:r>
            <a:r>
              <a:rPr lang="en-US" sz="2800" dirty="0"/>
              <a:t>, </a:t>
            </a:r>
            <a:r>
              <a:rPr lang="en-US" sz="2800" dirty="0" err="1"/>
              <a:t>მაგრამ</a:t>
            </a:r>
            <a:r>
              <a:rPr lang="en-US" sz="2800" dirty="0"/>
              <a:t> </a:t>
            </a:r>
            <a:r>
              <a:rPr lang="en-US" sz="2800" dirty="0" err="1"/>
              <a:t>განსხვავებით</a:t>
            </a:r>
            <a:r>
              <a:rPr lang="en-US" sz="2800" dirty="0"/>
              <a:t> </a:t>
            </a:r>
            <a:r>
              <a:rPr lang="en-US" sz="2800" dirty="0" err="1"/>
              <a:t>ძლიერი</a:t>
            </a:r>
            <a:r>
              <a:rPr lang="en-US" sz="2800" dirty="0"/>
              <a:t> </a:t>
            </a:r>
            <a:r>
              <a:rPr lang="en-US" sz="2800" dirty="0" err="1"/>
              <a:t>და</a:t>
            </a:r>
            <a:r>
              <a:rPr lang="en-US" sz="2800" dirty="0"/>
              <a:t> </a:t>
            </a:r>
            <a:r>
              <a:rPr lang="en-US" sz="2800" dirty="0" err="1"/>
              <a:t>სუსტი</a:t>
            </a:r>
            <a:r>
              <a:rPr lang="en-US" sz="2800" dirty="0"/>
              <a:t> </a:t>
            </a:r>
            <a:r>
              <a:rPr lang="en-US" sz="2800" dirty="0" err="1"/>
              <a:t>ურთიერთქმედებებისგან</a:t>
            </a:r>
            <a:r>
              <a:rPr lang="en-US" sz="2800" dirty="0"/>
              <a:t>. </a:t>
            </a:r>
            <a:r>
              <a:rPr lang="en-US" sz="2800" dirty="0" err="1"/>
              <a:t>მეორე</a:t>
            </a:r>
            <a:r>
              <a:rPr lang="en-US" sz="2800" dirty="0"/>
              <a:t>, </a:t>
            </a:r>
            <a:r>
              <a:rPr lang="en-US" sz="2800" dirty="0" err="1"/>
              <a:t>გრავიტაცია</a:t>
            </a:r>
            <a:r>
              <a:rPr lang="en-US" sz="2800" dirty="0"/>
              <a:t> </a:t>
            </a:r>
            <a:r>
              <a:rPr lang="en-US" sz="2800" dirty="0" err="1"/>
              <a:t>ყოველთვის</a:t>
            </a:r>
            <a:r>
              <a:rPr lang="en-US" sz="2800" dirty="0"/>
              <a:t> </a:t>
            </a:r>
            <a:r>
              <a:rPr lang="en-US" sz="2800" dirty="0" err="1"/>
              <a:t>იზიდავს</a:t>
            </a:r>
            <a:r>
              <a:rPr lang="en-US" sz="2800" dirty="0"/>
              <a:t> </a:t>
            </a:r>
            <a:r>
              <a:rPr lang="en-US" sz="2800" dirty="0" err="1"/>
              <a:t>და</a:t>
            </a:r>
            <a:r>
              <a:rPr lang="en-US" sz="2800" dirty="0"/>
              <a:t> </a:t>
            </a:r>
            <a:r>
              <a:rPr lang="en-US" sz="2800" dirty="0" err="1"/>
              <a:t>არასოდეს</a:t>
            </a:r>
            <a:r>
              <a:rPr lang="en-US" sz="2800" dirty="0"/>
              <a:t> </a:t>
            </a:r>
            <a:r>
              <a:rPr lang="en-US" sz="2800" dirty="0" err="1"/>
              <a:t>მოგერიდება</a:t>
            </a:r>
            <a:r>
              <a:rPr lang="en-US" sz="2800" dirty="0"/>
              <a:t>; </a:t>
            </a:r>
          </a:p>
        </p:txBody>
      </p:sp>
      <p:sp>
        <p:nvSpPr>
          <p:cNvPr id="3" name="TextBox 2">
            <a:extLst>
              <a:ext uri="{FF2B5EF4-FFF2-40B4-BE49-F238E27FC236}">
                <a16:creationId xmlns:a16="http://schemas.microsoft.com/office/drawing/2014/main" id="{27D2B1D8-69C7-4C2B-A26B-EC01791A91ED}"/>
              </a:ext>
            </a:extLst>
          </p:cNvPr>
          <p:cNvSpPr txBox="1"/>
          <p:nvPr/>
        </p:nvSpPr>
        <p:spPr>
          <a:xfrm>
            <a:off x="493295" y="806116"/>
            <a:ext cx="8289758" cy="584775"/>
          </a:xfrm>
          <a:prstGeom prst="rect">
            <a:avLst/>
          </a:prstGeom>
          <a:noFill/>
        </p:spPr>
        <p:txBody>
          <a:bodyPr wrap="square" rtlCol="0">
            <a:spAutoFit/>
          </a:bodyPr>
          <a:lstStyle/>
          <a:p>
            <a:r>
              <a:rPr lang="ka-GE" sz="3200" dirty="0"/>
              <a:t>გრავიტაციული ურთიერთქმედება</a:t>
            </a:r>
            <a:endParaRPr lang="en-US" sz="3200" dirty="0"/>
          </a:p>
        </p:txBody>
      </p:sp>
    </p:spTree>
    <p:extLst>
      <p:ext uri="{BB962C8B-B14F-4D97-AF65-F5344CB8AC3E}">
        <p14:creationId xmlns:p14="http://schemas.microsoft.com/office/powerpoint/2010/main" val="2004790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C77A4-15FD-44DA-86A5-AB0CD0F299EC}"/>
              </a:ext>
            </a:extLst>
          </p:cNvPr>
          <p:cNvSpPr>
            <a:spLocks noGrp="1"/>
          </p:cNvSpPr>
          <p:nvPr>
            <p:ph type="title"/>
          </p:nvPr>
        </p:nvSpPr>
        <p:spPr>
          <a:xfrm>
            <a:off x="415627" y="3291891"/>
            <a:ext cx="9613861" cy="1080938"/>
          </a:xfrm>
        </p:spPr>
        <p:txBody>
          <a:bodyPr>
            <a:noAutofit/>
          </a:bodyPr>
          <a:lstStyle/>
          <a:p>
            <a:r>
              <a:rPr lang="en-US" sz="2800" dirty="0" err="1"/>
              <a:t>მიუხედავად</a:t>
            </a:r>
            <a:r>
              <a:rPr lang="en-US" sz="2800" dirty="0"/>
              <a:t> </a:t>
            </a:r>
            <a:r>
              <a:rPr lang="en-US" sz="2800" dirty="0" err="1"/>
              <a:t>იმისა</a:t>
            </a:r>
            <a:r>
              <a:rPr lang="en-US" sz="2800" dirty="0"/>
              <a:t>, </a:t>
            </a:r>
            <a:r>
              <a:rPr lang="en-US" sz="2800" dirty="0" err="1"/>
              <a:t>რომ</a:t>
            </a:r>
            <a:r>
              <a:rPr lang="en-US" sz="2800" dirty="0"/>
              <a:t> </a:t>
            </a:r>
            <a:r>
              <a:rPr lang="en-US" sz="2800" dirty="0" err="1"/>
              <a:t>ელექტრომაგნიტიზმი</a:t>
            </a:r>
            <a:r>
              <a:rPr lang="en-US" sz="2800" dirty="0"/>
              <a:t> </a:t>
            </a:r>
            <a:r>
              <a:rPr lang="en-US" sz="2800" dirty="0" err="1"/>
              <a:t>გრავიტაციაზე</a:t>
            </a:r>
            <a:r>
              <a:rPr lang="en-US" sz="2800" dirty="0"/>
              <a:t> </a:t>
            </a:r>
            <a:r>
              <a:rPr lang="en-US" sz="2800" dirty="0" err="1"/>
              <a:t>ბევრად</a:t>
            </a:r>
            <a:r>
              <a:rPr lang="en-US" sz="2800" dirty="0"/>
              <a:t> </a:t>
            </a:r>
            <a:r>
              <a:rPr lang="en-US" sz="2800" dirty="0" err="1"/>
              <a:t>ძლიერია</a:t>
            </a:r>
            <a:r>
              <a:rPr lang="en-US" sz="2800" dirty="0"/>
              <a:t>, </a:t>
            </a:r>
            <a:r>
              <a:rPr lang="en-US" sz="2800" dirty="0" err="1"/>
              <a:t>ელექტროსტატიკური</a:t>
            </a:r>
            <a:r>
              <a:rPr lang="en-US" sz="2800" dirty="0"/>
              <a:t> </a:t>
            </a:r>
            <a:r>
              <a:rPr lang="en-US" sz="2800" dirty="0" err="1"/>
              <a:t>მიზიდულობა</a:t>
            </a:r>
            <a:r>
              <a:rPr lang="en-US" sz="2800" dirty="0"/>
              <a:t> </a:t>
            </a:r>
            <a:r>
              <a:rPr lang="en-US" sz="2800" dirty="0" err="1"/>
              <a:t>არ</a:t>
            </a:r>
            <a:r>
              <a:rPr lang="en-US" sz="2800" dirty="0"/>
              <a:t> </a:t>
            </a:r>
            <a:r>
              <a:rPr lang="en-US" sz="2800" dirty="0" err="1"/>
              <a:t>არის</a:t>
            </a:r>
            <a:r>
              <a:rPr lang="en-US" sz="2800" dirty="0"/>
              <a:t> </a:t>
            </a:r>
            <a:r>
              <a:rPr lang="en-US" sz="2800" dirty="0" err="1"/>
              <a:t>რელევანტური</a:t>
            </a:r>
            <a:r>
              <a:rPr lang="en-US" sz="2800" dirty="0"/>
              <a:t> </a:t>
            </a:r>
            <a:r>
              <a:rPr lang="en-US" sz="2800" dirty="0" err="1"/>
              <a:t>დიდი</a:t>
            </a:r>
            <a:r>
              <a:rPr lang="en-US" sz="2800" dirty="0"/>
              <a:t> </a:t>
            </a:r>
            <a:r>
              <a:rPr lang="en-US" sz="2800" dirty="0" err="1"/>
              <a:t>ციური</a:t>
            </a:r>
            <a:r>
              <a:rPr lang="en-US" sz="2800" dirty="0"/>
              <a:t> </a:t>
            </a:r>
            <a:r>
              <a:rPr lang="en-US" sz="2800" dirty="0" err="1"/>
              <a:t>სხეულებისთვის</a:t>
            </a:r>
            <a:r>
              <a:rPr lang="en-US" sz="2800" dirty="0"/>
              <a:t>, </a:t>
            </a:r>
            <a:r>
              <a:rPr lang="en-US" sz="2800" dirty="0" err="1"/>
              <a:t>როგორიცაა</a:t>
            </a:r>
            <a:r>
              <a:rPr lang="en-US" sz="2800" dirty="0"/>
              <a:t> </a:t>
            </a:r>
            <a:r>
              <a:rPr lang="en-US" sz="2800" dirty="0" err="1"/>
              <a:t>პლანეტები</a:t>
            </a:r>
            <a:r>
              <a:rPr lang="en-US" sz="2800" dirty="0"/>
              <a:t>, </a:t>
            </a:r>
            <a:r>
              <a:rPr lang="en-US" sz="2800" dirty="0" err="1"/>
              <a:t>ვარსკვლავები</a:t>
            </a:r>
            <a:r>
              <a:rPr lang="en-US" sz="2800" dirty="0"/>
              <a:t> </a:t>
            </a:r>
            <a:r>
              <a:rPr lang="en-US" sz="2800" dirty="0" err="1"/>
              <a:t>და</a:t>
            </a:r>
            <a:r>
              <a:rPr lang="en-US" sz="2800" dirty="0"/>
              <a:t> </a:t>
            </a:r>
            <a:r>
              <a:rPr lang="en-US" sz="2800" dirty="0" err="1"/>
              <a:t>გალაქტიკები</a:t>
            </a:r>
            <a:r>
              <a:rPr lang="en-US" sz="2800" dirty="0"/>
              <a:t>, </a:t>
            </a:r>
            <a:r>
              <a:rPr lang="en-US" sz="2800" dirty="0" err="1"/>
              <a:t>უბრალოდ</a:t>
            </a:r>
            <a:r>
              <a:rPr lang="en-US" sz="2800" dirty="0"/>
              <a:t> </a:t>
            </a:r>
            <a:r>
              <a:rPr lang="en-US" sz="2800" dirty="0" err="1"/>
              <a:t>იმიტომ</a:t>
            </a:r>
            <a:r>
              <a:rPr lang="en-US" sz="2800" dirty="0"/>
              <a:t>, </a:t>
            </a:r>
            <a:r>
              <a:rPr lang="en-US" sz="2800" dirty="0" err="1"/>
              <a:t>რომ</a:t>
            </a:r>
            <a:r>
              <a:rPr lang="en-US" sz="2800" dirty="0"/>
              <a:t> </a:t>
            </a:r>
            <a:r>
              <a:rPr lang="en-US" sz="2800" dirty="0" err="1"/>
              <a:t>ასეთი</a:t>
            </a:r>
            <a:r>
              <a:rPr lang="en-US" sz="2800" dirty="0"/>
              <a:t> </a:t>
            </a:r>
            <a:r>
              <a:rPr lang="en-US" sz="2800" dirty="0" err="1"/>
              <a:t>სხეულები</a:t>
            </a:r>
            <a:r>
              <a:rPr lang="en-US" sz="2800" dirty="0"/>
              <a:t> </a:t>
            </a:r>
            <a:r>
              <a:rPr lang="en-US" sz="2800" dirty="0" err="1"/>
              <a:t>შეიცავენ</a:t>
            </a:r>
            <a:r>
              <a:rPr lang="en-US" sz="2800" dirty="0"/>
              <a:t> </a:t>
            </a:r>
            <a:r>
              <a:rPr lang="en-US" sz="2800" dirty="0" err="1"/>
              <a:t>პროტონებისა</a:t>
            </a:r>
            <a:r>
              <a:rPr lang="en-US" sz="2800" dirty="0"/>
              <a:t> </a:t>
            </a:r>
            <a:r>
              <a:rPr lang="en-US" sz="2800" dirty="0" err="1"/>
              <a:t>და</a:t>
            </a:r>
            <a:r>
              <a:rPr lang="en-US" sz="2800" dirty="0"/>
              <a:t> </a:t>
            </a:r>
            <a:r>
              <a:rPr lang="en-US" sz="2800" dirty="0" err="1"/>
              <a:t>ელექტრონების</a:t>
            </a:r>
            <a:r>
              <a:rPr lang="en-US" sz="2800" dirty="0"/>
              <a:t> </a:t>
            </a:r>
            <a:r>
              <a:rPr lang="en-US" sz="2800" dirty="0" err="1"/>
              <a:t>თანაბარ</a:t>
            </a:r>
            <a:r>
              <a:rPr lang="en-US" sz="2800" dirty="0"/>
              <a:t> </a:t>
            </a:r>
            <a:r>
              <a:rPr lang="en-US" sz="2800" dirty="0" err="1"/>
              <a:t>რაოდენობას</a:t>
            </a:r>
            <a:r>
              <a:rPr lang="en-US" sz="2800" dirty="0"/>
              <a:t> </a:t>
            </a:r>
            <a:r>
              <a:rPr lang="en-US" sz="2800" dirty="0" err="1"/>
              <a:t>და</a:t>
            </a:r>
            <a:r>
              <a:rPr lang="en-US" sz="2800" dirty="0"/>
              <a:t>, </a:t>
            </a:r>
            <a:r>
              <a:rPr lang="en-US" sz="2800" dirty="0" err="1"/>
              <a:t>შესაბამისად</a:t>
            </a:r>
            <a:r>
              <a:rPr lang="en-US" sz="2800" dirty="0"/>
              <a:t>, </a:t>
            </a:r>
            <a:r>
              <a:rPr lang="en-US" sz="2800" dirty="0" err="1"/>
              <a:t>ელექტრული</a:t>
            </a:r>
            <a:r>
              <a:rPr lang="en-US" sz="2800" dirty="0"/>
              <a:t> </a:t>
            </a:r>
            <a:r>
              <a:rPr lang="en-US" sz="2800" dirty="0" err="1"/>
              <a:t>მუხტი</a:t>
            </a:r>
            <a:r>
              <a:rPr lang="en-US" sz="2800" dirty="0"/>
              <a:t> </a:t>
            </a:r>
            <a:r>
              <a:rPr lang="en-US" sz="2800" dirty="0" err="1"/>
              <a:t>ნულის</a:t>
            </a:r>
            <a:r>
              <a:rPr lang="en-US" sz="2800" dirty="0"/>
              <a:t> </a:t>
            </a:r>
            <a:r>
              <a:rPr lang="en-US" sz="2800" dirty="0" err="1"/>
              <a:t>ტოლია</a:t>
            </a:r>
            <a:r>
              <a:rPr lang="en-US" sz="2800" dirty="0"/>
              <a:t>. </a:t>
            </a:r>
            <a:r>
              <a:rPr lang="en-US" sz="2800" dirty="0" err="1"/>
              <a:t>არაფერი</a:t>
            </a:r>
            <a:r>
              <a:rPr lang="en-US" sz="2800" dirty="0"/>
              <a:t> "</a:t>
            </a:r>
            <a:r>
              <a:rPr lang="en-US" sz="2800" dirty="0" err="1"/>
              <a:t>აუქმებს</a:t>
            </a:r>
            <a:r>
              <a:rPr lang="en-US" sz="2800" dirty="0"/>
              <a:t>" </a:t>
            </a:r>
            <a:r>
              <a:rPr lang="en-US" sz="2800" dirty="0" err="1"/>
              <a:t>გრავიტაციას</a:t>
            </a:r>
            <a:r>
              <a:rPr lang="en-US" sz="2800" dirty="0"/>
              <a:t>, </a:t>
            </a:r>
            <a:r>
              <a:rPr lang="en-US" sz="2800" dirty="0" err="1"/>
              <a:t>რადგან</a:t>
            </a:r>
            <a:r>
              <a:rPr lang="en-US" sz="2800" dirty="0"/>
              <a:t> </a:t>
            </a:r>
            <a:r>
              <a:rPr lang="en-US" sz="2800" dirty="0" err="1"/>
              <a:t>ის</a:t>
            </a:r>
            <a:r>
              <a:rPr lang="en-US" sz="2800" dirty="0"/>
              <a:t> </a:t>
            </a:r>
            <a:r>
              <a:rPr lang="en-US" sz="2800" dirty="0" err="1"/>
              <a:t>მხოლოდ</a:t>
            </a:r>
            <a:r>
              <a:rPr lang="en-US" sz="2800" dirty="0"/>
              <a:t> </a:t>
            </a:r>
            <a:r>
              <a:rPr lang="en-US" sz="2800" dirty="0" err="1"/>
              <a:t>მიმზიდველია</a:t>
            </a:r>
            <a:r>
              <a:rPr lang="en-US" sz="2800" dirty="0"/>
              <a:t>, </a:t>
            </a:r>
            <a:r>
              <a:rPr lang="en-US" sz="2800" dirty="0" err="1"/>
              <a:t>განსხვავებით</a:t>
            </a:r>
            <a:r>
              <a:rPr lang="en-US" sz="2800" dirty="0"/>
              <a:t> </a:t>
            </a:r>
            <a:r>
              <a:rPr lang="en-US" sz="2800" dirty="0" err="1"/>
              <a:t>ელექტრული</a:t>
            </a:r>
            <a:r>
              <a:rPr lang="en-US" sz="2800" dirty="0"/>
              <a:t> </a:t>
            </a:r>
            <a:r>
              <a:rPr lang="en-US" sz="2800" dirty="0" err="1"/>
              <a:t>ძალებისგან</a:t>
            </a:r>
            <a:r>
              <a:rPr lang="en-US" sz="2800" dirty="0"/>
              <a:t>, </a:t>
            </a:r>
            <a:r>
              <a:rPr lang="en-US" sz="2800" dirty="0" err="1"/>
              <a:t>რომლებიც</a:t>
            </a:r>
            <a:r>
              <a:rPr lang="en-US" sz="2800" dirty="0"/>
              <a:t> </a:t>
            </a:r>
            <a:r>
              <a:rPr lang="en-US" sz="2800" dirty="0" err="1"/>
              <a:t>შეიძლება</a:t>
            </a:r>
            <a:r>
              <a:rPr lang="en-US" sz="2800" dirty="0"/>
              <a:t> </a:t>
            </a:r>
            <a:r>
              <a:rPr lang="en-US" sz="2800" dirty="0" err="1"/>
              <a:t>იყოს</a:t>
            </a:r>
            <a:r>
              <a:rPr lang="en-US" sz="2800" dirty="0"/>
              <a:t> </a:t>
            </a:r>
            <a:r>
              <a:rPr lang="en-US" sz="2800" dirty="0" err="1"/>
              <a:t>მიმზიდველი</a:t>
            </a:r>
            <a:r>
              <a:rPr lang="en-US" sz="2800" dirty="0"/>
              <a:t> </a:t>
            </a:r>
            <a:r>
              <a:rPr lang="en-US" sz="2800" dirty="0" err="1"/>
              <a:t>ან</a:t>
            </a:r>
            <a:r>
              <a:rPr lang="en-US" sz="2800" dirty="0"/>
              <a:t> </a:t>
            </a:r>
            <a:r>
              <a:rPr lang="en-US" sz="2800" dirty="0" err="1"/>
              <a:t>ამაღელვებელი</a:t>
            </a:r>
            <a:r>
              <a:rPr lang="en-US" sz="2800" dirty="0"/>
              <a:t>. </a:t>
            </a:r>
            <a:r>
              <a:rPr lang="en-US" sz="2800" dirty="0" err="1"/>
              <a:t>მეორეს</a:t>
            </a:r>
            <a:r>
              <a:rPr lang="en-US" sz="2800" dirty="0"/>
              <a:t> </a:t>
            </a:r>
            <a:r>
              <a:rPr lang="en-US" sz="2800" dirty="0" err="1"/>
              <a:t>მხრივ</a:t>
            </a:r>
            <a:r>
              <a:rPr lang="en-US" sz="2800" dirty="0"/>
              <a:t>, </a:t>
            </a:r>
            <a:r>
              <a:rPr lang="en-US" sz="2800" dirty="0" err="1"/>
              <a:t>მასის</a:t>
            </a:r>
            <a:r>
              <a:rPr lang="en-US" sz="2800" dirty="0"/>
              <a:t> </a:t>
            </a:r>
            <a:r>
              <a:rPr lang="en-US" sz="2800" dirty="0" err="1"/>
              <a:t>მქონე</a:t>
            </a:r>
            <a:r>
              <a:rPr lang="en-US" sz="2800" dirty="0"/>
              <a:t> </a:t>
            </a:r>
            <a:r>
              <a:rPr lang="en-US" sz="2800" dirty="0" err="1"/>
              <a:t>ყველა</a:t>
            </a:r>
            <a:r>
              <a:rPr lang="en-US" sz="2800" dirty="0"/>
              <a:t> </a:t>
            </a:r>
            <a:r>
              <a:rPr lang="en-US" sz="2800" dirty="0" err="1"/>
              <a:t>ობიექტი</a:t>
            </a:r>
            <a:r>
              <a:rPr lang="en-US" sz="2800" dirty="0"/>
              <a:t> </a:t>
            </a:r>
            <a:r>
              <a:rPr lang="en-US" sz="2800" dirty="0" err="1"/>
              <a:t>ექვემდებარება</a:t>
            </a:r>
            <a:r>
              <a:rPr lang="en-US" sz="2800" dirty="0"/>
              <a:t> </a:t>
            </a:r>
            <a:r>
              <a:rPr lang="en-US" sz="2800" dirty="0" err="1"/>
              <a:t>გრავიტაციულ</a:t>
            </a:r>
            <a:r>
              <a:rPr lang="en-US" sz="2800" dirty="0"/>
              <a:t> </a:t>
            </a:r>
            <a:r>
              <a:rPr lang="en-US" sz="2800" dirty="0" err="1"/>
              <a:t>ძალას</a:t>
            </a:r>
            <a:r>
              <a:rPr lang="en-US" sz="2800" dirty="0"/>
              <a:t>, </a:t>
            </a:r>
            <a:r>
              <a:rPr lang="en-US" sz="2800" dirty="0" err="1"/>
              <a:t>რომელიც</a:t>
            </a:r>
            <a:r>
              <a:rPr lang="en-US" sz="2800" dirty="0"/>
              <a:t> </a:t>
            </a:r>
            <a:r>
              <a:rPr lang="en-US" sz="2800" dirty="0" err="1"/>
              <a:t>მხოლოდ</a:t>
            </a:r>
            <a:r>
              <a:rPr lang="en-US" sz="2800" dirty="0"/>
              <a:t> </a:t>
            </a:r>
            <a:r>
              <a:rPr lang="en-US" sz="2800" dirty="0" err="1"/>
              <a:t>იზიდავს</a:t>
            </a:r>
            <a:r>
              <a:rPr lang="en-US" sz="2800" dirty="0"/>
              <a:t>. </a:t>
            </a:r>
            <a:r>
              <a:rPr lang="en-US" sz="2800" dirty="0" err="1"/>
              <a:t>ამრიგად</a:t>
            </a:r>
            <a:r>
              <a:rPr lang="en-US" sz="2800" dirty="0"/>
              <a:t>, </a:t>
            </a:r>
            <a:r>
              <a:rPr lang="en-US" sz="2800" dirty="0" err="1"/>
              <a:t>სამყაროს</a:t>
            </a:r>
            <a:r>
              <a:rPr lang="en-US" sz="2800" dirty="0"/>
              <a:t> </a:t>
            </a:r>
            <a:r>
              <a:rPr lang="en-US" sz="2800" dirty="0" err="1"/>
              <a:t>ფართომასშტაბიან</a:t>
            </a:r>
            <a:r>
              <a:rPr lang="en-US" sz="2800" dirty="0"/>
              <a:t> </a:t>
            </a:r>
            <a:r>
              <a:rPr lang="en-US" sz="2800" dirty="0" err="1"/>
              <a:t>სტრუქტურაზე</a:t>
            </a:r>
            <a:r>
              <a:rPr lang="en-US" sz="2800" dirty="0"/>
              <a:t> </a:t>
            </a:r>
            <a:r>
              <a:rPr lang="en-US" sz="2800" dirty="0" err="1"/>
              <a:t>მხოლოდ</a:t>
            </a:r>
            <a:r>
              <a:rPr lang="en-US" sz="2800" dirty="0"/>
              <a:t> </a:t>
            </a:r>
            <a:r>
              <a:rPr lang="en-US" sz="2800" dirty="0" err="1"/>
              <a:t>გრავიტაციას</a:t>
            </a:r>
            <a:r>
              <a:rPr lang="en-US" sz="2800" dirty="0"/>
              <a:t> </a:t>
            </a:r>
            <a:r>
              <a:rPr lang="en-US" sz="2800" dirty="0" err="1"/>
              <a:t>აქვს</a:t>
            </a:r>
            <a:r>
              <a:rPr lang="en-US" sz="2800" dirty="0"/>
              <a:t> </a:t>
            </a:r>
            <a:r>
              <a:rPr lang="en-US" sz="2800" dirty="0" err="1"/>
              <a:t>მნიშვნელობა</a:t>
            </a:r>
            <a:r>
              <a:rPr lang="en-US" sz="2800" dirty="0"/>
              <a:t>.</a:t>
            </a:r>
            <a:br>
              <a:rPr lang="en-US" sz="2800" dirty="0"/>
            </a:br>
            <a:endParaRPr lang="en-US" sz="2800" dirty="0"/>
          </a:p>
        </p:txBody>
      </p:sp>
    </p:spTree>
    <p:extLst>
      <p:ext uri="{BB962C8B-B14F-4D97-AF65-F5344CB8AC3E}">
        <p14:creationId xmlns:p14="http://schemas.microsoft.com/office/powerpoint/2010/main" val="2812875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E67C8-116F-43E3-9E65-F6AF03FA67E6}"/>
              </a:ext>
            </a:extLst>
          </p:cNvPr>
          <p:cNvSpPr>
            <a:spLocks noGrp="1"/>
          </p:cNvSpPr>
          <p:nvPr>
            <p:ph type="title"/>
          </p:nvPr>
        </p:nvSpPr>
        <p:spPr/>
        <p:txBody>
          <a:bodyPr/>
          <a:lstStyle/>
          <a:p>
            <a:r>
              <a:rPr lang="ka-GE" dirty="0"/>
              <a:t>ელექტროსუსტი ურთიერთქმედება</a:t>
            </a:r>
            <a:endParaRPr lang="en-US" dirty="0"/>
          </a:p>
        </p:txBody>
      </p:sp>
      <p:sp>
        <p:nvSpPr>
          <p:cNvPr id="3" name="TextBox 2">
            <a:extLst>
              <a:ext uri="{FF2B5EF4-FFF2-40B4-BE49-F238E27FC236}">
                <a16:creationId xmlns:a16="http://schemas.microsoft.com/office/drawing/2014/main" id="{9098B0D9-AD14-4004-862A-C9F7F015BD39}"/>
              </a:ext>
            </a:extLst>
          </p:cNvPr>
          <p:cNvSpPr txBox="1"/>
          <p:nvPr/>
        </p:nvSpPr>
        <p:spPr>
          <a:xfrm>
            <a:off x="457199" y="1976847"/>
            <a:ext cx="9974179" cy="1754326"/>
          </a:xfrm>
          <a:prstGeom prst="rect">
            <a:avLst/>
          </a:prstGeom>
          <a:noFill/>
        </p:spPr>
        <p:txBody>
          <a:bodyPr wrap="square" rtlCol="0">
            <a:spAutoFit/>
          </a:bodyPr>
          <a:lstStyle/>
          <a:p>
            <a:r>
              <a:rPr lang="en-US" dirty="0" err="1">
                <a:solidFill>
                  <a:srgbClr val="FF0000"/>
                </a:solidFill>
              </a:rPr>
              <a:t>ელექტრომაგნიტიზმი</a:t>
            </a:r>
            <a:r>
              <a:rPr lang="en-US" dirty="0">
                <a:solidFill>
                  <a:schemeClr val="tx1">
                    <a:lumMod val="95000"/>
                  </a:schemeClr>
                </a:solidFill>
              </a:rPr>
              <a:t> </a:t>
            </a:r>
            <a:r>
              <a:rPr lang="en-US" dirty="0" err="1">
                <a:solidFill>
                  <a:schemeClr val="tx1">
                    <a:lumMod val="95000"/>
                  </a:schemeClr>
                </a:solidFill>
              </a:rPr>
              <a:t>არის</a:t>
            </a:r>
            <a:r>
              <a:rPr lang="en-US" dirty="0">
                <a:solidFill>
                  <a:schemeClr val="tx1">
                    <a:lumMod val="95000"/>
                  </a:schemeClr>
                </a:solidFill>
              </a:rPr>
              <a:t> </a:t>
            </a:r>
            <a:r>
              <a:rPr lang="en-US" dirty="0" err="1">
                <a:solidFill>
                  <a:schemeClr val="tx1">
                    <a:lumMod val="95000"/>
                  </a:schemeClr>
                </a:solidFill>
              </a:rPr>
              <a:t>ძალა</a:t>
            </a:r>
            <a:r>
              <a:rPr lang="en-US" dirty="0">
                <a:solidFill>
                  <a:schemeClr val="tx1">
                    <a:lumMod val="95000"/>
                  </a:schemeClr>
                </a:solidFill>
              </a:rPr>
              <a:t>, </a:t>
            </a:r>
            <a:r>
              <a:rPr lang="en-US" dirty="0" err="1">
                <a:solidFill>
                  <a:schemeClr val="tx1">
                    <a:lumMod val="95000"/>
                  </a:schemeClr>
                </a:solidFill>
              </a:rPr>
              <a:t>რომელიც</a:t>
            </a:r>
            <a:r>
              <a:rPr lang="en-US" dirty="0">
                <a:solidFill>
                  <a:schemeClr val="tx1">
                    <a:lumMod val="95000"/>
                  </a:schemeClr>
                </a:solidFill>
              </a:rPr>
              <a:t> </a:t>
            </a:r>
            <a:r>
              <a:rPr lang="en-US" dirty="0" err="1">
                <a:solidFill>
                  <a:schemeClr val="tx1">
                    <a:lumMod val="95000"/>
                  </a:schemeClr>
                </a:solidFill>
              </a:rPr>
              <a:t>მოქმედებს</a:t>
            </a:r>
            <a:r>
              <a:rPr lang="en-US" dirty="0">
                <a:solidFill>
                  <a:schemeClr val="tx1">
                    <a:lumMod val="95000"/>
                  </a:schemeClr>
                </a:solidFill>
              </a:rPr>
              <a:t> </a:t>
            </a:r>
            <a:r>
              <a:rPr lang="en-US" u="sng" dirty="0" err="1">
                <a:solidFill>
                  <a:schemeClr val="tx1">
                    <a:lumMod val="95000"/>
                  </a:schemeClr>
                </a:solidFill>
                <a:hlinkClick r:id="rId2" tooltip="Ელექტრული მუხტი">
                  <a:extLst>
                    <a:ext uri="{A12FA001-AC4F-418D-AE19-62706E023703}">
                      <ahyp:hlinkClr xmlns:ahyp="http://schemas.microsoft.com/office/drawing/2018/hyperlinkcolor" val="tx"/>
                    </a:ext>
                  </a:extLst>
                </a:hlinkClick>
              </a:rPr>
              <a:t>ელექტრულად</a:t>
            </a:r>
            <a:r>
              <a:rPr lang="en-US" u="sng" dirty="0">
                <a:solidFill>
                  <a:schemeClr val="tx1">
                    <a:lumMod val="95000"/>
                  </a:schemeClr>
                </a:solidFill>
                <a:hlinkClick r:id="rId2" tooltip="Ელექტრული მუხტი">
                  <a:extLst>
                    <a:ext uri="{A12FA001-AC4F-418D-AE19-62706E023703}">
                      <ahyp:hlinkClr xmlns:ahyp="http://schemas.microsoft.com/office/drawing/2018/hyperlinkcolor" val="tx"/>
                    </a:ext>
                  </a:extLst>
                </a:hlinkClick>
              </a:rPr>
              <a:t> </a:t>
            </a:r>
            <a:r>
              <a:rPr lang="en-US" u="sng" dirty="0" err="1">
                <a:solidFill>
                  <a:schemeClr val="tx1">
                    <a:lumMod val="95000"/>
                  </a:schemeClr>
                </a:solidFill>
                <a:hlinkClick r:id="rId2" tooltip="Ელექტრული მუხტი">
                  <a:extLst>
                    <a:ext uri="{A12FA001-AC4F-418D-AE19-62706E023703}">
                      <ahyp:hlinkClr xmlns:ahyp="http://schemas.microsoft.com/office/drawing/2018/hyperlinkcolor" val="tx"/>
                    </a:ext>
                  </a:extLst>
                </a:hlinkClick>
              </a:rPr>
              <a:t>დამუხტულ</a:t>
            </a:r>
            <a:r>
              <a:rPr lang="en-US" dirty="0">
                <a:solidFill>
                  <a:schemeClr val="tx1">
                    <a:lumMod val="95000"/>
                  </a:schemeClr>
                </a:solidFill>
              </a:rPr>
              <a:t> </a:t>
            </a:r>
            <a:r>
              <a:rPr lang="en-US" dirty="0" err="1">
                <a:solidFill>
                  <a:schemeClr val="tx1">
                    <a:lumMod val="95000"/>
                  </a:schemeClr>
                </a:solidFill>
              </a:rPr>
              <a:t>ნაწილაკებს</a:t>
            </a:r>
            <a:r>
              <a:rPr lang="en-US" dirty="0">
                <a:solidFill>
                  <a:schemeClr val="tx1">
                    <a:lumMod val="95000"/>
                  </a:schemeClr>
                </a:solidFill>
              </a:rPr>
              <a:t> </a:t>
            </a:r>
            <a:r>
              <a:rPr lang="en-US" dirty="0" err="1">
                <a:solidFill>
                  <a:schemeClr val="tx1">
                    <a:lumMod val="95000"/>
                  </a:schemeClr>
                </a:solidFill>
              </a:rPr>
              <a:t>შორის</a:t>
            </a:r>
            <a:r>
              <a:rPr lang="en-US" dirty="0">
                <a:solidFill>
                  <a:schemeClr val="tx1">
                    <a:lumMod val="95000"/>
                  </a:schemeClr>
                </a:solidFill>
              </a:rPr>
              <a:t>. </a:t>
            </a:r>
            <a:r>
              <a:rPr lang="en-US" dirty="0" err="1">
                <a:solidFill>
                  <a:schemeClr val="tx1">
                    <a:lumMod val="95000"/>
                  </a:schemeClr>
                </a:solidFill>
              </a:rPr>
              <a:t>ეს</a:t>
            </a:r>
            <a:r>
              <a:rPr lang="en-US" dirty="0">
                <a:solidFill>
                  <a:schemeClr val="tx1">
                    <a:lumMod val="95000"/>
                  </a:schemeClr>
                </a:solidFill>
              </a:rPr>
              <a:t> </a:t>
            </a:r>
            <a:r>
              <a:rPr lang="en-US" dirty="0" err="1">
                <a:solidFill>
                  <a:schemeClr val="tx1">
                    <a:lumMod val="95000"/>
                  </a:schemeClr>
                </a:solidFill>
              </a:rPr>
              <a:t>ფენომენი</a:t>
            </a:r>
            <a:r>
              <a:rPr lang="en-US" dirty="0">
                <a:solidFill>
                  <a:schemeClr val="tx1">
                    <a:lumMod val="95000"/>
                  </a:schemeClr>
                </a:solidFill>
              </a:rPr>
              <a:t> </a:t>
            </a:r>
            <a:r>
              <a:rPr lang="en-US" dirty="0" err="1">
                <a:solidFill>
                  <a:schemeClr val="tx1">
                    <a:lumMod val="95000"/>
                  </a:schemeClr>
                </a:solidFill>
              </a:rPr>
              <a:t>მოიცავს</a:t>
            </a:r>
            <a:r>
              <a:rPr lang="en-US" dirty="0">
                <a:solidFill>
                  <a:schemeClr val="tx1">
                    <a:lumMod val="95000"/>
                  </a:schemeClr>
                </a:solidFill>
              </a:rPr>
              <a:t> </a:t>
            </a:r>
            <a:r>
              <a:rPr lang="en-US" u="sng" dirty="0" err="1">
                <a:solidFill>
                  <a:schemeClr val="tx1">
                    <a:lumMod val="95000"/>
                  </a:schemeClr>
                </a:solidFill>
                <a:hlinkClick r:id="rId3" tooltip="ელექტროსტატიკური ძალა">
                  <a:extLst>
                    <a:ext uri="{A12FA001-AC4F-418D-AE19-62706E023703}">
                      <ahyp:hlinkClr xmlns:ahyp="http://schemas.microsoft.com/office/drawing/2018/hyperlinkcolor" val="tx"/>
                    </a:ext>
                  </a:extLst>
                </a:hlinkClick>
              </a:rPr>
              <a:t>ელექტროსტატიკურ</a:t>
            </a:r>
            <a:r>
              <a:rPr lang="en-US" u="sng" dirty="0">
                <a:solidFill>
                  <a:schemeClr val="tx1">
                    <a:lumMod val="95000"/>
                  </a:schemeClr>
                </a:solidFill>
                <a:hlinkClick r:id="rId3" tooltip="ელექტროსტატიკური ძალა">
                  <a:extLst>
                    <a:ext uri="{A12FA001-AC4F-418D-AE19-62706E023703}">
                      <ahyp:hlinkClr xmlns:ahyp="http://schemas.microsoft.com/office/drawing/2018/hyperlinkcolor" val="tx"/>
                    </a:ext>
                  </a:extLst>
                </a:hlinkClick>
              </a:rPr>
              <a:t> </a:t>
            </a:r>
            <a:r>
              <a:rPr lang="en-US" u="sng" dirty="0" err="1">
                <a:solidFill>
                  <a:schemeClr val="tx1">
                    <a:lumMod val="95000"/>
                  </a:schemeClr>
                </a:solidFill>
                <a:hlinkClick r:id="rId3" tooltip="ელექტროსტატიკური ძალა">
                  <a:extLst>
                    <a:ext uri="{A12FA001-AC4F-418D-AE19-62706E023703}">
                      <ahyp:hlinkClr xmlns:ahyp="http://schemas.microsoft.com/office/drawing/2018/hyperlinkcolor" val="tx"/>
                    </a:ext>
                  </a:extLst>
                </a:hlinkClick>
              </a:rPr>
              <a:t>ძალას</a:t>
            </a:r>
            <a:r>
              <a:rPr lang="en-US" dirty="0">
                <a:solidFill>
                  <a:schemeClr val="tx1">
                    <a:lumMod val="95000"/>
                  </a:schemeClr>
                </a:solidFill>
              </a:rPr>
              <a:t> , </a:t>
            </a:r>
            <a:r>
              <a:rPr lang="en-US" dirty="0" err="1">
                <a:solidFill>
                  <a:schemeClr val="tx1">
                    <a:lumMod val="95000"/>
                  </a:schemeClr>
                </a:solidFill>
              </a:rPr>
              <a:t>რომელიც</a:t>
            </a:r>
            <a:r>
              <a:rPr lang="en-US" dirty="0">
                <a:solidFill>
                  <a:schemeClr val="tx1">
                    <a:lumMod val="95000"/>
                  </a:schemeClr>
                </a:solidFill>
              </a:rPr>
              <a:t> </a:t>
            </a:r>
            <a:r>
              <a:rPr lang="en-US" dirty="0" err="1">
                <a:solidFill>
                  <a:schemeClr val="tx1">
                    <a:lumMod val="95000"/>
                  </a:schemeClr>
                </a:solidFill>
              </a:rPr>
              <a:t>მოქმედებს</a:t>
            </a:r>
            <a:r>
              <a:rPr lang="en-US" dirty="0">
                <a:solidFill>
                  <a:schemeClr val="tx1">
                    <a:lumMod val="95000"/>
                  </a:schemeClr>
                </a:solidFill>
              </a:rPr>
              <a:t> </a:t>
            </a:r>
            <a:r>
              <a:rPr lang="en-US" dirty="0" err="1">
                <a:solidFill>
                  <a:schemeClr val="tx1">
                    <a:lumMod val="95000"/>
                  </a:schemeClr>
                </a:solidFill>
              </a:rPr>
              <a:t>დამუხტულ</a:t>
            </a:r>
            <a:r>
              <a:rPr lang="en-US" dirty="0">
                <a:solidFill>
                  <a:schemeClr val="tx1">
                    <a:lumMod val="95000"/>
                  </a:schemeClr>
                </a:solidFill>
              </a:rPr>
              <a:t> </a:t>
            </a:r>
            <a:r>
              <a:rPr lang="en-US" dirty="0" err="1">
                <a:solidFill>
                  <a:schemeClr val="tx1">
                    <a:lumMod val="95000"/>
                  </a:schemeClr>
                </a:solidFill>
              </a:rPr>
              <a:t>ნაწილაკებს</a:t>
            </a:r>
            <a:r>
              <a:rPr lang="en-US" dirty="0">
                <a:solidFill>
                  <a:schemeClr val="tx1">
                    <a:lumMod val="95000"/>
                  </a:schemeClr>
                </a:solidFill>
              </a:rPr>
              <a:t> </a:t>
            </a:r>
            <a:r>
              <a:rPr lang="en-US" dirty="0" err="1">
                <a:solidFill>
                  <a:schemeClr val="tx1">
                    <a:lumMod val="95000"/>
                  </a:schemeClr>
                </a:solidFill>
              </a:rPr>
              <a:t>შორის</a:t>
            </a:r>
            <a:r>
              <a:rPr lang="en-US" dirty="0">
                <a:solidFill>
                  <a:schemeClr val="tx1">
                    <a:lumMod val="95000"/>
                  </a:schemeClr>
                </a:solidFill>
              </a:rPr>
              <a:t> </a:t>
            </a:r>
            <a:r>
              <a:rPr lang="en-US" dirty="0" err="1">
                <a:solidFill>
                  <a:schemeClr val="tx1">
                    <a:lumMod val="95000"/>
                  </a:schemeClr>
                </a:solidFill>
              </a:rPr>
              <a:t>მოსვენებულ</a:t>
            </a:r>
            <a:r>
              <a:rPr lang="en-US" dirty="0">
                <a:solidFill>
                  <a:schemeClr val="tx1">
                    <a:lumMod val="95000"/>
                  </a:schemeClr>
                </a:solidFill>
              </a:rPr>
              <a:t> </a:t>
            </a:r>
            <a:r>
              <a:rPr lang="en-US" dirty="0" err="1">
                <a:solidFill>
                  <a:schemeClr val="tx1">
                    <a:lumMod val="95000"/>
                  </a:schemeClr>
                </a:solidFill>
              </a:rPr>
              <a:t>მდგომარეობაში</a:t>
            </a:r>
            <a:r>
              <a:rPr lang="en-US" dirty="0">
                <a:solidFill>
                  <a:schemeClr val="tx1">
                    <a:lumMod val="95000"/>
                  </a:schemeClr>
                </a:solidFill>
              </a:rPr>
              <a:t> </a:t>
            </a:r>
            <a:r>
              <a:rPr lang="en-US" dirty="0" err="1">
                <a:solidFill>
                  <a:schemeClr val="tx1">
                    <a:lumMod val="95000"/>
                  </a:schemeClr>
                </a:solidFill>
              </a:rPr>
              <a:t>და</a:t>
            </a:r>
            <a:r>
              <a:rPr lang="en-US" dirty="0">
                <a:solidFill>
                  <a:schemeClr val="tx1">
                    <a:lumMod val="95000"/>
                  </a:schemeClr>
                </a:solidFill>
              </a:rPr>
              <a:t> </a:t>
            </a:r>
            <a:r>
              <a:rPr lang="en-US" dirty="0" err="1">
                <a:solidFill>
                  <a:schemeClr val="tx1">
                    <a:lumMod val="95000"/>
                  </a:schemeClr>
                </a:solidFill>
              </a:rPr>
              <a:t>ელექტრული</a:t>
            </a:r>
            <a:r>
              <a:rPr lang="en-US" dirty="0">
                <a:solidFill>
                  <a:schemeClr val="tx1">
                    <a:lumMod val="95000"/>
                  </a:schemeClr>
                </a:solidFill>
              </a:rPr>
              <a:t> </a:t>
            </a:r>
            <a:r>
              <a:rPr lang="en-US" dirty="0" err="1">
                <a:solidFill>
                  <a:schemeClr val="tx1">
                    <a:lumMod val="95000"/>
                  </a:schemeClr>
                </a:solidFill>
              </a:rPr>
              <a:t>და</a:t>
            </a:r>
            <a:r>
              <a:rPr lang="en-US" dirty="0">
                <a:solidFill>
                  <a:schemeClr val="tx1">
                    <a:lumMod val="95000"/>
                  </a:schemeClr>
                </a:solidFill>
              </a:rPr>
              <a:t> </a:t>
            </a:r>
            <a:r>
              <a:rPr lang="en-US" u="sng" dirty="0" err="1">
                <a:solidFill>
                  <a:schemeClr val="tx1">
                    <a:lumMod val="95000"/>
                  </a:schemeClr>
                </a:solidFill>
                <a:hlinkClick r:id="rId4" tooltip="მაგნეტიზმი">
                  <a:extLst>
                    <a:ext uri="{A12FA001-AC4F-418D-AE19-62706E023703}">
                      <ahyp:hlinkClr xmlns:ahyp="http://schemas.microsoft.com/office/drawing/2018/hyperlinkcolor" val="tx"/>
                    </a:ext>
                  </a:extLst>
                </a:hlinkClick>
              </a:rPr>
              <a:t>მაგნიტური</a:t>
            </a:r>
            <a:r>
              <a:rPr lang="en-US" dirty="0">
                <a:solidFill>
                  <a:schemeClr val="tx1">
                    <a:lumMod val="95000"/>
                  </a:schemeClr>
                </a:solidFill>
              </a:rPr>
              <a:t> </a:t>
            </a:r>
            <a:r>
              <a:rPr lang="en-US" dirty="0" err="1">
                <a:solidFill>
                  <a:schemeClr val="tx1">
                    <a:lumMod val="95000"/>
                  </a:schemeClr>
                </a:solidFill>
              </a:rPr>
              <a:t>ძალების</a:t>
            </a:r>
            <a:r>
              <a:rPr lang="en-US" dirty="0">
                <a:solidFill>
                  <a:schemeClr val="tx1">
                    <a:lumMod val="95000"/>
                  </a:schemeClr>
                </a:solidFill>
              </a:rPr>
              <a:t> </a:t>
            </a:r>
            <a:r>
              <a:rPr lang="en-US" dirty="0" err="1">
                <a:solidFill>
                  <a:schemeClr val="tx1">
                    <a:lumMod val="95000"/>
                  </a:schemeClr>
                </a:solidFill>
              </a:rPr>
              <a:t>ერთობლივ</a:t>
            </a:r>
            <a:r>
              <a:rPr lang="en-US" dirty="0">
                <a:solidFill>
                  <a:schemeClr val="tx1">
                    <a:lumMod val="95000"/>
                  </a:schemeClr>
                </a:solidFill>
              </a:rPr>
              <a:t> </a:t>
            </a:r>
            <a:r>
              <a:rPr lang="en-US" dirty="0" err="1">
                <a:solidFill>
                  <a:schemeClr val="tx1">
                    <a:lumMod val="95000"/>
                  </a:schemeClr>
                </a:solidFill>
              </a:rPr>
              <a:t>ეფექტს</a:t>
            </a:r>
            <a:r>
              <a:rPr lang="en-US" dirty="0">
                <a:solidFill>
                  <a:schemeClr val="tx1">
                    <a:lumMod val="95000"/>
                  </a:schemeClr>
                </a:solidFill>
              </a:rPr>
              <a:t>, </a:t>
            </a:r>
            <a:r>
              <a:rPr lang="en-US" dirty="0" err="1">
                <a:solidFill>
                  <a:schemeClr val="tx1">
                    <a:lumMod val="95000"/>
                  </a:schemeClr>
                </a:solidFill>
              </a:rPr>
              <a:t>რომლებიც</a:t>
            </a:r>
            <a:r>
              <a:rPr lang="en-US" dirty="0">
                <a:solidFill>
                  <a:schemeClr val="tx1">
                    <a:lumMod val="95000"/>
                  </a:schemeClr>
                </a:solidFill>
              </a:rPr>
              <a:t> </a:t>
            </a:r>
            <a:r>
              <a:rPr lang="en-US" dirty="0" err="1">
                <a:solidFill>
                  <a:schemeClr val="tx1">
                    <a:lumMod val="95000"/>
                  </a:schemeClr>
                </a:solidFill>
              </a:rPr>
              <a:t>მოქმედებენ</a:t>
            </a:r>
            <a:r>
              <a:rPr lang="en-US" dirty="0">
                <a:solidFill>
                  <a:schemeClr val="tx1">
                    <a:lumMod val="95000"/>
                  </a:schemeClr>
                </a:solidFill>
              </a:rPr>
              <a:t> </a:t>
            </a:r>
            <a:r>
              <a:rPr lang="en-US" dirty="0" err="1">
                <a:solidFill>
                  <a:schemeClr val="tx1">
                    <a:lumMod val="95000"/>
                  </a:schemeClr>
                </a:solidFill>
              </a:rPr>
              <a:t>დატვირთულ</a:t>
            </a:r>
            <a:r>
              <a:rPr lang="en-US" dirty="0">
                <a:solidFill>
                  <a:schemeClr val="tx1">
                    <a:lumMod val="95000"/>
                  </a:schemeClr>
                </a:solidFill>
              </a:rPr>
              <a:t> </a:t>
            </a:r>
            <a:r>
              <a:rPr lang="en-US" dirty="0" err="1">
                <a:solidFill>
                  <a:schemeClr val="tx1">
                    <a:lumMod val="95000"/>
                  </a:schemeClr>
                </a:solidFill>
              </a:rPr>
              <a:t>ნაწილაკებს</a:t>
            </a:r>
            <a:r>
              <a:rPr lang="en-US" dirty="0">
                <a:solidFill>
                  <a:schemeClr val="tx1">
                    <a:lumMod val="95000"/>
                  </a:schemeClr>
                </a:solidFill>
              </a:rPr>
              <a:t> </a:t>
            </a:r>
            <a:r>
              <a:rPr lang="en-US" dirty="0" err="1">
                <a:solidFill>
                  <a:schemeClr val="tx1">
                    <a:lumMod val="95000"/>
                  </a:schemeClr>
                </a:solidFill>
              </a:rPr>
              <a:t>შორის</a:t>
            </a:r>
            <a:r>
              <a:rPr lang="en-US" dirty="0">
                <a:solidFill>
                  <a:schemeClr val="tx1">
                    <a:lumMod val="95000"/>
                  </a:schemeClr>
                </a:solidFill>
              </a:rPr>
              <a:t>, </a:t>
            </a:r>
            <a:r>
              <a:rPr lang="en-US" dirty="0" err="1">
                <a:solidFill>
                  <a:schemeClr val="tx1">
                    <a:lumMod val="95000"/>
                  </a:schemeClr>
                </a:solidFill>
              </a:rPr>
              <a:t>რომლებიც</a:t>
            </a:r>
            <a:r>
              <a:rPr lang="en-US" dirty="0">
                <a:solidFill>
                  <a:schemeClr val="tx1">
                    <a:lumMod val="95000"/>
                  </a:schemeClr>
                </a:solidFill>
              </a:rPr>
              <a:t> </a:t>
            </a:r>
            <a:r>
              <a:rPr lang="en-US" dirty="0" err="1">
                <a:solidFill>
                  <a:schemeClr val="tx1">
                    <a:lumMod val="95000"/>
                  </a:schemeClr>
                </a:solidFill>
              </a:rPr>
              <a:t>მოძრაობენ</a:t>
            </a:r>
            <a:r>
              <a:rPr lang="en-US" dirty="0">
                <a:solidFill>
                  <a:schemeClr val="tx1">
                    <a:lumMod val="95000"/>
                  </a:schemeClr>
                </a:solidFill>
              </a:rPr>
              <a:t> </a:t>
            </a:r>
            <a:r>
              <a:rPr lang="en-US" dirty="0" err="1">
                <a:solidFill>
                  <a:schemeClr val="tx1">
                    <a:lumMod val="95000"/>
                  </a:schemeClr>
                </a:solidFill>
              </a:rPr>
              <a:t>ერთმანეთთან</a:t>
            </a:r>
            <a:r>
              <a:rPr lang="en-US" dirty="0">
                <a:solidFill>
                  <a:schemeClr val="tx1">
                    <a:lumMod val="95000"/>
                  </a:schemeClr>
                </a:solidFill>
              </a:rPr>
              <a:t> </a:t>
            </a:r>
            <a:r>
              <a:rPr lang="en-US" dirty="0" err="1">
                <a:solidFill>
                  <a:schemeClr val="tx1">
                    <a:lumMod val="95000"/>
                  </a:schemeClr>
                </a:solidFill>
              </a:rPr>
              <a:t>შედარებით</a:t>
            </a:r>
            <a:endParaRPr lang="en-US" dirty="0">
              <a:solidFill>
                <a:schemeClr val="tx1">
                  <a:lumMod val="95000"/>
                </a:schemeClr>
              </a:solidFill>
            </a:endParaRPr>
          </a:p>
          <a:p>
            <a:endParaRPr lang="en-US" dirty="0">
              <a:solidFill>
                <a:schemeClr val="tx1">
                  <a:lumMod val="95000"/>
                </a:schemeClr>
              </a:solidFill>
            </a:endParaRPr>
          </a:p>
        </p:txBody>
      </p:sp>
      <p:sp>
        <p:nvSpPr>
          <p:cNvPr id="4" name="TextBox 3">
            <a:extLst>
              <a:ext uri="{FF2B5EF4-FFF2-40B4-BE49-F238E27FC236}">
                <a16:creationId xmlns:a16="http://schemas.microsoft.com/office/drawing/2014/main" id="{35AC5810-B456-4FE8-A454-DE7F3E97CB94}"/>
              </a:ext>
            </a:extLst>
          </p:cNvPr>
          <p:cNvSpPr txBox="1"/>
          <p:nvPr/>
        </p:nvSpPr>
        <p:spPr>
          <a:xfrm>
            <a:off x="457199" y="4078705"/>
            <a:ext cx="9180096" cy="1477328"/>
          </a:xfrm>
          <a:prstGeom prst="rect">
            <a:avLst/>
          </a:prstGeom>
          <a:noFill/>
        </p:spPr>
        <p:txBody>
          <a:bodyPr wrap="square" rtlCol="0">
            <a:spAutoFit/>
          </a:bodyPr>
          <a:lstStyle/>
          <a:p>
            <a:r>
              <a:rPr lang="en-US" u="sng" dirty="0" err="1">
                <a:solidFill>
                  <a:srgbClr val="FF0000"/>
                </a:solidFill>
                <a:hlinkClick r:id="rId5" tooltip="ელექტრომაგნიტიზმი">
                  <a:extLst>
                    <a:ext uri="{A12FA001-AC4F-418D-AE19-62706E023703}">
                      <ahyp:hlinkClr xmlns:ahyp="http://schemas.microsoft.com/office/drawing/2018/hyperlinkcolor" val="tx"/>
                    </a:ext>
                  </a:extLst>
                </a:hlinkClick>
              </a:rPr>
              <a:t>ელექტრომაგნიტიზმი</a:t>
            </a:r>
            <a:r>
              <a:rPr lang="en-US" dirty="0">
                <a:solidFill>
                  <a:srgbClr val="FF0000"/>
                </a:solidFill>
              </a:rPr>
              <a:t> </a:t>
            </a:r>
            <a:r>
              <a:rPr lang="en-US" dirty="0" err="1"/>
              <a:t>და</a:t>
            </a:r>
            <a:r>
              <a:rPr lang="en-US" dirty="0"/>
              <a:t> </a:t>
            </a:r>
            <a:r>
              <a:rPr lang="en-US" dirty="0" err="1"/>
              <a:t>სუსტი</a:t>
            </a:r>
            <a:r>
              <a:rPr lang="en-US" dirty="0"/>
              <a:t> </a:t>
            </a:r>
            <a:r>
              <a:rPr lang="en-US" dirty="0" err="1"/>
              <a:t>ურთიერთქმედება</a:t>
            </a:r>
            <a:r>
              <a:rPr lang="en-US" dirty="0"/>
              <a:t>, </a:t>
            </a:r>
            <a:r>
              <a:rPr lang="en-US" dirty="0" err="1"/>
              <a:t>როგორც</a:t>
            </a:r>
            <a:r>
              <a:rPr lang="en-US" dirty="0"/>
              <a:t> </a:t>
            </a:r>
            <a:r>
              <a:rPr lang="en-US" dirty="0" err="1"/>
              <a:t>ჩანს</a:t>
            </a:r>
            <a:r>
              <a:rPr lang="en-US" dirty="0"/>
              <a:t>, </a:t>
            </a:r>
            <a:r>
              <a:rPr lang="en-US" dirty="0" err="1"/>
              <a:t>ძალიან</a:t>
            </a:r>
            <a:r>
              <a:rPr lang="en-US" dirty="0"/>
              <a:t> </a:t>
            </a:r>
            <a:r>
              <a:rPr lang="en-US" dirty="0" err="1"/>
              <a:t>განსხვავებულია</a:t>
            </a:r>
            <a:r>
              <a:rPr lang="en-US" dirty="0"/>
              <a:t> </a:t>
            </a:r>
            <a:r>
              <a:rPr lang="en-US" dirty="0" err="1"/>
              <a:t>ყოველდღიური</a:t>
            </a:r>
            <a:r>
              <a:rPr lang="en-US" dirty="0"/>
              <a:t> </a:t>
            </a:r>
            <a:r>
              <a:rPr lang="en-US" dirty="0" err="1"/>
              <a:t>დაბალი</a:t>
            </a:r>
            <a:r>
              <a:rPr lang="en-US" dirty="0"/>
              <a:t> </a:t>
            </a:r>
            <a:r>
              <a:rPr lang="en-US" dirty="0" err="1"/>
              <a:t>ენერგიების</a:t>
            </a:r>
            <a:r>
              <a:rPr lang="en-US" dirty="0"/>
              <a:t> </a:t>
            </a:r>
            <a:r>
              <a:rPr lang="en-US" dirty="0" err="1"/>
              <a:t>დროს</a:t>
            </a:r>
            <a:r>
              <a:rPr lang="en-US" dirty="0"/>
              <a:t>. </a:t>
            </a:r>
            <a:r>
              <a:rPr lang="en-US" dirty="0" err="1"/>
              <a:t>მათი</a:t>
            </a:r>
            <a:r>
              <a:rPr lang="en-US" dirty="0"/>
              <a:t> </a:t>
            </a:r>
            <a:r>
              <a:rPr lang="en-US" dirty="0" err="1"/>
              <a:t>მოდელირება</a:t>
            </a:r>
            <a:r>
              <a:rPr lang="en-US" dirty="0"/>
              <a:t> </a:t>
            </a:r>
            <a:r>
              <a:rPr lang="en-US" dirty="0" err="1"/>
              <a:t>შესაძლებელია</a:t>
            </a:r>
            <a:r>
              <a:rPr lang="en-US" dirty="0"/>
              <a:t> </a:t>
            </a:r>
            <a:r>
              <a:rPr lang="en-US" dirty="0" err="1"/>
              <a:t>ორი</a:t>
            </a:r>
            <a:r>
              <a:rPr lang="en-US" dirty="0"/>
              <a:t> </a:t>
            </a:r>
            <a:r>
              <a:rPr lang="en-US" dirty="0" err="1"/>
              <a:t>განსხვავებული</a:t>
            </a:r>
            <a:r>
              <a:rPr lang="en-US" dirty="0"/>
              <a:t> </a:t>
            </a:r>
            <a:r>
              <a:rPr lang="en-US" dirty="0" err="1"/>
              <a:t>თეორიის</a:t>
            </a:r>
            <a:r>
              <a:rPr lang="en-US" dirty="0"/>
              <a:t> </a:t>
            </a:r>
            <a:r>
              <a:rPr lang="en-US" dirty="0" err="1"/>
              <a:t>გამოყენებით</a:t>
            </a:r>
            <a:r>
              <a:rPr lang="en-US" dirty="0"/>
              <a:t>. </a:t>
            </a:r>
            <a:r>
              <a:rPr lang="en-US" dirty="0" err="1"/>
              <a:t>თუმცა</a:t>
            </a:r>
            <a:r>
              <a:rPr lang="en-US" dirty="0"/>
              <a:t>, </a:t>
            </a:r>
            <a:r>
              <a:rPr lang="en-US" dirty="0" err="1"/>
              <a:t>გაერთიანების</a:t>
            </a:r>
            <a:r>
              <a:rPr lang="en-US" dirty="0"/>
              <a:t> </a:t>
            </a:r>
            <a:r>
              <a:rPr lang="en-US" dirty="0" err="1"/>
              <a:t>ენერგიაზე</a:t>
            </a:r>
            <a:r>
              <a:rPr lang="en-US" dirty="0"/>
              <a:t> </a:t>
            </a:r>
            <a:r>
              <a:rPr lang="en-US" dirty="0" err="1"/>
              <a:t>მაღლა</a:t>
            </a:r>
            <a:r>
              <a:rPr lang="en-US" dirty="0"/>
              <a:t>, 100 </a:t>
            </a:r>
            <a:r>
              <a:rPr lang="en-US" u="sng" dirty="0" err="1">
                <a:solidFill>
                  <a:srgbClr val="FF0000"/>
                </a:solidFill>
                <a:hlinkClick r:id="rId6" tooltip="GeV">
                  <a:extLst>
                    <a:ext uri="{A12FA001-AC4F-418D-AE19-62706E023703}">
                      <ahyp:hlinkClr xmlns:ahyp="http://schemas.microsoft.com/office/drawing/2018/hyperlinkcolor" val="tx"/>
                    </a:ext>
                  </a:extLst>
                </a:hlinkClick>
              </a:rPr>
              <a:t>გევ</a:t>
            </a:r>
            <a:r>
              <a:rPr lang="en-US" dirty="0"/>
              <a:t> -</a:t>
            </a:r>
            <a:r>
              <a:rPr lang="en-US" dirty="0" err="1"/>
              <a:t>ის</a:t>
            </a:r>
            <a:r>
              <a:rPr lang="en-US" dirty="0"/>
              <a:t> </a:t>
            </a:r>
            <a:r>
              <a:rPr lang="en-US" dirty="0" err="1"/>
              <a:t>რიგის</a:t>
            </a:r>
            <a:r>
              <a:rPr lang="en-US" dirty="0"/>
              <a:t> </a:t>
            </a:r>
            <a:r>
              <a:rPr lang="en-US" dirty="0" err="1"/>
              <a:t>მიხედვით</a:t>
            </a:r>
            <a:r>
              <a:rPr lang="en-US" dirty="0"/>
              <a:t> , </a:t>
            </a:r>
            <a:r>
              <a:rPr lang="en-US" dirty="0" err="1"/>
              <a:t>ისინი</a:t>
            </a:r>
            <a:r>
              <a:rPr lang="en-US" dirty="0"/>
              <a:t> </a:t>
            </a:r>
            <a:r>
              <a:rPr lang="en-US" dirty="0" err="1"/>
              <a:t>გაერთიანდებიან</a:t>
            </a:r>
            <a:r>
              <a:rPr lang="en-US" dirty="0"/>
              <a:t> </a:t>
            </a:r>
            <a:r>
              <a:rPr lang="en-US" dirty="0" err="1"/>
              <a:t>ერთ</a:t>
            </a:r>
            <a:r>
              <a:rPr lang="en-US" dirty="0"/>
              <a:t> </a:t>
            </a:r>
            <a:r>
              <a:rPr lang="en-US" dirty="0" err="1"/>
              <a:t>ელექტროსუსტ</a:t>
            </a:r>
            <a:r>
              <a:rPr lang="en-US" dirty="0"/>
              <a:t> </a:t>
            </a:r>
            <a:r>
              <a:rPr lang="en-US" dirty="0" err="1"/>
              <a:t>ძალაში</a:t>
            </a:r>
            <a:r>
              <a:rPr lang="en-US" dirty="0"/>
              <a:t>.</a:t>
            </a:r>
          </a:p>
        </p:txBody>
      </p:sp>
    </p:spTree>
    <p:extLst>
      <p:ext uri="{BB962C8B-B14F-4D97-AF65-F5344CB8AC3E}">
        <p14:creationId xmlns:p14="http://schemas.microsoft.com/office/powerpoint/2010/main" val="8360742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01F6F-A414-46EF-8688-E4B7F4077CF1}"/>
              </a:ext>
            </a:extLst>
          </p:cNvPr>
          <p:cNvSpPr>
            <a:spLocks noGrp="1"/>
          </p:cNvSpPr>
          <p:nvPr>
            <p:ph type="title"/>
          </p:nvPr>
        </p:nvSpPr>
        <p:spPr/>
        <p:txBody>
          <a:bodyPr/>
          <a:lstStyle/>
          <a:p>
            <a:r>
              <a:rPr lang="ka-GE" dirty="0"/>
              <a:t>სუსტი ურთიერთქმედება</a:t>
            </a:r>
            <a:endParaRPr lang="en-US" dirty="0"/>
          </a:p>
        </p:txBody>
      </p:sp>
      <p:sp>
        <p:nvSpPr>
          <p:cNvPr id="3" name="TextBox 2">
            <a:extLst>
              <a:ext uri="{FF2B5EF4-FFF2-40B4-BE49-F238E27FC236}">
                <a16:creationId xmlns:a16="http://schemas.microsoft.com/office/drawing/2014/main" id="{6742FFF7-9A1E-43C2-86B3-1522A65C1D47}"/>
              </a:ext>
            </a:extLst>
          </p:cNvPr>
          <p:cNvSpPr txBox="1"/>
          <p:nvPr/>
        </p:nvSpPr>
        <p:spPr>
          <a:xfrm>
            <a:off x="247498" y="2502569"/>
            <a:ext cx="10479506" cy="3477875"/>
          </a:xfrm>
          <a:prstGeom prst="rect">
            <a:avLst/>
          </a:prstGeom>
          <a:noFill/>
        </p:spPr>
        <p:txBody>
          <a:bodyPr wrap="square" rtlCol="0">
            <a:spAutoFit/>
          </a:bodyPr>
          <a:lstStyle/>
          <a:p>
            <a:r>
              <a:rPr lang="en-US" sz="2000" i="1" dirty="0" err="1">
                <a:solidFill>
                  <a:srgbClr val="FF0000"/>
                </a:solidFill>
              </a:rPr>
              <a:t>სუსტი</a:t>
            </a:r>
            <a:r>
              <a:rPr lang="en-US" sz="2000" i="1" dirty="0">
                <a:solidFill>
                  <a:srgbClr val="FF0000"/>
                </a:solidFill>
              </a:rPr>
              <a:t> </a:t>
            </a:r>
            <a:r>
              <a:rPr lang="en-US" sz="2000" i="1" dirty="0" err="1">
                <a:solidFill>
                  <a:srgbClr val="FF0000"/>
                </a:solidFill>
              </a:rPr>
              <a:t>ურთიერთქმედება</a:t>
            </a:r>
            <a:r>
              <a:rPr lang="en-US" sz="2000" dirty="0"/>
              <a:t> </a:t>
            </a:r>
            <a:r>
              <a:rPr lang="en-US" sz="2000" dirty="0" err="1"/>
              <a:t>ან</a:t>
            </a:r>
            <a:r>
              <a:rPr lang="en-US" sz="2000" dirty="0"/>
              <a:t> </a:t>
            </a:r>
            <a:r>
              <a:rPr lang="en-US" sz="2000" dirty="0" err="1"/>
              <a:t>სუსტი</a:t>
            </a:r>
            <a:r>
              <a:rPr lang="en-US" sz="2000" dirty="0"/>
              <a:t> </a:t>
            </a:r>
            <a:r>
              <a:rPr lang="en-US" sz="2000" i="1" dirty="0" err="1"/>
              <a:t>ბირთვული</a:t>
            </a:r>
            <a:r>
              <a:rPr lang="en-US" sz="2000" i="1" dirty="0"/>
              <a:t> </a:t>
            </a:r>
            <a:r>
              <a:rPr lang="en-US" sz="2000" i="1" dirty="0" err="1"/>
              <a:t>ძალა</a:t>
            </a:r>
            <a:r>
              <a:rPr lang="en-US" sz="2000" dirty="0"/>
              <a:t> </a:t>
            </a:r>
            <a:r>
              <a:rPr lang="en-US" sz="2000" dirty="0" err="1"/>
              <a:t>პასუხისმგებელია</a:t>
            </a:r>
            <a:r>
              <a:rPr lang="en-US" sz="2000" dirty="0"/>
              <a:t> </a:t>
            </a:r>
            <a:r>
              <a:rPr lang="en-US" sz="2000" dirty="0" err="1"/>
              <a:t>ზოგიერთ</a:t>
            </a:r>
            <a:r>
              <a:rPr lang="en-US" sz="2000" dirty="0"/>
              <a:t> </a:t>
            </a:r>
            <a:r>
              <a:rPr lang="en-US" sz="2000" dirty="0" err="1"/>
              <a:t>ბირთვულ</a:t>
            </a:r>
            <a:r>
              <a:rPr lang="en-US" sz="2000" dirty="0"/>
              <a:t> </a:t>
            </a:r>
            <a:r>
              <a:rPr lang="en-US" sz="2000" dirty="0" err="1"/>
              <a:t>ფენომენზე</a:t>
            </a:r>
            <a:r>
              <a:rPr lang="en-US" sz="2000" dirty="0"/>
              <a:t>, </a:t>
            </a:r>
            <a:r>
              <a:rPr lang="en-US" sz="2000" dirty="0" err="1"/>
              <a:t>როგორიცაა</a:t>
            </a:r>
            <a:r>
              <a:rPr lang="en-US" sz="2000" dirty="0"/>
              <a:t> </a:t>
            </a:r>
            <a:r>
              <a:rPr lang="en-US" sz="2000" u="sng" dirty="0" err="1">
                <a:hlinkClick r:id="rId2" tooltip="ბეტა დაშლა">
                  <a:extLst>
                    <a:ext uri="{A12FA001-AC4F-418D-AE19-62706E023703}">
                      <ahyp:hlinkClr xmlns:ahyp="http://schemas.microsoft.com/office/drawing/2018/hyperlinkcolor" val="tx"/>
                    </a:ext>
                  </a:extLst>
                </a:hlinkClick>
              </a:rPr>
              <a:t>ბეტა</a:t>
            </a:r>
            <a:r>
              <a:rPr lang="en-US" sz="2000" u="sng" dirty="0">
                <a:hlinkClick r:id="rId2" tooltip="ბეტა დაშლა">
                  <a:extLst>
                    <a:ext uri="{A12FA001-AC4F-418D-AE19-62706E023703}">
                      <ahyp:hlinkClr xmlns:ahyp="http://schemas.microsoft.com/office/drawing/2018/hyperlinkcolor" val="tx"/>
                    </a:ext>
                  </a:extLst>
                </a:hlinkClick>
              </a:rPr>
              <a:t> </a:t>
            </a:r>
            <a:r>
              <a:rPr lang="en-US" sz="2000" u="sng" dirty="0" err="1">
                <a:hlinkClick r:id="rId2" tooltip="ბეტა დაშლა">
                  <a:extLst>
                    <a:ext uri="{A12FA001-AC4F-418D-AE19-62706E023703}">
                      <ahyp:hlinkClr xmlns:ahyp="http://schemas.microsoft.com/office/drawing/2018/hyperlinkcolor" val="tx"/>
                    </a:ext>
                  </a:extLst>
                </a:hlinkClick>
              </a:rPr>
              <a:t>დაშლა</a:t>
            </a:r>
            <a:r>
              <a:rPr lang="en-US" sz="2000" dirty="0"/>
              <a:t> . </a:t>
            </a:r>
            <a:r>
              <a:rPr lang="en-US" sz="2000" dirty="0" err="1"/>
              <a:t>ელექტრომაგნიტიზმი</a:t>
            </a:r>
            <a:r>
              <a:rPr lang="en-US" sz="2000" dirty="0"/>
              <a:t> </a:t>
            </a:r>
            <a:r>
              <a:rPr lang="en-US" sz="2000" dirty="0" err="1"/>
              <a:t>და</a:t>
            </a:r>
            <a:r>
              <a:rPr lang="en-US" sz="2000" dirty="0"/>
              <a:t> </a:t>
            </a:r>
            <a:r>
              <a:rPr lang="en-US" sz="2000" dirty="0" err="1"/>
              <a:t>სუსტი</a:t>
            </a:r>
            <a:r>
              <a:rPr lang="en-US" sz="2000" dirty="0"/>
              <a:t> </a:t>
            </a:r>
            <a:r>
              <a:rPr lang="en-US" sz="2000" dirty="0" err="1"/>
              <a:t>ძალა</a:t>
            </a:r>
            <a:r>
              <a:rPr lang="en-US" sz="2000" dirty="0"/>
              <a:t> </a:t>
            </a:r>
            <a:r>
              <a:rPr lang="en-US" sz="2000" dirty="0" err="1"/>
              <a:t>ახლა</a:t>
            </a:r>
            <a:r>
              <a:rPr lang="en-US" sz="2000" dirty="0"/>
              <a:t> </a:t>
            </a:r>
            <a:r>
              <a:rPr lang="en-US" sz="2000" dirty="0" err="1"/>
              <a:t>გაგებულია</a:t>
            </a:r>
            <a:r>
              <a:rPr lang="en-US" sz="2000" dirty="0"/>
              <a:t>, </a:t>
            </a:r>
            <a:r>
              <a:rPr lang="en-US" sz="2000" dirty="0" err="1"/>
              <a:t>როგორც</a:t>
            </a:r>
            <a:r>
              <a:rPr lang="en-US" sz="2000" dirty="0"/>
              <a:t> </a:t>
            </a:r>
            <a:r>
              <a:rPr lang="en-US" sz="2000" dirty="0" err="1"/>
              <a:t>ერთიანი</a:t>
            </a:r>
            <a:r>
              <a:rPr lang="en-US" sz="2000" dirty="0"/>
              <a:t> </a:t>
            </a:r>
            <a:r>
              <a:rPr lang="en-US" sz="2000" u="sng" dirty="0" err="1">
                <a:hlinkClick r:id="rId3" tooltip="ელექტროსუსტი ურთიერთქმედება">
                  <a:extLst>
                    <a:ext uri="{A12FA001-AC4F-418D-AE19-62706E023703}">
                      <ahyp:hlinkClr xmlns:ahyp="http://schemas.microsoft.com/office/drawing/2018/hyperlinkcolor" val="tx"/>
                    </a:ext>
                  </a:extLst>
                </a:hlinkClick>
              </a:rPr>
              <a:t>ელექტროსუსტი</a:t>
            </a:r>
            <a:r>
              <a:rPr lang="en-US" sz="2000" u="sng" dirty="0">
                <a:hlinkClick r:id="rId3" tooltip="ელექტროსუსტი ურთიერთქმედება">
                  <a:extLst>
                    <a:ext uri="{A12FA001-AC4F-418D-AE19-62706E023703}">
                      <ahyp:hlinkClr xmlns:ahyp="http://schemas.microsoft.com/office/drawing/2018/hyperlinkcolor" val="tx"/>
                    </a:ext>
                  </a:extLst>
                </a:hlinkClick>
              </a:rPr>
              <a:t> </a:t>
            </a:r>
            <a:r>
              <a:rPr lang="en-US" sz="2000" u="sng" dirty="0" err="1">
                <a:hlinkClick r:id="rId3" tooltip="ელექტროსუსტი ურთიერთქმედება">
                  <a:extLst>
                    <a:ext uri="{A12FA001-AC4F-418D-AE19-62706E023703}">
                      <ahyp:hlinkClr xmlns:ahyp="http://schemas.microsoft.com/office/drawing/2018/hyperlinkcolor" val="tx"/>
                    </a:ext>
                  </a:extLst>
                </a:hlinkClick>
              </a:rPr>
              <a:t>ურთიერთქმედების</a:t>
            </a:r>
            <a:r>
              <a:rPr lang="en-US" sz="2000" dirty="0"/>
              <a:t> </a:t>
            </a:r>
            <a:r>
              <a:rPr lang="en-US" sz="2000" dirty="0" err="1"/>
              <a:t>ორი</a:t>
            </a:r>
            <a:r>
              <a:rPr lang="en-US" sz="2000" dirty="0"/>
              <a:t> </a:t>
            </a:r>
            <a:r>
              <a:rPr lang="en-US" sz="2000" dirty="0" err="1"/>
              <a:t>ასპექტი</a:t>
            </a:r>
            <a:r>
              <a:rPr lang="en-US" sz="2000" dirty="0"/>
              <a:t> - </a:t>
            </a:r>
            <a:r>
              <a:rPr lang="en-US" sz="2000" dirty="0" err="1"/>
              <a:t>ეს</a:t>
            </a:r>
            <a:r>
              <a:rPr lang="en-US" sz="2000" dirty="0"/>
              <a:t> </a:t>
            </a:r>
            <a:r>
              <a:rPr lang="en-US" sz="2000" dirty="0" err="1"/>
              <a:t>აღმოჩენა</a:t>
            </a:r>
            <a:r>
              <a:rPr lang="en-US" sz="2000" dirty="0"/>
              <a:t> </a:t>
            </a:r>
            <a:r>
              <a:rPr lang="en-US" sz="2000" dirty="0" err="1"/>
              <a:t>იყო</a:t>
            </a:r>
            <a:r>
              <a:rPr lang="en-US" sz="2000" dirty="0"/>
              <a:t> </a:t>
            </a:r>
            <a:r>
              <a:rPr lang="en-US" sz="2000" dirty="0" err="1"/>
              <a:t>პირველი</a:t>
            </a:r>
            <a:r>
              <a:rPr lang="en-US" sz="2000" dirty="0"/>
              <a:t> </a:t>
            </a:r>
            <a:r>
              <a:rPr lang="en-US" sz="2000" dirty="0" err="1"/>
              <a:t>ნაბიჯი</a:t>
            </a:r>
            <a:r>
              <a:rPr lang="en-US" sz="2000" dirty="0"/>
              <a:t> </a:t>
            </a:r>
            <a:r>
              <a:rPr lang="en-US" sz="2000" dirty="0" err="1"/>
              <a:t>ერთიანი</a:t>
            </a:r>
            <a:r>
              <a:rPr lang="en-US" sz="2000" dirty="0"/>
              <a:t> </a:t>
            </a:r>
            <a:r>
              <a:rPr lang="en-US" sz="2000" dirty="0" err="1"/>
              <a:t>თეორიისკენ</a:t>
            </a:r>
            <a:r>
              <a:rPr lang="en-US" sz="2000" dirty="0"/>
              <a:t>, </a:t>
            </a:r>
            <a:r>
              <a:rPr lang="en-US" sz="2000" dirty="0" err="1"/>
              <a:t>რომელიც</a:t>
            </a:r>
            <a:r>
              <a:rPr lang="en-US" sz="2000" dirty="0"/>
              <a:t> </a:t>
            </a:r>
            <a:r>
              <a:rPr lang="en-US" sz="2000" dirty="0" err="1"/>
              <a:t>ცნობილია</a:t>
            </a:r>
            <a:r>
              <a:rPr lang="en-US" sz="2000" dirty="0"/>
              <a:t> </a:t>
            </a:r>
            <a:r>
              <a:rPr lang="en-US" sz="2000" dirty="0" err="1"/>
              <a:t>როგორც</a:t>
            </a:r>
            <a:r>
              <a:rPr lang="en-US" sz="2000" dirty="0"/>
              <a:t> </a:t>
            </a:r>
            <a:r>
              <a:rPr lang="en-US" sz="2000" u="sng" dirty="0" err="1">
                <a:hlinkClick r:id="rId4" tooltip="სტანდარტული მოდელი">
                  <a:extLst>
                    <a:ext uri="{A12FA001-AC4F-418D-AE19-62706E023703}">
                      <ahyp:hlinkClr xmlns:ahyp="http://schemas.microsoft.com/office/drawing/2018/hyperlinkcolor" val="tx"/>
                    </a:ext>
                  </a:extLst>
                </a:hlinkClick>
              </a:rPr>
              <a:t>სტანდარტული</a:t>
            </a:r>
            <a:r>
              <a:rPr lang="en-US" sz="2000" u="sng" dirty="0">
                <a:hlinkClick r:id="rId4" tooltip="სტანდარტული მოდელი">
                  <a:extLst>
                    <a:ext uri="{A12FA001-AC4F-418D-AE19-62706E023703}">
                      <ahyp:hlinkClr xmlns:ahyp="http://schemas.microsoft.com/office/drawing/2018/hyperlinkcolor" val="tx"/>
                    </a:ext>
                  </a:extLst>
                </a:hlinkClick>
              </a:rPr>
              <a:t> </a:t>
            </a:r>
            <a:r>
              <a:rPr lang="en-US" sz="2000" u="sng" dirty="0" err="1">
                <a:hlinkClick r:id="rId4" tooltip="სტანდარტული მოდელი">
                  <a:extLst>
                    <a:ext uri="{A12FA001-AC4F-418D-AE19-62706E023703}">
                      <ahyp:hlinkClr xmlns:ahyp="http://schemas.microsoft.com/office/drawing/2018/hyperlinkcolor" val="tx"/>
                    </a:ext>
                  </a:extLst>
                </a:hlinkClick>
              </a:rPr>
              <a:t>მოდელი</a:t>
            </a:r>
            <a:r>
              <a:rPr lang="en-US" sz="2000" dirty="0"/>
              <a:t> . </a:t>
            </a:r>
            <a:r>
              <a:rPr lang="en-US" sz="2000" dirty="0" err="1"/>
              <a:t>ელექტროსუსტი</a:t>
            </a:r>
            <a:r>
              <a:rPr lang="en-US" sz="2000" dirty="0"/>
              <a:t> </a:t>
            </a:r>
            <a:r>
              <a:rPr lang="en-US" sz="2000" dirty="0" err="1"/>
              <a:t>ურთიერთქმედების</a:t>
            </a:r>
            <a:r>
              <a:rPr lang="en-US" sz="2000" dirty="0"/>
              <a:t> </a:t>
            </a:r>
            <a:r>
              <a:rPr lang="en-US" sz="2000" dirty="0" err="1"/>
              <a:t>თეორიაში</a:t>
            </a:r>
            <a:r>
              <a:rPr lang="en-US" sz="2000" dirty="0"/>
              <a:t>, </a:t>
            </a:r>
            <a:r>
              <a:rPr lang="en-US" sz="2000" dirty="0" err="1"/>
              <a:t>სუსტი</a:t>
            </a:r>
            <a:r>
              <a:rPr lang="en-US" sz="2000" dirty="0"/>
              <a:t> </a:t>
            </a:r>
            <a:r>
              <a:rPr lang="en-US" sz="2000" dirty="0" err="1"/>
              <a:t>ძალის</a:t>
            </a:r>
            <a:r>
              <a:rPr lang="en-US" sz="2000" dirty="0"/>
              <a:t> </a:t>
            </a:r>
            <a:r>
              <a:rPr lang="en-US" sz="2000" dirty="0" err="1"/>
              <a:t>მატარებლები</a:t>
            </a:r>
            <a:r>
              <a:rPr lang="en-US" sz="2000" dirty="0"/>
              <a:t> </a:t>
            </a:r>
            <a:r>
              <a:rPr lang="en-US" sz="2000" dirty="0" err="1"/>
              <a:t>არიან</a:t>
            </a:r>
            <a:r>
              <a:rPr lang="en-US" sz="2000" dirty="0"/>
              <a:t> </a:t>
            </a:r>
            <a:r>
              <a:rPr lang="en-US" sz="2000" dirty="0" err="1"/>
              <a:t>მასიური</a:t>
            </a:r>
            <a:r>
              <a:rPr lang="en-US" sz="2000" dirty="0"/>
              <a:t> </a:t>
            </a:r>
            <a:r>
              <a:rPr lang="en-US" sz="2000" u="sng" dirty="0" err="1">
                <a:hlinkClick r:id="rId5" tooltip="საზომი ბოზონი">
                  <a:extLst>
                    <a:ext uri="{A12FA001-AC4F-418D-AE19-62706E023703}">
                      <ahyp:hlinkClr xmlns:ahyp="http://schemas.microsoft.com/office/drawing/2018/hyperlinkcolor" val="tx"/>
                    </a:ext>
                  </a:extLst>
                </a:hlinkClick>
              </a:rPr>
              <a:t>ლიანდაგის</a:t>
            </a:r>
            <a:r>
              <a:rPr lang="en-US" sz="2000" u="sng" dirty="0">
                <a:hlinkClick r:id="rId5" tooltip="საზომი ბოზონი">
                  <a:extLst>
                    <a:ext uri="{A12FA001-AC4F-418D-AE19-62706E023703}">
                      <ahyp:hlinkClr xmlns:ahyp="http://schemas.microsoft.com/office/drawing/2018/hyperlinkcolor" val="tx"/>
                    </a:ext>
                  </a:extLst>
                </a:hlinkClick>
              </a:rPr>
              <a:t> </a:t>
            </a:r>
            <a:r>
              <a:rPr lang="en-US" sz="2000" u="sng" dirty="0" err="1">
                <a:hlinkClick r:id="rId5" tooltip="საზომი ბოზონი">
                  <a:extLst>
                    <a:ext uri="{A12FA001-AC4F-418D-AE19-62706E023703}">
                      <ahyp:hlinkClr xmlns:ahyp="http://schemas.microsoft.com/office/drawing/2018/hyperlinkcolor" val="tx"/>
                    </a:ext>
                  </a:extLst>
                </a:hlinkClick>
              </a:rPr>
              <a:t>ბოზონები</a:t>
            </a:r>
            <a:r>
              <a:rPr lang="en-US" sz="2000" dirty="0"/>
              <a:t> , </a:t>
            </a:r>
            <a:r>
              <a:rPr lang="en-US" sz="2000" dirty="0" err="1"/>
              <a:t>რომლებსაც</a:t>
            </a:r>
            <a:r>
              <a:rPr lang="en-US" sz="2000" dirty="0"/>
              <a:t> </a:t>
            </a:r>
            <a:r>
              <a:rPr lang="en-US" sz="2000" dirty="0" err="1"/>
              <a:t>უწოდებენ</a:t>
            </a:r>
            <a:r>
              <a:rPr lang="en-US" sz="2000" dirty="0"/>
              <a:t> </a:t>
            </a:r>
            <a:r>
              <a:rPr lang="en-US" sz="2000" u="sng" dirty="0">
                <a:hlinkClick r:id="rId6" tooltip="W და Z ბოზონები">
                  <a:extLst>
                    <a:ext uri="{A12FA001-AC4F-418D-AE19-62706E023703}">
                      <ahyp:hlinkClr xmlns:ahyp="http://schemas.microsoft.com/office/drawing/2018/hyperlinkcolor" val="tx"/>
                    </a:ext>
                  </a:extLst>
                </a:hlinkClick>
              </a:rPr>
              <a:t>W </a:t>
            </a:r>
            <a:r>
              <a:rPr lang="en-US" sz="2000" u="sng" dirty="0" err="1">
                <a:hlinkClick r:id="rId6" tooltip="W და Z ბოზონები">
                  <a:extLst>
                    <a:ext uri="{A12FA001-AC4F-418D-AE19-62706E023703}">
                      <ahyp:hlinkClr xmlns:ahyp="http://schemas.microsoft.com/office/drawing/2018/hyperlinkcolor" val="tx"/>
                    </a:ext>
                  </a:extLst>
                </a:hlinkClick>
              </a:rPr>
              <a:t>და</a:t>
            </a:r>
            <a:r>
              <a:rPr lang="en-US" sz="2000" u="sng" dirty="0">
                <a:hlinkClick r:id="rId6" tooltip="W და Z ბოზონები">
                  <a:extLst>
                    <a:ext uri="{A12FA001-AC4F-418D-AE19-62706E023703}">
                      <ahyp:hlinkClr xmlns:ahyp="http://schemas.microsoft.com/office/drawing/2018/hyperlinkcolor" val="tx"/>
                    </a:ext>
                  </a:extLst>
                </a:hlinkClick>
              </a:rPr>
              <a:t> Z </a:t>
            </a:r>
            <a:r>
              <a:rPr lang="en-US" sz="2000" u="sng" dirty="0" err="1">
                <a:hlinkClick r:id="rId6" tooltip="W და Z ბოზონები">
                  <a:extLst>
                    <a:ext uri="{A12FA001-AC4F-418D-AE19-62706E023703}">
                      <ahyp:hlinkClr xmlns:ahyp="http://schemas.microsoft.com/office/drawing/2018/hyperlinkcolor" val="tx"/>
                    </a:ext>
                  </a:extLst>
                </a:hlinkClick>
              </a:rPr>
              <a:t>ბოზონებს</a:t>
            </a:r>
            <a:r>
              <a:rPr lang="en-US" sz="2000" dirty="0"/>
              <a:t> . </a:t>
            </a:r>
            <a:r>
              <a:rPr lang="en-US" sz="2000" dirty="0" err="1"/>
              <a:t>სუსტი</a:t>
            </a:r>
            <a:r>
              <a:rPr lang="en-US" sz="2000" dirty="0"/>
              <a:t> </a:t>
            </a:r>
            <a:r>
              <a:rPr lang="en-US" sz="2000" dirty="0" err="1"/>
              <a:t>ურთიერთქმედება</a:t>
            </a:r>
            <a:r>
              <a:rPr lang="en-US" sz="2000" dirty="0"/>
              <a:t> </a:t>
            </a:r>
            <a:r>
              <a:rPr lang="en-US" sz="2000" dirty="0" err="1"/>
              <a:t>არის</a:t>
            </a:r>
            <a:r>
              <a:rPr lang="en-US" sz="2000" dirty="0"/>
              <a:t> </a:t>
            </a:r>
            <a:r>
              <a:rPr lang="en-US" sz="2000" dirty="0" err="1"/>
              <a:t>ერთადერთი</a:t>
            </a:r>
            <a:r>
              <a:rPr lang="en-US" sz="2000" dirty="0"/>
              <a:t> </a:t>
            </a:r>
            <a:r>
              <a:rPr lang="en-US" sz="2000" dirty="0" err="1"/>
              <a:t>ცნობილი</a:t>
            </a:r>
            <a:r>
              <a:rPr lang="en-US" sz="2000" dirty="0"/>
              <a:t> </a:t>
            </a:r>
            <a:r>
              <a:rPr lang="en-US" sz="2000" dirty="0" err="1"/>
              <a:t>ურთიერთქმედება</a:t>
            </a:r>
            <a:r>
              <a:rPr lang="en-US" sz="2000" dirty="0"/>
              <a:t>, </a:t>
            </a:r>
            <a:r>
              <a:rPr lang="en-US" sz="2000" dirty="0" err="1"/>
              <a:t>რომელიც</a:t>
            </a:r>
            <a:r>
              <a:rPr lang="en-US" sz="2000" dirty="0"/>
              <a:t> </a:t>
            </a:r>
            <a:r>
              <a:rPr lang="en-US" sz="2000" dirty="0" err="1"/>
              <a:t>არ</a:t>
            </a:r>
            <a:r>
              <a:rPr lang="en-US" sz="2000" dirty="0"/>
              <a:t> </a:t>
            </a:r>
            <a:r>
              <a:rPr lang="en-US" sz="2000" dirty="0" err="1"/>
              <a:t>ინარჩუნებს</a:t>
            </a:r>
            <a:r>
              <a:rPr lang="en-US" sz="2000" dirty="0"/>
              <a:t> </a:t>
            </a:r>
            <a:r>
              <a:rPr lang="en-US" sz="2000" u="sng" dirty="0" err="1">
                <a:hlinkClick r:id="rId7" tooltip="პარიტეტი (ფიზიკა)">
                  <a:extLst>
                    <a:ext uri="{A12FA001-AC4F-418D-AE19-62706E023703}">
                      <ahyp:hlinkClr xmlns:ahyp="http://schemas.microsoft.com/office/drawing/2018/hyperlinkcolor" val="tx"/>
                    </a:ext>
                  </a:extLst>
                </a:hlinkClick>
              </a:rPr>
              <a:t>პარიტეტს</a:t>
            </a:r>
            <a:r>
              <a:rPr lang="en-US" sz="2000" dirty="0"/>
              <a:t> ; </a:t>
            </a:r>
            <a:r>
              <a:rPr lang="en-US" sz="2000" dirty="0" err="1"/>
              <a:t>ის</a:t>
            </a:r>
            <a:r>
              <a:rPr lang="en-US" sz="2000" dirty="0"/>
              <a:t> </a:t>
            </a:r>
            <a:r>
              <a:rPr lang="en-US" sz="2000" dirty="0" err="1"/>
              <a:t>ასიმეტრიულია</a:t>
            </a:r>
            <a:r>
              <a:rPr lang="en-US" sz="2000" dirty="0"/>
              <a:t> </a:t>
            </a:r>
            <a:r>
              <a:rPr lang="en-US" sz="2000" dirty="0" err="1"/>
              <a:t>მარცხნივ-მარჯვნივ</a:t>
            </a:r>
            <a:r>
              <a:rPr lang="en-US" sz="2000" dirty="0"/>
              <a:t>. </a:t>
            </a:r>
            <a:r>
              <a:rPr lang="en-US" sz="2000" dirty="0" err="1"/>
              <a:t>სუსტი</a:t>
            </a:r>
            <a:r>
              <a:rPr lang="en-US" sz="2000" dirty="0"/>
              <a:t> </a:t>
            </a:r>
            <a:r>
              <a:rPr lang="en-US" sz="2000" dirty="0" err="1"/>
              <a:t>ურთიერთქმედება</a:t>
            </a:r>
            <a:r>
              <a:rPr lang="en-US" sz="2000" dirty="0"/>
              <a:t> </a:t>
            </a:r>
            <a:r>
              <a:rPr lang="en-US" sz="2000" dirty="0" err="1"/>
              <a:t>კი</a:t>
            </a:r>
            <a:r>
              <a:rPr lang="en-US" sz="2000" dirty="0"/>
              <a:t> </a:t>
            </a:r>
            <a:r>
              <a:rPr lang="en-US" sz="2000" u="sng" dirty="0" err="1">
                <a:hlinkClick r:id="rId8" tooltip="CP- დარღვევა">
                  <a:extLst>
                    <a:ext uri="{A12FA001-AC4F-418D-AE19-62706E023703}">
                      <ahyp:hlinkClr xmlns:ahyp="http://schemas.microsoft.com/office/drawing/2018/hyperlinkcolor" val="tx"/>
                    </a:ext>
                  </a:extLst>
                </a:hlinkClick>
              </a:rPr>
              <a:t>არღვევს</a:t>
            </a:r>
            <a:r>
              <a:rPr lang="en-US" sz="2000" u="sng" dirty="0">
                <a:hlinkClick r:id="rId8" tooltip="CP- დარღვევა">
                  <a:extLst>
                    <a:ext uri="{A12FA001-AC4F-418D-AE19-62706E023703}">
                      <ahyp:hlinkClr xmlns:ahyp="http://schemas.microsoft.com/office/drawing/2018/hyperlinkcolor" val="tx"/>
                    </a:ext>
                  </a:extLst>
                </a:hlinkClick>
              </a:rPr>
              <a:t> CP </a:t>
            </a:r>
            <a:r>
              <a:rPr lang="en-US" sz="2000" u="sng" dirty="0" err="1">
                <a:hlinkClick r:id="rId8" tooltip="CP- დარღვევა">
                  <a:extLst>
                    <a:ext uri="{A12FA001-AC4F-418D-AE19-62706E023703}">
                      <ahyp:hlinkClr xmlns:ahyp="http://schemas.microsoft.com/office/drawing/2018/hyperlinkcolor" val="tx"/>
                    </a:ext>
                  </a:extLst>
                </a:hlinkClick>
              </a:rPr>
              <a:t>სიმეტრიას</a:t>
            </a:r>
            <a:r>
              <a:rPr lang="en-US" sz="2000" dirty="0"/>
              <a:t> , </a:t>
            </a:r>
            <a:r>
              <a:rPr lang="en-US" sz="2000" dirty="0" err="1"/>
              <a:t>მაგრამ</a:t>
            </a:r>
            <a:r>
              <a:rPr lang="en-US" sz="2000" dirty="0"/>
              <a:t> </a:t>
            </a:r>
            <a:r>
              <a:rPr lang="en-US" sz="2000" dirty="0" err="1"/>
              <a:t>არღვევს</a:t>
            </a:r>
            <a:r>
              <a:rPr lang="en-US" sz="2000" u="sng" dirty="0" err="1">
                <a:hlinkClick r:id="rId9" tooltip="CPT სიმეტრია">
                  <a:extLst>
                    <a:ext uri="{A12FA001-AC4F-418D-AE19-62706E023703}">
                      <ahyp:hlinkClr xmlns:ahyp="http://schemas.microsoft.com/office/drawing/2018/hyperlinkcolor" val="tx"/>
                    </a:ext>
                  </a:extLst>
                </a:hlinkClick>
              </a:rPr>
              <a:t>CPT-ის</a:t>
            </a:r>
            <a:r>
              <a:rPr lang="en-US" sz="2000" u="sng" dirty="0">
                <a:hlinkClick r:id="rId9" tooltip="CPT სიმეტრია">
                  <a:extLst>
                    <a:ext uri="{A12FA001-AC4F-418D-AE19-62706E023703}">
                      <ahyp:hlinkClr xmlns:ahyp="http://schemas.microsoft.com/office/drawing/2018/hyperlinkcolor" val="tx"/>
                    </a:ext>
                  </a:extLst>
                </a:hlinkClick>
              </a:rPr>
              <a:t> </a:t>
            </a:r>
            <a:r>
              <a:rPr lang="en-US" sz="2000" u="sng" dirty="0" err="1">
                <a:hlinkClick r:id="rId9" tooltip="CPT სიმეტრია">
                  <a:extLst>
                    <a:ext uri="{A12FA001-AC4F-418D-AE19-62706E023703}">
                      <ahyp:hlinkClr xmlns:ahyp="http://schemas.microsoft.com/office/drawing/2018/hyperlinkcolor" val="tx"/>
                    </a:ext>
                  </a:extLst>
                </a:hlinkClick>
              </a:rPr>
              <a:t>შენარჩუნება</a:t>
            </a:r>
            <a:r>
              <a:rPr lang="en-US" sz="2000" dirty="0"/>
              <a:t> .</a:t>
            </a:r>
          </a:p>
          <a:p>
            <a:endParaRPr lang="en-US" sz="2000" dirty="0"/>
          </a:p>
        </p:txBody>
      </p:sp>
    </p:spTree>
    <p:extLst>
      <p:ext uri="{BB962C8B-B14F-4D97-AF65-F5344CB8AC3E}">
        <p14:creationId xmlns:p14="http://schemas.microsoft.com/office/powerpoint/2010/main" val="2387802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D5B80-2542-43F3-BE14-5E9CE416917B}"/>
              </a:ext>
            </a:extLst>
          </p:cNvPr>
          <p:cNvSpPr>
            <a:spLocks noGrp="1"/>
          </p:cNvSpPr>
          <p:nvPr>
            <p:ph type="title"/>
          </p:nvPr>
        </p:nvSpPr>
        <p:spPr>
          <a:xfrm>
            <a:off x="608131" y="3429000"/>
            <a:ext cx="9613861" cy="1080938"/>
          </a:xfrm>
        </p:spPr>
        <p:txBody>
          <a:bodyPr>
            <a:noAutofit/>
          </a:bodyPr>
          <a:lstStyle/>
          <a:p>
            <a:r>
              <a:rPr lang="en-US" sz="2400" i="1" dirty="0" err="1">
                <a:solidFill>
                  <a:srgbClr val="FF0000"/>
                </a:solidFill>
              </a:rPr>
              <a:t>ძლიერი</a:t>
            </a:r>
            <a:r>
              <a:rPr lang="en-US" sz="2400" i="1" dirty="0">
                <a:solidFill>
                  <a:srgbClr val="FF0000"/>
                </a:solidFill>
              </a:rPr>
              <a:t> </a:t>
            </a:r>
            <a:r>
              <a:rPr lang="en-US" sz="2400" i="1" dirty="0" err="1">
                <a:solidFill>
                  <a:srgbClr val="FF0000"/>
                </a:solidFill>
              </a:rPr>
              <a:t>ურთიერთქმედება</a:t>
            </a:r>
            <a:r>
              <a:rPr lang="en-US" sz="2000" dirty="0"/>
              <a:t> , </a:t>
            </a:r>
            <a:r>
              <a:rPr lang="en-US" sz="2000" dirty="0" err="1"/>
              <a:t>ან</a:t>
            </a:r>
            <a:r>
              <a:rPr lang="en-US" sz="2000" dirty="0"/>
              <a:t> </a:t>
            </a:r>
            <a:r>
              <a:rPr lang="en-US" sz="2000" i="1" dirty="0" err="1"/>
              <a:t>ძლიერი</a:t>
            </a:r>
            <a:r>
              <a:rPr lang="en-US" sz="2000" i="1" dirty="0"/>
              <a:t> </a:t>
            </a:r>
            <a:r>
              <a:rPr lang="en-US" sz="2000" i="1" dirty="0" err="1"/>
              <a:t>ბირთვული</a:t>
            </a:r>
            <a:r>
              <a:rPr lang="en-US" sz="2000" i="1" dirty="0"/>
              <a:t> </a:t>
            </a:r>
            <a:r>
              <a:rPr lang="en-US" sz="2000" i="1" dirty="0" err="1"/>
              <a:t>ძალა</a:t>
            </a:r>
            <a:r>
              <a:rPr lang="en-US" sz="2000" dirty="0"/>
              <a:t> , </a:t>
            </a:r>
            <a:r>
              <a:rPr lang="en-US" sz="2000" dirty="0" err="1"/>
              <a:t>არის</a:t>
            </a:r>
            <a:r>
              <a:rPr lang="en-US" sz="2000" dirty="0"/>
              <a:t> </a:t>
            </a:r>
            <a:r>
              <a:rPr lang="en-US" sz="2000" dirty="0" err="1"/>
              <a:t>ყველაზე</a:t>
            </a:r>
            <a:r>
              <a:rPr lang="en-US" sz="2000" dirty="0"/>
              <a:t> </a:t>
            </a:r>
            <a:r>
              <a:rPr lang="en-US" sz="2000" dirty="0" err="1"/>
              <a:t>რთული</a:t>
            </a:r>
            <a:r>
              <a:rPr lang="en-US" sz="2000" dirty="0"/>
              <a:t> </a:t>
            </a:r>
            <a:r>
              <a:rPr lang="en-US" sz="2000" dirty="0" err="1"/>
              <a:t>ურთიერთქმედება</a:t>
            </a:r>
            <a:r>
              <a:rPr lang="en-US" sz="2000" dirty="0"/>
              <a:t>, </a:t>
            </a:r>
            <a:r>
              <a:rPr lang="en-US" sz="2000" dirty="0" err="1"/>
              <a:t>ძირითადად</a:t>
            </a:r>
            <a:r>
              <a:rPr lang="en-US" sz="2000" dirty="0"/>
              <a:t> </a:t>
            </a:r>
            <a:r>
              <a:rPr lang="en-US" sz="2000" dirty="0" err="1"/>
              <a:t>იმის</a:t>
            </a:r>
            <a:r>
              <a:rPr lang="en-US" sz="2000" dirty="0"/>
              <a:t> </a:t>
            </a:r>
            <a:r>
              <a:rPr lang="en-US" sz="2000" dirty="0" err="1"/>
              <a:t>გამო</a:t>
            </a:r>
            <a:r>
              <a:rPr lang="en-US" sz="2000" dirty="0"/>
              <a:t>, </a:t>
            </a:r>
            <a:r>
              <a:rPr lang="en-US" sz="2000" dirty="0" err="1"/>
              <a:t>რომ</a:t>
            </a:r>
            <a:r>
              <a:rPr lang="en-US" sz="2000" dirty="0"/>
              <a:t> </a:t>
            </a:r>
            <a:r>
              <a:rPr lang="en-US" sz="2000" dirty="0" err="1"/>
              <a:t>ის</a:t>
            </a:r>
            <a:r>
              <a:rPr lang="en-US" sz="2000" dirty="0"/>
              <a:t> </a:t>
            </a:r>
            <a:r>
              <a:rPr lang="en-US" sz="2000" dirty="0" err="1"/>
              <a:t>განსხვავდება</a:t>
            </a:r>
            <a:r>
              <a:rPr lang="en-US" sz="2000" dirty="0"/>
              <a:t> </a:t>
            </a:r>
            <a:r>
              <a:rPr lang="en-US" sz="2000" dirty="0" err="1"/>
              <a:t>მანძილის</a:t>
            </a:r>
            <a:r>
              <a:rPr lang="en-US" sz="2000" dirty="0"/>
              <a:t> </a:t>
            </a:r>
            <a:r>
              <a:rPr lang="en-US" sz="2000" dirty="0" err="1"/>
              <a:t>მიხედვით</a:t>
            </a:r>
            <a:r>
              <a:rPr lang="en-US" sz="2000" dirty="0"/>
              <a:t>. </a:t>
            </a:r>
            <a:r>
              <a:rPr lang="en-US" sz="2000" dirty="0" err="1"/>
              <a:t>ბირთვული</a:t>
            </a:r>
            <a:r>
              <a:rPr lang="en-US" sz="2000" dirty="0"/>
              <a:t> </a:t>
            </a:r>
            <a:r>
              <a:rPr lang="en-US" sz="2000" dirty="0" err="1"/>
              <a:t>ძალა</a:t>
            </a:r>
            <a:r>
              <a:rPr lang="en-US" sz="2000" dirty="0"/>
              <a:t> </a:t>
            </a:r>
            <a:r>
              <a:rPr lang="en-US" sz="2000" dirty="0" err="1"/>
              <a:t>ძალზე</a:t>
            </a:r>
            <a:r>
              <a:rPr lang="en-US" sz="2000" dirty="0"/>
              <a:t> </a:t>
            </a:r>
            <a:r>
              <a:rPr lang="en-US" sz="2000" dirty="0" err="1"/>
              <a:t>მიმზიდველია</a:t>
            </a:r>
            <a:r>
              <a:rPr lang="en-US" sz="2000" dirty="0"/>
              <a:t> </a:t>
            </a:r>
            <a:r>
              <a:rPr lang="en-US" sz="2000" dirty="0" err="1"/>
              <a:t>ნუკლეონებს</a:t>
            </a:r>
            <a:r>
              <a:rPr lang="en-US" sz="2000" dirty="0"/>
              <a:t> </a:t>
            </a:r>
            <a:r>
              <a:rPr lang="en-US" sz="2000" dirty="0" err="1"/>
              <a:t>შორის</a:t>
            </a:r>
            <a:r>
              <a:rPr lang="en-US" sz="2000" dirty="0"/>
              <a:t> </a:t>
            </a:r>
            <a:r>
              <a:rPr lang="en-US" sz="2000" dirty="0" err="1"/>
              <a:t>დაახლოებით</a:t>
            </a:r>
            <a:r>
              <a:rPr lang="en-US" sz="2000" dirty="0"/>
              <a:t> 1 </a:t>
            </a:r>
            <a:r>
              <a:rPr lang="en-US" sz="2000" dirty="0" err="1"/>
              <a:t>ფემტომეტრის</a:t>
            </a:r>
            <a:r>
              <a:rPr lang="en-US" sz="2000" dirty="0"/>
              <a:t> (</a:t>
            </a:r>
            <a:r>
              <a:rPr lang="en-US" sz="2000" dirty="0" err="1"/>
              <a:t>fm</a:t>
            </a:r>
            <a:r>
              <a:rPr lang="en-US" sz="2000" dirty="0"/>
              <a:t>, </a:t>
            </a:r>
            <a:r>
              <a:rPr lang="en-US" sz="2000" dirty="0" err="1"/>
              <a:t>ან</a:t>
            </a:r>
            <a:r>
              <a:rPr lang="en-US" sz="2000" dirty="0"/>
              <a:t> </a:t>
            </a:r>
            <a:r>
              <a:rPr lang="en-US" sz="2000" baseline="30000" dirty="0"/>
              <a:t>10-15</a:t>
            </a:r>
            <a:r>
              <a:rPr lang="en-US" sz="2000" dirty="0"/>
              <a:t> </a:t>
            </a:r>
            <a:r>
              <a:rPr lang="en-US" sz="2000" dirty="0" err="1"/>
              <a:t>მეტრის</a:t>
            </a:r>
            <a:r>
              <a:rPr lang="en-US" sz="2000" dirty="0"/>
              <a:t>) </a:t>
            </a:r>
            <a:r>
              <a:rPr lang="en-US" sz="2000" dirty="0" err="1"/>
              <a:t>მანძილზე</a:t>
            </a:r>
            <a:r>
              <a:rPr lang="en-US" sz="2000" dirty="0"/>
              <a:t>, </a:t>
            </a:r>
            <a:r>
              <a:rPr lang="en-US" sz="2000" dirty="0" err="1"/>
              <a:t>მაგრამ</a:t>
            </a:r>
            <a:r>
              <a:rPr lang="en-US" sz="2000" dirty="0"/>
              <a:t> </a:t>
            </a:r>
            <a:r>
              <a:rPr lang="en-US" sz="2000" dirty="0" err="1"/>
              <a:t>ის</a:t>
            </a:r>
            <a:r>
              <a:rPr lang="en-US" sz="2000" dirty="0"/>
              <a:t> </a:t>
            </a:r>
            <a:r>
              <a:rPr lang="en-US" sz="2000" dirty="0" err="1"/>
              <a:t>სწრაფად</a:t>
            </a:r>
            <a:r>
              <a:rPr lang="en-US" sz="2000" dirty="0"/>
              <a:t> </a:t>
            </a:r>
            <a:r>
              <a:rPr lang="en-US" sz="2000" dirty="0" err="1"/>
              <a:t>მცირდება</a:t>
            </a:r>
            <a:r>
              <a:rPr lang="en-US" sz="2000" dirty="0"/>
              <a:t> </a:t>
            </a:r>
            <a:r>
              <a:rPr lang="en-US" sz="2000" dirty="0" err="1"/>
              <a:t>უმნიშვნელომდე</a:t>
            </a:r>
            <a:r>
              <a:rPr lang="en-US" sz="2000" dirty="0"/>
              <a:t> </a:t>
            </a:r>
            <a:r>
              <a:rPr lang="en-US" sz="2000" dirty="0" err="1"/>
              <a:t>დაახლოებით</a:t>
            </a:r>
            <a:r>
              <a:rPr lang="en-US" sz="2000" dirty="0"/>
              <a:t> 2,5 </a:t>
            </a:r>
            <a:r>
              <a:rPr lang="en-US" sz="2000" dirty="0" err="1"/>
              <a:t>fm</a:t>
            </a:r>
            <a:r>
              <a:rPr lang="en-US" sz="2000" dirty="0"/>
              <a:t> </a:t>
            </a:r>
            <a:r>
              <a:rPr lang="en-US" sz="2000" dirty="0" err="1"/>
              <a:t>დისტანციებზე</a:t>
            </a:r>
            <a:r>
              <a:rPr lang="en-US" sz="2000" dirty="0"/>
              <a:t>. 0,7 </a:t>
            </a:r>
            <a:r>
              <a:rPr lang="en-US" sz="2000" dirty="0" err="1"/>
              <a:t>fm-ზე</a:t>
            </a:r>
            <a:r>
              <a:rPr lang="en-US" sz="2000" dirty="0"/>
              <a:t> </a:t>
            </a:r>
            <a:r>
              <a:rPr lang="en-US" sz="2000" dirty="0" err="1"/>
              <a:t>ნაკლებ</a:t>
            </a:r>
            <a:r>
              <a:rPr lang="en-US" sz="2000" dirty="0"/>
              <a:t> </a:t>
            </a:r>
            <a:r>
              <a:rPr lang="en-US" sz="2000" dirty="0" err="1"/>
              <a:t>მანძილზე</a:t>
            </a:r>
            <a:r>
              <a:rPr lang="en-US" sz="2000" dirty="0"/>
              <a:t>, </a:t>
            </a:r>
            <a:r>
              <a:rPr lang="en-US" sz="2000" dirty="0" err="1"/>
              <a:t>ბირთვული</a:t>
            </a:r>
            <a:r>
              <a:rPr lang="en-US" sz="2000" dirty="0"/>
              <a:t> </a:t>
            </a:r>
            <a:r>
              <a:rPr lang="en-US" sz="2000" dirty="0" err="1"/>
              <a:t>ძალა</a:t>
            </a:r>
            <a:r>
              <a:rPr lang="en-US" sz="2000" dirty="0"/>
              <a:t> </a:t>
            </a:r>
            <a:r>
              <a:rPr lang="en-US" sz="2000" dirty="0" err="1"/>
              <a:t>ხდება</a:t>
            </a:r>
            <a:r>
              <a:rPr lang="en-US" sz="2000" dirty="0"/>
              <a:t> </a:t>
            </a:r>
            <a:r>
              <a:rPr lang="en-US" sz="2000" dirty="0" err="1"/>
              <a:t>ამაღელვებელი</a:t>
            </a:r>
            <a:r>
              <a:rPr lang="en-US" sz="2000" dirty="0"/>
              <a:t>. </a:t>
            </a:r>
            <a:r>
              <a:rPr lang="en-US" sz="2000" dirty="0" err="1"/>
              <a:t>ეს</a:t>
            </a:r>
            <a:r>
              <a:rPr lang="en-US" sz="2000" dirty="0"/>
              <a:t> </a:t>
            </a:r>
            <a:r>
              <a:rPr lang="en-US" sz="2000" dirty="0" err="1"/>
              <a:t>საძაგელი</a:t>
            </a:r>
            <a:r>
              <a:rPr lang="en-US" sz="2000" dirty="0"/>
              <a:t> </a:t>
            </a:r>
            <a:r>
              <a:rPr lang="en-US" sz="2000" dirty="0" err="1"/>
              <a:t>კომპონენტი</a:t>
            </a:r>
            <a:r>
              <a:rPr lang="en-US" sz="2000" dirty="0"/>
              <a:t> </a:t>
            </a:r>
            <a:r>
              <a:rPr lang="en-US" sz="2000" dirty="0" err="1"/>
              <a:t>პასუხისმგებელია</a:t>
            </a:r>
            <a:r>
              <a:rPr lang="en-US" sz="2000" dirty="0"/>
              <a:t> </a:t>
            </a:r>
            <a:r>
              <a:rPr lang="en-US" sz="2000" dirty="0" err="1"/>
              <a:t>ბირთვების</a:t>
            </a:r>
            <a:r>
              <a:rPr lang="en-US" sz="2000" dirty="0"/>
              <a:t> </a:t>
            </a:r>
            <a:r>
              <a:rPr lang="en-US" sz="2000" dirty="0" err="1"/>
              <a:t>ფიზიკურ</a:t>
            </a:r>
            <a:r>
              <a:rPr lang="en-US" sz="2000" dirty="0"/>
              <a:t> </a:t>
            </a:r>
            <a:r>
              <a:rPr lang="en-US" sz="2000" dirty="0" err="1"/>
              <a:t>ზომაზე</a:t>
            </a:r>
            <a:r>
              <a:rPr lang="en-US" sz="2000" dirty="0"/>
              <a:t>, </a:t>
            </a:r>
            <a:r>
              <a:rPr lang="en-US" sz="2000" dirty="0" err="1"/>
              <a:t>ვინაიდან</a:t>
            </a:r>
            <a:r>
              <a:rPr lang="en-US" sz="2000" dirty="0"/>
              <a:t> </a:t>
            </a:r>
            <a:r>
              <a:rPr lang="en-US" sz="2000" dirty="0" err="1"/>
              <a:t>ნუკლეონები</a:t>
            </a:r>
            <a:r>
              <a:rPr lang="en-US" sz="2000" dirty="0"/>
              <a:t> </a:t>
            </a:r>
            <a:r>
              <a:rPr lang="en-US" sz="2000" dirty="0" err="1"/>
              <a:t>არ</a:t>
            </a:r>
            <a:r>
              <a:rPr lang="en-US" sz="2000" dirty="0"/>
              <a:t> </a:t>
            </a:r>
            <a:r>
              <a:rPr lang="en-US" sz="2000" dirty="0" err="1"/>
              <a:t>შეიძლება</a:t>
            </a:r>
            <a:r>
              <a:rPr lang="en-US" sz="2000" dirty="0"/>
              <a:t> </a:t>
            </a:r>
            <a:r>
              <a:rPr lang="en-US" sz="2000" dirty="0" err="1"/>
              <a:t>მიუახლოვდნენ</a:t>
            </a:r>
            <a:r>
              <a:rPr lang="en-US" sz="2000" dirty="0"/>
              <a:t> </a:t>
            </a:r>
            <a:r>
              <a:rPr lang="en-US" sz="2000" dirty="0" err="1"/>
              <a:t>იმაზე</a:t>
            </a:r>
            <a:r>
              <a:rPr lang="en-US" sz="2000" dirty="0"/>
              <a:t> </a:t>
            </a:r>
            <a:r>
              <a:rPr lang="en-US" sz="2000" dirty="0" err="1"/>
              <a:t>მეტად</a:t>
            </a:r>
            <a:r>
              <a:rPr lang="en-US" sz="2000" dirty="0"/>
              <a:t>, </a:t>
            </a:r>
            <a:r>
              <a:rPr lang="en-US" sz="2000" dirty="0" err="1"/>
              <a:t>ვიდრე</a:t>
            </a:r>
            <a:r>
              <a:rPr lang="en-US" sz="2000" dirty="0"/>
              <a:t> </a:t>
            </a:r>
            <a:r>
              <a:rPr lang="en-US" sz="2000" dirty="0" err="1"/>
              <a:t>ძალა</a:t>
            </a:r>
            <a:r>
              <a:rPr lang="en-US" sz="2000" dirty="0"/>
              <a:t> </a:t>
            </a:r>
            <a:r>
              <a:rPr lang="en-US" sz="2000" dirty="0" err="1"/>
              <a:t>იძლევა</a:t>
            </a:r>
            <a:r>
              <a:rPr lang="en-US" sz="2000" dirty="0"/>
              <a:t>.</a:t>
            </a:r>
            <a:br>
              <a:rPr lang="en-US" sz="2000" dirty="0"/>
            </a:br>
            <a:r>
              <a:rPr lang="en-US" sz="2000" dirty="0" err="1"/>
              <a:t>მას</a:t>
            </a:r>
            <a:r>
              <a:rPr lang="en-US" sz="2000" dirty="0"/>
              <a:t> </a:t>
            </a:r>
            <a:r>
              <a:rPr lang="en-US" sz="2000" dirty="0" err="1"/>
              <a:t>შემდეგ</a:t>
            </a:r>
            <a:r>
              <a:rPr lang="en-US" sz="2000" dirty="0"/>
              <a:t>, </a:t>
            </a:r>
            <a:r>
              <a:rPr lang="en-US" sz="2000" dirty="0" err="1"/>
              <a:t>რაც</a:t>
            </a:r>
            <a:r>
              <a:rPr lang="en-US" sz="2000" dirty="0"/>
              <a:t> </a:t>
            </a:r>
            <a:r>
              <a:rPr lang="en-US" sz="2000" dirty="0" err="1"/>
              <a:t>ბირთვი</a:t>
            </a:r>
            <a:r>
              <a:rPr lang="en-US" sz="2000" dirty="0"/>
              <a:t> </a:t>
            </a:r>
            <a:r>
              <a:rPr lang="en-US" sz="2000" dirty="0" err="1"/>
              <a:t>აღმოაჩინეს</a:t>
            </a:r>
            <a:r>
              <a:rPr lang="en-US" sz="2000" dirty="0"/>
              <a:t> 1908 </a:t>
            </a:r>
            <a:r>
              <a:rPr lang="en-US" sz="2000" dirty="0" err="1"/>
              <a:t>წელს</a:t>
            </a:r>
            <a:r>
              <a:rPr lang="en-US" sz="2000" dirty="0"/>
              <a:t>, </a:t>
            </a:r>
            <a:r>
              <a:rPr lang="en-US" sz="2000" dirty="0" err="1"/>
              <a:t>ცხადი</a:t>
            </a:r>
            <a:r>
              <a:rPr lang="en-US" sz="2000" dirty="0"/>
              <a:t> </a:t>
            </a:r>
            <a:r>
              <a:rPr lang="en-US" sz="2000" dirty="0" err="1"/>
              <a:t>იყო</a:t>
            </a:r>
            <a:r>
              <a:rPr lang="en-US" sz="2000" dirty="0"/>
              <a:t>, </a:t>
            </a:r>
            <a:r>
              <a:rPr lang="en-US" sz="2000" dirty="0" err="1"/>
              <a:t>რომ</a:t>
            </a:r>
            <a:r>
              <a:rPr lang="en-US" sz="2000" dirty="0"/>
              <a:t> </a:t>
            </a:r>
            <a:r>
              <a:rPr lang="en-US" sz="2000" dirty="0" err="1"/>
              <a:t>ახალი</a:t>
            </a:r>
            <a:r>
              <a:rPr lang="en-US" sz="2000" dirty="0"/>
              <a:t> </a:t>
            </a:r>
            <a:r>
              <a:rPr lang="en-US" sz="2000" dirty="0" err="1"/>
              <a:t>ძალა</a:t>
            </a:r>
            <a:r>
              <a:rPr lang="en-US" sz="2000" dirty="0"/>
              <a:t>, </a:t>
            </a:r>
            <a:r>
              <a:rPr lang="en-US" sz="2000" dirty="0" err="1"/>
              <a:t>რომელიც</a:t>
            </a:r>
            <a:r>
              <a:rPr lang="en-US" sz="2000" dirty="0"/>
              <a:t> </a:t>
            </a:r>
            <a:r>
              <a:rPr lang="en-US" sz="2000" dirty="0" err="1"/>
              <a:t>დღეს</a:t>
            </a:r>
            <a:r>
              <a:rPr lang="en-US" sz="2000" dirty="0"/>
              <a:t> </a:t>
            </a:r>
            <a:r>
              <a:rPr lang="en-US" sz="2000" dirty="0" err="1"/>
              <a:t>ცნობილია</a:t>
            </a:r>
            <a:r>
              <a:rPr lang="en-US" sz="2000" dirty="0"/>
              <a:t> </a:t>
            </a:r>
            <a:r>
              <a:rPr lang="en-US" sz="2000" dirty="0" err="1"/>
              <a:t>როგორც</a:t>
            </a:r>
            <a:r>
              <a:rPr lang="en-US" sz="2000" dirty="0"/>
              <a:t> </a:t>
            </a:r>
            <a:r>
              <a:rPr lang="en-US" sz="2000" dirty="0" err="1"/>
              <a:t>ბირთვული</a:t>
            </a:r>
            <a:r>
              <a:rPr lang="en-US" sz="2000" dirty="0"/>
              <a:t> </a:t>
            </a:r>
            <a:r>
              <a:rPr lang="en-US" sz="2000" dirty="0" err="1"/>
              <a:t>ძალა</a:t>
            </a:r>
            <a:r>
              <a:rPr lang="en-US" sz="2000" dirty="0"/>
              <a:t>, </a:t>
            </a:r>
            <a:r>
              <a:rPr lang="en-US" sz="2000" dirty="0" err="1"/>
              <a:t>იყო</a:t>
            </a:r>
            <a:r>
              <a:rPr lang="en-US" sz="2000" dirty="0"/>
              <a:t> </a:t>
            </a:r>
            <a:r>
              <a:rPr lang="en-US" sz="2000" dirty="0" err="1"/>
              <a:t>საჭირო</a:t>
            </a:r>
            <a:r>
              <a:rPr lang="en-US" sz="2000" dirty="0"/>
              <a:t> </a:t>
            </a:r>
            <a:r>
              <a:rPr lang="en-US" sz="2000" dirty="0" err="1"/>
              <a:t>დადებითად</a:t>
            </a:r>
            <a:r>
              <a:rPr lang="en-US" sz="2000" dirty="0"/>
              <a:t> </a:t>
            </a:r>
            <a:r>
              <a:rPr lang="en-US" sz="2000" dirty="0" err="1"/>
              <a:t>დამუხტული</a:t>
            </a:r>
            <a:r>
              <a:rPr lang="en-US" sz="2000" dirty="0"/>
              <a:t> </a:t>
            </a:r>
            <a:r>
              <a:rPr lang="en-US" sz="2000" dirty="0" err="1"/>
              <a:t>პროტონების</a:t>
            </a:r>
            <a:r>
              <a:rPr lang="en-US" sz="2000" dirty="0"/>
              <a:t> </a:t>
            </a:r>
            <a:r>
              <a:rPr lang="en-US" sz="2000" u="sng" dirty="0" err="1">
                <a:hlinkClick r:id="rId2" tooltip="ელექტროსტატიკა">
                  <a:extLst>
                    <a:ext uri="{A12FA001-AC4F-418D-AE19-62706E023703}">
                      <ahyp:hlinkClr xmlns:ahyp="http://schemas.microsoft.com/office/drawing/2018/hyperlinkcolor" val="tx"/>
                    </a:ext>
                  </a:extLst>
                </a:hlinkClick>
              </a:rPr>
              <a:t>ელექტროსტატიკური</a:t>
            </a:r>
            <a:r>
              <a:rPr lang="en-US" sz="2000" u="sng" dirty="0">
                <a:hlinkClick r:id="rId2" tooltip="ელექტროსტატიკა">
                  <a:extLst>
                    <a:ext uri="{A12FA001-AC4F-418D-AE19-62706E023703}">
                      <ahyp:hlinkClr xmlns:ahyp="http://schemas.microsoft.com/office/drawing/2018/hyperlinkcolor" val="tx"/>
                    </a:ext>
                  </a:extLst>
                </a:hlinkClick>
              </a:rPr>
              <a:t> </a:t>
            </a:r>
            <a:r>
              <a:rPr lang="en-US" sz="2000" u="sng" dirty="0" err="1">
                <a:hlinkClick r:id="rId2" tooltip="ელექტროსტატიკა">
                  <a:extLst>
                    <a:ext uri="{A12FA001-AC4F-418D-AE19-62706E023703}">
                      <ahyp:hlinkClr xmlns:ahyp="http://schemas.microsoft.com/office/drawing/2018/hyperlinkcolor" val="tx"/>
                    </a:ext>
                  </a:extLst>
                </a:hlinkClick>
              </a:rPr>
              <a:t>მოგერიების</a:t>
            </a:r>
            <a:r>
              <a:rPr lang="en-US" sz="2000" dirty="0"/>
              <a:t> , </a:t>
            </a:r>
            <a:r>
              <a:rPr lang="en-US" sz="2000" dirty="0" err="1"/>
              <a:t>ელექტრომაგნიტიზმის</a:t>
            </a:r>
            <a:r>
              <a:rPr lang="en-US" sz="2000" dirty="0"/>
              <a:t> </a:t>
            </a:r>
            <a:r>
              <a:rPr lang="en-US" sz="2000" dirty="0" err="1"/>
              <a:t>გამოვლინების</a:t>
            </a:r>
            <a:r>
              <a:rPr lang="en-US" sz="2000" dirty="0"/>
              <a:t> </a:t>
            </a:r>
            <a:r>
              <a:rPr lang="en-US" sz="2000" dirty="0" err="1"/>
              <a:t>დასაძლევად</a:t>
            </a:r>
            <a:r>
              <a:rPr lang="en-US" sz="2000" dirty="0"/>
              <a:t>. </a:t>
            </a:r>
            <a:r>
              <a:rPr lang="en-US" sz="2000" dirty="0" err="1"/>
              <a:t>წინააღმდეგ</a:t>
            </a:r>
            <a:r>
              <a:rPr lang="en-US" sz="2000" dirty="0"/>
              <a:t> </a:t>
            </a:r>
            <a:r>
              <a:rPr lang="en-US" sz="2000" dirty="0" err="1"/>
              <a:t>შემთხვევაში</a:t>
            </a:r>
            <a:r>
              <a:rPr lang="en-US" sz="2000" dirty="0"/>
              <a:t>, </a:t>
            </a:r>
            <a:r>
              <a:rPr lang="en-US" sz="2000" dirty="0" err="1"/>
              <a:t>ბირთვი</a:t>
            </a:r>
            <a:r>
              <a:rPr lang="en-US" sz="2000" dirty="0"/>
              <a:t> </a:t>
            </a:r>
            <a:r>
              <a:rPr lang="en-US" sz="2000" dirty="0" err="1"/>
              <a:t>ვერ</a:t>
            </a:r>
            <a:r>
              <a:rPr lang="en-US" sz="2000" dirty="0"/>
              <a:t> </a:t>
            </a:r>
            <a:r>
              <a:rPr lang="en-US" sz="2000" dirty="0" err="1"/>
              <a:t>იარსებებს</a:t>
            </a:r>
            <a:r>
              <a:rPr lang="en-US" sz="2000" dirty="0"/>
              <a:t>. </a:t>
            </a:r>
            <a:r>
              <a:rPr lang="en-US" sz="2000" dirty="0" err="1"/>
              <a:t>უფრო</a:t>
            </a:r>
            <a:r>
              <a:rPr lang="en-US" sz="2000" dirty="0"/>
              <a:t> </a:t>
            </a:r>
            <a:r>
              <a:rPr lang="en-US" sz="2000" dirty="0" err="1"/>
              <a:t>მეტიც</a:t>
            </a:r>
            <a:r>
              <a:rPr lang="en-US" sz="2000" dirty="0"/>
              <a:t>, </a:t>
            </a:r>
            <a:r>
              <a:rPr lang="en-US" sz="2000" dirty="0" err="1"/>
              <a:t>ძალა</a:t>
            </a:r>
            <a:r>
              <a:rPr lang="en-US" sz="2000" dirty="0"/>
              <a:t> </a:t>
            </a:r>
            <a:r>
              <a:rPr lang="en-US" sz="2000" dirty="0" err="1"/>
              <a:t>საკმარისად</a:t>
            </a:r>
            <a:r>
              <a:rPr lang="en-US" sz="2000" dirty="0"/>
              <a:t> </a:t>
            </a:r>
            <a:r>
              <a:rPr lang="en-US" sz="2000" dirty="0" err="1"/>
              <a:t>ძლიერი</a:t>
            </a:r>
            <a:r>
              <a:rPr lang="en-US" sz="2000" dirty="0"/>
              <a:t> </a:t>
            </a:r>
            <a:r>
              <a:rPr lang="en-US" sz="2000" dirty="0" err="1"/>
              <a:t>უნდა</a:t>
            </a:r>
            <a:r>
              <a:rPr lang="en-US" sz="2000" dirty="0"/>
              <a:t> </a:t>
            </a:r>
            <a:r>
              <a:rPr lang="en-US" sz="2000" dirty="0" err="1"/>
              <a:t>ყოფილიყო</a:t>
            </a:r>
            <a:r>
              <a:rPr lang="en-US" sz="2000" dirty="0"/>
              <a:t> </a:t>
            </a:r>
            <a:r>
              <a:rPr lang="en-US" sz="2000" dirty="0" err="1"/>
              <a:t>იმისთვის</a:t>
            </a:r>
            <a:r>
              <a:rPr lang="en-US" sz="2000" dirty="0"/>
              <a:t>, </a:t>
            </a:r>
            <a:r>
              <a:rPr lang="en-US" sz="2000" dirty="0" err="1"/>
              <a:t>რომ</a:t>
            </a:r>
            <a:r>
              <a:rPr lang="en-US" sz="2000" dirty="0"/>
              <a:t> </a:t>
            </a:r>
            <a:r>
              <a:rPr lang="en-US" sz="2000" dirty="0" err="1"/>
              <a:t>პროტონები</a:t>
            </a:r>
            <a:r>
              <a:rPr lang="en-US" sz="2000" dirty="0"/>
              <a:t> </a:t>
            </a:r>
            <a:r>
              <a:rPr lang="en-US" sz="2000" dirty="0" err="1"/>
              <a:t>შეკუმშულიყო</a:t>
            </a:r>
            <a:r>
              <a:rPr lang="en-US" sz="2000" dirty="0"/>
              <a:t> </a:t>
            </a:r>
            <a:r>
              <a:rPr lang="en-US" sz="2000" dirty="0" err="1"/>
              <a:t>მოცულობაში</a:t>
            </a:r>
            <a:r>
              <a:rPr lang="en-US" sz="2000" dirty="0"/>
              <a:t>, </a:t>
            </a:r>
            <a:r>
              <a:rPr lang="en-US" sz="2000" dirty="0" err="1"/>
              <a:t>რომლის</a:t>
            </a:r>
            <a:r>
              <a:rPr lang="en-US" sz="2000" dirty="0"/>
              <a:t> </a:t>
            </a:r>
            <a:r>
              <a:rPr lang="en-US" sz="2000" dirty="0" err="1"/>
              <a:t>დიამეტრი</a:t>
            </a:r>
            <a:r>
              <a:rPr lang="en-US" sz="2000" dirty="0"/>
              <a:t> </a:t>
            </a:r>
            <a:r>
              <a:rPr lang="en-US" sz="2000" dirty="0" err="1"/>
              <a:t>არის</a:t>
            </a:r>
            <a:r>
              <a:rPr lang="en-US" sz="2000" dirty="0"/>
              <a:t> </a:t>
            </a:r>
            <a:r>
              <a:rPr lang="en-US" sz="2000" dirty="0" err="1"/>
              <a:t>დაახლოებით</a:t>
            </a:r>
            <a:r>
              <a:rPr lang="en-US" sz="2000" dirty="0"/>
              <a:t> </a:t>
            </a:r>
            <a:r>
              <a:rPr lang="en-US" sz="2000" baseline="30000" dirty="0"/>
              <a:t>10-15 </a:t>
            </a:r>
            <a:r>
              <a:rPr lang="en-US" sz="2000" u="sng" dirty="0">
                <a:hlinkClick r:id="rId3" tooltip="მეტრი">
                  <a:extLst>
                    <a:ext uri="{A12FA001-AC4F-418D-AE19-62706E023703}">
                      <ahyp:hlinkClr xmlns:ahyp="http://schemas.microsoft.com/office/drawing/2018/hyperlinkcolor" val="tx"/>
                    </a:ext>
                  </a:extLst>
                </a:hlinkClick>
              </a:rPr>
              <a:t>მ</a:t>
            </a:r>
            <a:r>
              <a:rPr lang="en-US" sz="2000" dirty="0"/>
              <a:t> , </a:t>
            </a:r>
            <a:r>
              <a:rPr lang="en-US" sz="2000" dirty="0" err="1"/>
              <a:t>რაც</a:t>
            </a:r>
            <a:r>
              <a:rPr lang="en-US" sz="2000" dirty="0"/>
              <a:t> </a:t>
            </a:r>
            <a:r>
              <a:rPr lang="en-US" sz="2000" dirty="0" err="1"/>
              <a:t>გაცილებით</a:t>
            </a:r>
            <a:r>
              <a:rPr lang="en-US" sz="2000" dirty="0"/>
              <a:t> </a:t>
            </a:r>
            <a:r>
              <a:rPr lang="en-US" sz="2000" dirty="0" err="1"/>
              <a:t>მცირეა</a:t>
            </a:r>
            <a:r>
              <a:rPr lang="en-US" sz="2000" dirty="0"/>
              <a:t>, </a:t>
            </a:r>
            <a:r>
              <a:rPr lang="en-US" sz="2000" dirty="0" err="1"/>
              <a:t>ვიდრე</a:t>
            </a:r>
            <a:r>
              <a:rPr lang="en-US" sz="2000" dirty="0"/>
              <a:t> </a:t>
            </a:r>
            <a:r>
              <a:rPr lang="en-US" sz="2000" dirty="0" err="1"/>
              <a:t>მთელი</a:t>
            </a:r>
            <a:r>
              <a:rPr lang="en-US" sz="2000" dirty="0"/>
              <a:t> </a:t>
            </a:r>
            <a:r>
              <a:rPr lang="en-US" sz="2000" dirty="0" err="1"/>
              <a:t>ატომის</a:t>
            </a:r>
            <a:r>
              <a:rPr lang="en-US" sz="2000" dirty="0"/>
              <a:t> </a:t>
            </a:r>
            <a:r>
              <a:rPr lang="en-US" sz="2000" dirty="0" err="1"/>
              <a:t>დიამეტრი</a:t>
            </a:r>
            <a:r>
              <a:rPr lang="en-US" sz="2000" dirty="0"/>
              <a:t>. </a:t>
            </a:r>
            <a:r>
              <a:rPr lang="en-US" sz="2000" dirty="0" err="1"/>
              <a:t>ამ</a:t>
            </a:r>
            <a:r>
              <a:rPr lang="en-US" sz="2000" dirty="0"/>
              <a:t> </a:t>
            </a:r>
            <a:r>
              <a:rPr lang="en-US" sz="2000" dirty="0" err="1"/>
              <a:t>ძალის</a:t>
            </a:r>
            <a:r>
              <a:rPr lang="en-US" sz="2000" dirty="0"/>
              <a:t> </a:t>
            </a:r>
            <a:r>
              <a:rPr lang="en-US" sz="2000" dirty="0" err="1"/>
              <a:t>მოკლე</a:t>
            </a:r>
            <a:r>
              <a:rPr lang="en-US" sz="2000" dirty="0"/>
              <a:t> </a:t>
            </a:r>
            <a:r>
              <a:rPr lang="en-US" sz="2000" dirty="0" err="1"/>
              <a:t>დიაპაზონიდან</a:t>
            </a:r>
            <a:r>
              <a:rPr lang="en-US" sz="2000" dirty="0"/>
              <a:t>, </a:t>
            </a:r>
            <a:r>
              <a:rPr lang="en-US" sz="2000" u="sng" dirty="0" err="1">
                <a:hlinkClick r:id="rId4" tooltip="ჰიდეკი იუკავა">
                  <a:extLst>
                    <a:ext uri="{A12FA001-AC4F-418D-AE19-62706E023703}">
                      <ahyp:hlinkClr xmlns:ahyp="http://schemas.microsoft.com/office/drawing/2018/hyperlinkcolor" val="tx"/>
                    </a:ext>
                  </a:extLst>
                </a:hlinkClick>
              </a:rPr>
              <a:t>ჰიდეკი</a:t>
            </a:r>
            <a:r>
              <a:rPr lang="en-US" sz="2000" u="sng" dirty="0">
                <a:hlinkClick r:id="rId4" tooltip="ჰიდეკი იუკავა">
                  <a:extLst>
                    <a:ext uri="{A12FA001-AC4F-418D-AE19-62706E023703}">
                      <ahyp:hlinkClr xmlns:ahyp="http://schemas.microsoft.com/office/drawing/2018/hyperlinkcolor" val="tx"/>
                    </a:ext>
                  </a:extLst>
                </a:hlinkClick>
              </a:rPr>
              <a:t> </a:t>
            </a:r>
            <a:r>
              <a:rPr lang="en-US" sz="2000" u="sng" dirty="0" err="1">
                <a:hlinkClick r:id="rId4" tooltip="ჰიდეკი იუკავა">
                  <a:extLst>
                    <a:ext uri="{A12FA001-AC4F-418D-AE19-62706E023703}">
                      <ahyp:hlinkClr xmlns:ahyp="http://schemas.microsoft.com/office/drawing/2018/hyperlinkcolor" val="tx"/>
                    </a:ext>
                  </a:extLst>
                </a:hlinkClick>
              </a:rPr>
              <a:t>იუკავამ</a:t>
            </a:r>
            <a:r>
              <a:rPr lang="en-US" sz="2000" dirty="0"/>
              <a:t> </a:t>
            </a:r>
            <a:r>
              <a:rPr lang="en-US" sz="2000" dirty="0" err="1"/>
              <a:t>იწინასწარმეტყველა</a:t>
            </a:r>
            <a:r>
              <a:rPr lang="en-US" sz="2000" dirty="0"/>
              <a:t>, </a:t>
            </a:r>
            <a:r>
              <a:rPr lang="en-US" sz="2000" dirty="0" err="1"/>
              <a:t>რომ</a:t>
            </a:r>
            <a:r>
              <a:rPr lang="en-US" sz="2000" dirty="0"/>
              <a:t> </a:t>
            </a:r>
            <a:r>
              <a:rPr lang="en-US" sz="2000" dirty="0" err="1"/>
              <a:t>ის</a:t>
            </a:r>
            <a:r>
              <a:rPr lang="en-US" sz="2000" dirty="0"/>
              <a:t> </a:t>
            </a:r>
            <a:r>
              <a:rPr lang="en-US" sz="2000" dirty="0" err="1"/>
              <a:t>დაკავშირებულია</a:t>
            </a:r>
            <a:r>
              <a:rPr lang="en-US" sz="2000" dirty="0"/>
              <a:t> </a:t>
            </a:r>
            <a:r>
              <a:rPr lang="en-US" sz="2000" dirty="0" err="1"/>
              <a:t>მასიურ</a:t>
            </a:r>
            <a:r>
              <a:rPr lang="en-US" sz="2000" dirty="0"/>
              <a:t> </a:t>
            </a:r>
            <a:r>
              <a:rPr lang="en-US" sz="2000" dirty="0" err="1"/>
              <a:t>ნაწილაკთან</a:t>
            </a:r>
            <a:r>
              <a:rPr lang="en-US" sz="2000" dirty="0"/>
              <a:t>, </a:t>
            </a:r>
            <a:r>
              <a:rPr lang="en-US" sz="2000" dirty="0" err="1"/>
              <a:t>რომლის</a:t>
            </a:r>
            <a:r>
              <a:rPr lang="en-US" sz="2000" dirty="0"/>
              <a:t> </a:t>
            </a:r>
            <a:r>
              <a:rPr lang="en-US" sz="2000" dirty="0" err="1"/>
              <a:t>მასა</a:t>
            </a:r>
            <a:r>
              <a:rPr lang="en-US" sz="2000" dirty="0"/>
              <a:t> </a:t>
            </a:r>
            <a:r>
              <a:rPr lang="en-US" sz="2000" dirty="0" err="1"/>
              <a:t>დაახლოებით</a:t>
            </a:r>
            <a:r>
              <a:rPr lang="en-US" sz="2000" dirty="0"/>
              <a:t> 100 </a:t>
            </a:r>
            <a:r>
              <a:rPr lang="en-US" sz="2000" dirty="0" err="1"/>
              <a:t>მევ-ია</a:t>
            </a:r>
            <a:r>
              <a:rPr lang="en-US" sz="2000" dirty="0"/>
              <a:t>.</a:t>
            </a:r>
            <a:br>
              <a:rPr lang="en-US" sz="2000" dirty="0"/>
            </a:br>
            <a:endParaRPr lang="en-US" sz="2000" dirty="0"/>
          </a:p>
        </p:txBody>
      </p:sp>
      <p:sp>
        <p:nvSpPr>
          <p:cNvPr id="3" name="TextBox 2">
            <a:extLst>
              <a:ext uri="{FF2B5EF4-FFF2-40B4-BE49-F238E27FC236}">
                <a16:creationId xmlns:a16="http://schemas.microsoft.com/office/drawing/2014/main" id="{81E40E7C-499C-4EA6-A728-28D997DB5439}"/>
              </a:ext>
            </a:extLst>
          </p:cNvPr>
          <p:cNvSpPr txBox="1"/>
          <p:nvPr/>
        </p:nvSpPr>
        <p:spPr>
          <a:xfrm>
            <a:off x="704383" y="601579"/>
            <a:ext cx="8451648" cy="461665"/>
          </a:xfrm>
          <a:prstGeom prst="rect">
            <a:avLst/>
          </a:prstGeom>
          <a:noFill/>
        </p:spPr>
        <p:txBody>
          <a:bodyPr wrap="square" rtlCol="0">
            <a:spAutoFit/>
          </a:bodyPr>
          <a:lstStyle/>
          <a:p>
            <a:r>
              <a:rPr lang="ka-GE" sz="2400" dirty="0"/>
              <a:t>ძლიერი ურთიერთქმედება</a:t>
            </a:r>
            <a:endParaRPr lang="en-US" sz="2400" dirty="0"/>
          </a:p>
        </p:txBody>
      </p:sp>
    </p:spTree>
    <p:extLst>
      <p:ext uri="{BB962C8B-B14F-4D97-AF65-F5344CB8AC3E}">
        <p14:creationId xmlns:p14="http://schemas.microsoft.com/office/powerpoint/2010/main" val="8717655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436A5-1C70-4D65-93CC-2863B0BC5A7D}"/>
              </a:ext>
            </a:extLst>
          </p:cNvPr>
          <p:cNvSpPr>
            <a:spLocks noGrp="1"/>
          </p:cNvSpPr>
          <p:nvPr>
            <p:ph type="title"/>
          </p:nvPr>
        </p:nvSpPr>
        <p:spPr>
          <a:xfrm>
            <a:off x="560005" y="416343"/>
            <a:ext cx="9613861" cy="1080938"/>
          </a:xfrm>
        </p:spPr>
        <p:txBody>
          <a:bodyPr/>
          <a:lstStyle/>
          <a:p>
            <a:r>
              <a:rPr lang="ka-GE" dirty="0"/>
              <a:t>ჰიგსის ურთიერთქმედება</a:t>
            </a:r>
            <a:endParaRPr lang="en-US" dirty="0"/>
          </a:p>
        </p:txBody>
      </p:sp>
      <p:sp>
        <p:nvSpPr>
          <p:cNvPr id="4" name="TextBox 3">
            <a:extLst>
              <a:ext uri="{FF2B5EF4-FFF2-40B4-BE49-F238E27FC236}">
                <a16:creationId xmlns:a16="http://schemas.microsoft.com/office/drawing/2014/main" id="{41E7AE80-CB3A-40F0-937D-A9DB0682E2D5}"/>
              </a:ext>
            </a:extLst>
          </p:cNvPr>
          <p:cNvSpPr txBox="1"/>
          <p:nvPr/>
        </p:nvSpPr>
        <p:spPr>
          <a:xfrm>
            <a:off x="280468" y="1497281"/>
            <a:ext cx="10262937" cy="1200329"/>
          </a:xfrm>
          <a:prstGeom prst="rect">
            <a:avLst/>
          </a:prstGeom>
          <a:noFill/>
        </p:spPr>
        <p:txBody>
          <a:bodyPr wrap="square" rtlCol="0">
            <a:spAutoFit/>
          </a:bodyPr>
          <a:lstStyle/>
          <a:p>
            <a:r>
              <a:rPr lang="ka-GE" dirty="0"/>
              <a:t>პირობითად, ჰიგსის ურთიერთქმედება არ ითვლება ოთხ ფუნდამენტურ ძალას შორის.</a:t>
            </a:r>
          </a:p>
          <a:p>
            <a:endParaRPr lang="ka-GE" dirty="0"/>
          </a:p>
          <a:p>
            <a:r>
              <a:rPr lang="ka-GE" dirty="0"/>
              <a:t> </a:t>
            </a:r>
            <a:r>
              <a:rPr lang="ka-GE" dirty="0">
                <a:solidFill>
                  <a:schemeClr val="tx1">
                    <a:lumMod val="95000"/>
                  </a:schemeClr>
                </a:solidFill>
                <a:hlinkClick r:id="rId2" tooltip="ჰიგსის მექანიზმი">
                  <a:extLst>
                    <a:ext uri="{A12FA001-AC4F-418D-AE19-62706E023703}">
                      <ahyp:hlinkClr xmlns:ahyp="http://schemas.microsoft.com/office/drawing/2018/hyperlinkcolor" val="tx"/>
                    </a:ext>
                  </a:extLst>
                </a:hlinkClick>
              </a:rPr>
              <a:t>ჰიგსის მექანიზმის</a:t>
            </a:r>
            <a:r>
              <a:rPr lang="ka-GE" dirty="0">
                <a:solidFill>
                  <a:schemeClr val="tx1">
                    <a:lumMod val="95000"/>
                  </a:schemeClr>
                </a:solidFill>
              </a:rPr>
              <a:t> მეშვეობით </a:t>
            </a:r>
            <a:r>
              <a:rPr lang="ka-GE" dirty="0">
                <a:solidFill>
                  <a:schemeClr val="tx1">
                    <a:lumMod val="95000"/>
                  </a:schemeClr>
                </a:solidFill>
                <a:hlinkClick r:id="rId3" tooltip="სიმეტრიის სპონტანური დარღვევა">
                  <a:extLst>
                    <a:ext uri="{A12FA001-AC4F-418D-AE19-62706E023703}">
                      <ahyp:hlinkClr xmlns:ahyp="http://schemas.microsoft.com/office/drawing/2018/hyperlinkcolor" val="tx"/>
                    </a:ext>
                  </a:extLst>
                </a:hlinkClick>
              </a:rPr>
              <a:t>სიმეტრიის სპონტანური რღვევის</a:t>
            </a:r>
            <a:r>
              <a:rPr lang="ka-GE" dirty="0">
                <a:solidFill>
                  <a:schemeClr val="tx1">
                    <a:lumMod val="95000"/>
                  </a:schemeClr>
                </a:solidFill>
              </a:rPr>
              <a:t> შემდეგ , იუკავას ტერმინები რჩება ფორმაში</a:t>
            </a:r>
            <a:endParaRPr lang="en-US" dirty="0">
              <a:solidFill>
                <a:schemeClr val="tx1">
                  <a:lumMod val="95000"/>
                </a:schemeClr>
              </a:solidFill>
            </a:endParaRPr>
          </a:p>
        </p:txBody>
      </p:sp>
      <p:pic>
        <p:nvPicPr>
          <p:cNvPr id="5" name="Picture 4">
            <a:extLst>
              <a:ext uri="{FF2B5EF4-FFF2-40B4-BE49-F238E27FC236}">
                <a16:creationId xmlns:a16="http://schemas.microsoft.com/office/drawing/2014/main" id="{9BEFB963-8383-483E-B020-32F4326E3F2D}"/>
              </a:ext>
            </a:extLst>
          </p:cNvPr>
          <p:cNvPicPr>
            <a:picLocks noChangeAspect="1"/>
          </p:cNvPicPr>
          <p:nvPr/>
        </p:nvPicPr>
        <p:blipFill>
          <a:blip r:embed="rId4"/>
          <a:stretch>
            <a:fillRect/>
          </a:stretch>
        </p:blipFill>
        <p:spPr>
          <a:xfrm>
            <a:off x="401437" y="2697610"/>
            <a:ext cx="2171700" cy="647700"/>
          </a:xfrm>
          <a:prstGeom prst="rect">
            <a:avLst/>
          </a:prstGeom>
        </p:spPr>
      </p:pic>
      <p:sp>
        <p:nvSpPr>
          <p:cNvPr id="10" name="TextBox 9">
            <a:extLst>
              <a:ext uri="{FF2B5EF4-FFF2-40B4-BE49-F238E27FC236}">
                <a16:creationId xmlns:a16="http://schemas.microsoft.com/office/drawing/2014/main" id="{1838895D-42F9-4034-8EF8-AC71EAA6F2B8}"/>
              </a:ext>
            </a:extLst>
          </p:cNvPr>
          <p:cNvSpPr txBox="1"/>
          <p:nvPr/>
        </p:nvSpPr>
        <p:spPr>
          <a:xfrm>
            <a:off x="280468" y="3358348"/>
            <a:ext cx="10647948" cy="923330"/>
          </a:xfrm>
          <a:prstGeom prst="rect">
            <a:avLst/>
          </a:prstGeom>
          <a:noFill/>
        </p:spPr>
        <p:txBody>
          <a:bodyPr wrap="square" rtlCol="0">
            <a:spAutoFit/>
          </a:bodyPr>
          <a:lstStyle/>
          <a:p>
            <a:r>
              <a:rPr lang="ka-GE" dirty="0"/>
              <a:t>იუკავას დაწყვილებით, ნაწილაკების მასა და ჰიგსის ვაკუუმის მოლოდინის მნიშვნელობა  246.22 გევ , ამიტომ დაწყვილებულ ნაწილაკებს შეუძლიათ გაცვალონ ვირტუალური ჰიგსის ბოზონი, რაც გამოიმუშავებს ფორმის კლასიკურ პოტენციალს .</a:t>
            </a:r>
            <a:endParaRPr lang="en-US" dirty="0"/>
          </a:p>
        </p:txBody>
      </p:sp>
      <p:pic>
        <p:nvPicPr>
          <p:cNvPr id="20" name="Picture 19">
            <a:extLst>
              <a:ext uri="{FF2B5EF4-FFF2-40B4-BE49-F238E27FC236}">
                <a16:creationId xmlns:a16="http://schemas.microsoft.com/office/drawing/2014/main" id="{149B17D9-0721-44F5-8CCD-1220E0134424}"/>
              </a:ext>
            </a:extLst>
          </p:cNvPr>
          <p:cNvPicPr>
            <a:picLocks noChangeAspect="1"/>
          </p:cNvPicPr>
          <p:nvPr/>
        </p:nvPicPr>
        <p:blipFill>
          <a:blip r:embed="rId5"/>
          <a:stretch>
            <a:fillRect/>
          </a:stretch>
        </p:blipFill>
        <p:spPr>
          <a:xfrm>
            <a:off x="401437" y="4281678"/>
            <a:ext cx="2914650" cy="647700"/>
          </a:xfrm>
          <a:prstGeom prst="rect">
            <a:avLst/>
          </a:prstGeom>
        </p:spPr>
      </p:pic>
      <p:sp>
        <p:nvSpPr>
          <p:cNvPr id="21" name="TextBox 20">
            <a:extLst>
              <a:ext uri="{FF2B5EF4-FFF2-40B4-BE49-F238E27FC236}">
                <a16:creationId xmlns:a16="http://schemas.microsoft.com/office/drawing/2014/main" id="{E21F7CE9-79F8-49EF-B0B3-1388993D6E76}"/>
              </a:ext>
            </a:extLst>
          </p:cNvPr>
          <p:cNvSpPr txBox="1"/>
          <p:nvPr/>
        </p:nvSpPr>
        <p:spPr>
          <a:xfrm>
            <a:off x="280468" y="5205008"/>
            <a:ext cx="10526979" cy="1477328"/>
          </a:xfrm>
          <a:prstGeom prst="rect">
            <a:avLst/>
          </a:prstGeom>
          <a:noFill/>
        </p:spPr>
        <p:txBody>
          <a:bodyPr wrap="square" rtlCol="0">
            <a:spAutoFit/>
          </a:bodyPr>
          <a:lstStyle/>
          <a:p>
            <a:r>
              <a:rPr lang="ka-GE" dirty="0">
                <a:solidFill>
                  <a:schemeClr val="tx1">
                    <a:lumMod val="95000"/>
                  </a:schemeClr>
                </a:solidFill>
              </a:rPr>
              <a:t>ჰიგსის მასით125.18 გევ . რადგან </a:t>
            </a:r>
            <a:r>
              <a:rPr lang="ka-GE" dirty="0">
                <a:solidFill>
                  <a:schemeClr val="tx1">
                    <a:lumMod val="95000"/>
                  </a:schemeClr>
                </a:solidFill>
                <a:hlinkClick r:id="rId6" tooltip="ჰიგსის ბოზონი">
                  <a:extLst>
                    <a:ext uri="{A12FA001-AC4F-418D-AE19-62706E023703}">
                      <ahyp:hlinkClr xmlns:ahyp="http://schemas.microsoft.com/office/drawing/2018/hyperlinkcolor" val="tx"/>
                    </a:ext>
                  </a:extLst>
                </a:hlinkClick>
              </a:rPr>
              <a:t>ჰიგსის ბოზონის </a:t>
            </a:r>
            <a:r>
              <a:rPr lang="ka-GE" dirty="0">
                <a:solidFill>
                  <a:schemeClr val="tx1">
                    <a:lumMod val="95000"/>
                  </a:schemeClr>
                </a:solidFill>
                <a:hlinkClick r:id="rId7" tooltip="შემცირებული კომპტონის ტალღის სიგრძე">
                  <a:extLst>
                    <a:ext uri="{A12FA001-AC4F-418D-AE19-62706E023703}">
                      <ahyp:hlinkClr xmlns:ahyp="http://schemas.microsoft.com/office/drawing/2018/hyperlinkcolor" val="tx"/>
                    </a:ext>
                  </a:extLst>
                </a:hlinkClick>
              </a:rPr>
              <a:t>კომპტონის შემცირებული ტალღის სიგრძე</a:t>
            </a:r>
            <a:r>
              <a:rPr lang="ka-GE" dirty="0">
                <a:solidFill>
                  <a:schemeClr val="tx1">
                    <a:lumMod val="95000"/>
                  </a:schemeClr>
                </a:solidFill>
              </a:rPr>
              <a:t> ძალიან მცირეა (1,576 × 10 </a:t>
            </a:r>
            <a:r>
              <a:rPr lang="ka-GE" baseline="30000" dirty="0">
                <a:solidFill>
                  <a:schemeClr val="tx1">
                    <a:lumMod val="95000"/>
                  </a:schemeClr>
                </a:solidFill>
              </a:rPr>
              <a:t>−18</a:t>
            </a:r>
            <a:r>
              <a:rPr lang="ka-GE" dirty="0">
                <a:solidFill>
                  <a:schemeClr val="tx1">
                    <a:lumMod val="95000"/>
                  </a:schemeClr>
                </a:solidFill>
              </a:rPr>
              <a:t>  მ , შედარებულია </a:t>
            </a:r>
            <a:r>
              <a:rPr lang="en-US" dirty="0">
                <a:solidFill>
                  <a:schemeClr val="tx1">
                    <a:lumMod val="95000"/>
                  </a:schemeClr>
                </a:solidFill>
                <a:hlinkClick r:id="rId8" tooltip="W და Z ბოზონები">
                  <a:extLst>
                    <a:ext uri="{A12FA001-AC4F-418D-AE19-62706E023703}">
                      <ahyp:hlinkClr xmlns:ahyp="http://schemas.microsoft.com/office/drawing/2018/hyperlinkcolor" val="tx"/>
                    </a:ext>
                  </a:extLst>
                </a:hlinkClick>
              </a:rPr>
              <a:t>W </a:t>
            </a:r>
            <a:r>
              <a:rPr lang="ka-GE" dirty="0">
                <a:solidFill>
                  <a:schemeClr val="tx1">
                    <a:lumMod val="95000"/>
                  </a:schemeClr>
                </a:solidFill>
                <a:hlinkClick r:id="rId8" tooltip="W და Z ბოზონები">
                  <a:extLst>
                    <a:ext uri="{A12FA001-AC4F-418D-AE19-62706E023703}">
                      <ahyp:hlinkClr xmlns:ahyp="http://schemas.microsoft.com/office/drawing/2018/hyperlinkcolor" val="tx"/>
                    </a:ext>
                  </a:extLst>
                </a:hlinkClick>
              </a:rPr>
              <a:t>და </a:t>
            </a:r>
            <a:r>
              <a:rPr lang="en-US" dirty="0">
                <a:solidFill>
                  <a:schemeClr val="tx1">
                    <a:lumMod val="95000"/>
                  </a:schemeClr>
                </a:solidFill>
                <a:hlinkClick r:id="rId8" tooltip="W და Z ბოზონები">
                  <a:extLst>
                    <a:ext uri="{A12FA001-AC4F-418D-AE19-62706E023703}">
                      <ahyp:hlinkClr xmlns:ahyp="http://schemas.microsoft.com/office/drawing/2018/hyperlinkcolor" val="tx"/>
                    </a:ext>
                  </a:extLst>
                </a:hlinkClick>
              </a:rPr>
              <a:t>Z </a:t>
            </a:r>
            <a:r>
              <a:rPr lang="ka-GE" dirty="0">
                <a:solidFill>
                  <a:schemeClr val="tx1">
                    <a:lumMod val="95000"/>
                  </a:schemeClr>
                </a:solidFill>
                <a:hlinkClick r:id="rId8" tooltip="W და Z ბოზონები">
                  <a:extLst>
                    <a:ext uri="{A12FA001-AC4F-418D-AE19-62706E023703}">
                      <ahyp:hlinkClr xmlns:ahyp="http://schemas.microsoft.com/office/drawing/2018/hyperlinkcolor" val="tx"/>
                    </a:ext>
                  </a:extLst>
                </a:hlinkClick>
              </a:rPr>
              <a:t>ბოზონებთან</a:t>
            </a:r>
            <a:r>
              <a:rPr lang="ka-GE" dirty="0">
                <a:solidFill>
                  <a:schemeClr val="tx1">
                    <a:lumMod val="95000"/>
                  </a:schemeClr>
                </a:solidFill>
              </a:rPr>
              <a:t> ), ამ პოტენციალს აქვს რამდენიმე </a:t>
            </a:r>
            <a:r>
              <a:rPr lang="ka-GE" dirty="0">
                <a:solidFill>
                  <a:schemeClr val="tx1">
                    <a:lumMod val="95000"/>
                  </a:schemeClr>
                </a:solidFill>
                <a:hlinkClick r:id="rId9" tooltip="ატომეტრი">
                  <a:extLst>
                    <a:ext uri="{A12FA001-AC4F-418D-AE19-62706E023703}">
                      <ahyp:hlinkClr xmlns:ahyp="http://schemas.microsoft.com/office/drawing/2018/hyperlinkcolor" val="tx"/>
                    </a:ext>
                  </a:extLst>
                </a:hlinkClick>
              </a:rPr>
              <a:t>ატომეტრის</a:t>
            </a:r>
            <a:r>
              <a:rPr lang="ka-GE" dirty="0">
                <a:solidFill>
                  <a:schemeClr val="tx1">
                    <a:lumMod val="95000"/>
                  </a:schemeClr>
                </a:solidFill>
              </a:rPr>
              <a:t> ეფექტური დიაპაზონი . ორ ელექტრონს შორის, ის იწყება დაახლოებით 10 </a:t>
            </a:r>
            <a:r>
              <a:rPr lang="ka-GE" baseline="30000" dirty="0">
                <a:solidFill>
                  <a:schemeClr val="tx1">
                    <a:lumMod val="95000"/>
                  </a:schemeClr>
                </a:solidFill>
              </a:rPr>
              <a:t>11</a:t>
            </a:r>
            <a:r>
              <a:rPr lang="ka-GE" dirty="0">
                <a:solidFill>
                  <a:schemeClr val="tx1">
                    <a:lumMod val="95000"/>
                  </a:schemeClr>
                </a:solidFill>
              </a:rPr>
              <a:t> -ჯერ სუსტად ვიდრე </a:t>
            </a:r>
            <a:r>
              <a:rPr lang="ka-GE" dirty="0">
                <a:solidFill>
                  <a:schemeClr val="tx1">
                    <a:lumMod val="95000"/>
                  </a:schemeClr>
                </a:solidFill>
                <a:hlinkClick r:id="rId10" tooltip="სუსტი ურთიერთქმედება">
                  <a:extLst>
                    <a:ext uri="{A12FA001-AC4F-418D-AE19-62706E023703}">
                      <ahyp:hlinkClr xmlns:ahyp="http://schemas.microsoft.com/office/drawing/2018/hyperlinkcolor" val="tx"/>
                    </a:ext>
                  </a:extLst>
                </a:hlinkClick>
              </a:rPr>
              <a:t>სუსტი ურთიერთქმედება</a:t>
            </a:r>
            <a:r>
              <a:rPr lang="ka-GE" dirty="0">
                <a:solidFill>
                  <a:schemeClr val="tx1">
                    <a:lumMod val="95000"/>
                  </a:schemeClr>
                </a:solidFill>
              </a:rPr>
              <a:t> და იზრდება ექსპონენტურად სუსტად არა-ნულოვანი დისტანციებზე.</a:t>
            </a:r>
            <a:endParaRPr lang="en-US" dirty="0">
              <a:solidFill>
                <a:schemeClr val="tx1">
                  <a:lumMod val="95000"/>
                </a:schemeClr>
              </a:solidFill>
            </a:endParaRPr>
          </a:p>
        </p:txBody>
      </p:sp>
    </p:spTree>
    <p:extLst>
      <p:ext uri="{BB962C8B-B14F-4D97-AF65-F5344CB8AC3E}">
        <p14:creationId xmlns:p14="http://schemas.microsoft.com/office/powerpoint/2010/main" val="38558637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1E270-B384-4A81-A4B8-97DBD1426DA2}"/>
              </a:ext>
            </a:extLst>
          </p:cNvPr>
          <p:cNvSpPr>
            <a:spLocks noGrp="1"/>
          </p:cNvSpPr>
          <p:nvPr>
            <p:ph type="title"/>
          </p:nvPr>
        </p:nvSpPr>
        <p:spPr>
          <a:xfrm>
            <a:off x="271247" y="2437649"/>
            <a:ext cx="6622847" cy="3433762"/>
          </a:xfrm>
        </p:spPr>
        <p:txBody>
          <a:bodyPr>
            <a:normAutofit/>
          </a:bodyPr>
          <a:lstStyle/>
          <a:p>
            <a:r>
              <a:rPr lang="ka-GE" sz="2400" dirty="0">
                <a:solidFill>
                  <a:schemeClr val="bg1">
                    <a:lumMod val="95000"/>
                    <a:lumOff val="5000"/>
                  </a:schemeClr>
                </a:solidFill>
              </a:rPr>
              <a:t>ელემენტარული ნაწილაკების სტანდარტული მოდელი, ფერმიონებით პირველ სამ სვეტში, ლიანდაგიანი ბოზონებით მეოთხე სვეტში და ჰიგსის ბოზონით მეხუთე სვეტში</a:t>
            </a:r>
            <a:endParaRPr lang="en-US" sz="2400" dirty="0">
              <a:solidFill>
                <a:schemeClr val="bg1">
                  <a:lumMod val="95000"/>
                  <a:lumOff val="5000"/>
                </a:schemeClr>
              </a:solidFill>
            </a:endParaRPr>
          </a:p>
        </p:txBody>
      </p:sp>
      <p:pic>
        <p:nvPicPr>
          <p:cNvPr id="1026" name="Picture 2" descr="https://upload.wikimedia.org/wikipedia/commons/thumb/0/00/Standard_Model_of_Elementary_Particles.svg/350px-Standard_Model_of_Elementary_Particles.svg.png">
            <a:extLst>
              <a:ext uri="{FF2B5EF4-FFF2-40B4-BE49-F238E27FC236}">
                <a16:creationId xmlns:a16="http://schemas.microsoft.com/office/drawing/2014/main" id="{D1ED0BEE-004A-4BED-A804-B0167C72A4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4094" y="1616994"/>
            <a:ext cx="4249654" cy="406752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7246578-FC52-467C-932C-380D151D738B}"/>
              </a:ext>
            </a:extLst>
          </p:cNvPr>
          <p:cNvSpPr txBox="1"/>
          <p:nvPr/>
        </p:nvSpPr>
        <p:spPr>
          <a:xfrm>
            <a:off x="553453" y="1022684"/>
            <a:ext cx="7507705" cy="584775"/>
          </a:xfrm>
          <a:prstGeom prst="rect">
            <a:avLst/>
          </a:prstGeom>
          <a:noFill/>
        </p:spPr>
        <p:txBody>
          <a:bodyPr wrap="square" rtlCol="0">
            <a:spAutoFit/>
          </a:bodyPr>
          <a:lstStyle/>
          <a:p>
            <a:r>
              <a:rPr lang="ka-GE" sz="3200" dirty="0"/>
              <a:t>სტანდარტული მოდელი</a:t>
            </a:r>
            <a:endParaRPr lang="en-US" sz="3200" dirty="0"/>
          </a:p>
        </p:txBody>
      </p:sp>
    </p:spTree>
    <p:extLst>
      <p:ext uri="{BB962C8B-B14F-4D97-AF65-F5344CB8AC3E}">
        <p14:creationId xmlns:p14="http://schemas.microsoft.com/office/powerpoint/2010/main" val="7447041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46C8B-3924-4C59-B3AA-2B153CD7AF9E}"/>
              </a:ext>
            </a:extLst>
          </p:cNvPr>
          <p:cNvSpPr>
            <a:spLocks noGrp="1"/>
          </p:cNvSpPr>
          <p:nvPr>
            <p:ph type="title"/>
          </p:nvPr>
        </p:nvSpPr>
        <p:spPr>
          <a:xfrm>
            <a:off x="535942" y="1626167"/>
            <a:ext cx="9613861" cy="1080938"/>
          </a:xfrm>
        </p:spPr>
        <p:txBody>
          <a:bodyPr>
            <a:normAutofit fontScale="90000"/>
          </a:bodyPr>
          <a:lstStyle/>
          <a:p>
            <a:r>
              <a:rPr lang="ka-GE" b="1" dirty="0"/>
              <a:t>სტანდარტული მოდელის მიღმა</a:t>
            </a:r>
            <a:br>
              <a:rPr lang="ka-GE" b="1" dirty="0"/>
            </a:br>
            <a:r>
              <a:rPr lang="ka-GE" b="1" dirty="0"/>
              <a:t> </a:t>
            </a:r>
            <a:br>
              <a:rPr lang="ka-GE" b="1" dirty="0"/>
            </a:br>
            <a:br>
              <a:rPr lang="ka-GE" b="1" dirty="0"/>
            </a:br>
            <a:br>
              <a:rPr lang="ka-GE" b="1" dirty="0"/>
            </a:br>
            <a:endParaRPr lang="en-US" dirty="0"/>
          </a:p>
        </p:txBody>
      </p:sp>
      <p:sp>
        <p:nvSpPr>
          <p:cNvPr id="3" name="TextBox 2">
            <a:extLst>
              <a:ext uri="{FF2B5EF4-FFF2-40B4-BE49-F238E27FC236}">
                <a16:creationId xmlns:a16="http://schemas.microsoft.com/office/drawing/2014/main" id="{6466F483-9200-45D8-873C-4B6208941644}"/>
              </a:ext>
            </a:extLst>
          </p:cNvPr>
          <p:cNvSpPr txBox="1"/>
          <p:nvPr/>
        </p:nvSpPr>
        <p:spPr>
          <a:xfrm>
            <a:off x="373830" y="2036710"/>
            <a:ext cx="9938084" cy="646331"/>
          </a:xfrm>
          <a:prstGeom prst="rect">
            <a:avLst/>
          </a:prstGeom>
          <a:noFill/>
        </p:spPr>
        <p:txBody>
          <a:bodyPr wrap="square" rtlCol="0">
            <a:spAutoFit/>
          </a:bodyPr>
          <a:lstStyle/>
          <a:p>
            <a:r>
              <a:rPr lang="ka-GE" dirty="0"/>
              <a:t>არაერთი თეორიული მცდელობა გაკეთდა არსებული ოთხი ფუნდამენტური ურთიერთქმედების სისტემატიზაციისთვის ელექტროსუსტი გაერთიანების მოდელზე.</a:t>
            </a:r>
            <a:endParaRPr lang="en-US" dirty="0"/>
          </a:p>
        </p:txBody>
      </p:sp>
      <p:sp>
        <p:nvSpPr>
          <p:cNvPr id="4" name="TextBox 3">
            <a:extLst>
              <a:ext uri="{FF2B5EF4-FFF2-40B4-BE49-F238E27FC236}">
                <a16:creationId xmlns:a16="http://schemas.microsoft.com/office/drawing/2014/main" id="{62FF69D0-FF21-4E0E-A83E-A1065C5F4873}"/>
              </a:ext>
            </a:extLst>
          </p:cNvPr>
          <p:cNvSpPr txBox="1"/>
          <p:nvPr/>
        </p:nvSpPr>
        <p:spPr>
          <a:xfrm>
            <a:off x="241483" y="3093583"/>
            <a:ext cx="10719286" cy="2862322"/>
          </a:xfrm>
          <a:prstGeom prst="rect">
            <a:avLst/>
          </a:prstGeom>
          <a:noFill/>
        </p:spPr>
        <p:txBody>
          <a:bodyPr wrap="square" rtlCol="0">
            <a:spAutoFit/>
          </a:bodyPr>
          <a:lstStyle/>
          <a:p>
            <a:r>
              <a:rPr lang="ka-GE" dirty="0">
                <a:solidFill>
                  <a:schemeClr val="tx1">
                    <a:lumMod val="95000"/>
                  </a:schemeClr>
                </a:solidFill>
              </a:rPr>
              <a:t>სტანდარტული მოდელის მიღმა ზოგიერთი თეორია მოიცავს ჰიპოთეტურ </a:t>
            </a:r>
            <a:r>
              <a:rPr lang="ka-GE" dirty="0">
                <a:solidFill>
                  <a:schemeClr val="tx1">
                    <a:lumMod val="95000"/>
                  </a:schemeClr>
                </a:solidFill>
                <a:hlinkClick r:id="rId2" tooltip="მეხუთე ძალა">
                  <a:extLst>
                    <a:ext uri="{A12FA001-AC4F-418D-AE19-62706E023703}">
                      <ahyp:hlinkClr xmlns:ahyp="http://schemas.microsoft.com/office/drawing/2018/hyperlinkcolor" val="tx"/>
                    </a:ext>
                  </a:extLst>
                </a:hlinkClick>
              </a:rPr>
              <a:t>მეხუთე ძალას</a:t>
            </a:r>
            <a:r>
              <a:rPr lang="ka-GE" dirty="0">
                <a:solidFill>
                  <a:schemeClr val="tx1">
                    <a:lumMod val="95000"/>
                  </a:schemeClr>
                </a:solidFill>
              </a:rPr>
              <a:t> და ასეთი ძალის ძიება არის ექსპერიმენტული კვლევის მიმდინარე ხაზი ფიზიკაში. სუპერსიმეტრიულ თეორიებში არის ნაწილაკები, რომლებიც იძენენ მათ მასას მხოლოდ სუპერსიმეტრიის დამრღვევი ეფექტებით და ამ ნაწილაკებს, რომლებიც ცნობილია როგორც </a:t>
            </a:r>
            <a:r>
              <a:rPr lang="ka-GE" dirty="0">
                <a:solidFill>
                  <a:schemeClr val="tx1">
                    <a:lumMod val="95000"/>
                  </a:schemeClr>
                </a:solidFill>
                <a:hlinkClick r:id="rId3" tooltip="სუპერსიმეტრიული">
                  <a:extLst>
                    <a:ext uri="{A12FA001-AC4F-418D-AE19-62706E023703}">
                      <ahyp:hlinkClr xmlns:ahyp="http://schemas.microsoft.com/office/drawing/2018/hyperlinkcolor" val="tx"/>
                    </a:ext>
                  </a:extLst>
                </a:hlinkClick>
              </a:rPr>
              <a:t>მოდულები </a:t>
            </a:r>
            <a:r>
              <a:rPr lang="ka-GE" dirty="0">
                <a:solidFill>
                  <a:schemeClr val="tx1">
                    <a:lumMod val="95000"/>
                  </a:schemeClr>
                </a:solidFill>
                <a:hlinkClick r:id="rId4" tooltip="მოდული (ფიზიკა)">
                  <a:extLst>
                    <a:ext uri="{A12FA001-AC4F-418D-AE19-62706E023703}">
                      <ahyp:hlinkClr xmlns:ahyp="http://schemas.microsoft.com/office/drawing/2018/hyperlinkcolor" val="tx"/>
                    </a:ext>
                  </a:extLst>
                </a:hlinkClick>
              </a:rPr>
              <a:t>,</a:t>
            </a:r>
            <a:r>
              <a:rPr lang="ka-GE" dirty="0">
                <a:solidFill>
                  <a:schemeClr val="tx1">
                    <a:lumMod val="95000"/>
                  </a:schemeClr>
                </a:solidFill>
              </a:rPr>
              <a:t> შეუძლიათ ახალი ძალების შუამავლობა. ახალი ძალების ძიების კიდევ ერთი მიზეზი არის აღმოჩენა, რომ სამყაროს </a:t>
            </a:r>
            <a:r>
              <a:rPr lang="ka-GE" dirty="0">
                <a:solidFill>
                  <a:schemeClr val="tx1">
                    <a:lumMod val="95000"/>
                  </a:schemeClr>
                </a:solidFill>
                <a:hlinkClick r:id="rId5" tooltip="სამყაროს გაფართოება">
                  <a:extLst>
                    <a:ext uri="{A12FA001-AC4F-418D-AE19-62706E023703}">
                      <ahyp:hlinkClr xmlns:ahyp="http://schemas.microsoft.com/office/drawing/2018/hyperlinkcolor" val="tx"/>
                    </a:ext>
                  </a:extLst>
                </a:hlinkClick>
              </a:rPr>
              <a:t>გაფართოება</a:t>
            </a:r>
            <a:r>
              <a:rPr lang="ka-GE" dirty="0">
                <a:solidFill>
                  <a:schemeClr val="tx1">
                    <a:lumMod val="95000"/>
                  </a:schemeClr>
                </a:solidFill>
              </a:rPr>
              <a:t> აჩქარებს (ასევე ცნობილია როგორც </a:t>
            </a:r>
            <a:r>
              <a:rPr lang="ka-GE" dirty="0">
                <a:solidFill>
                  <a:schemeClr val="tx1">
                    <a:lumMod val="95000"/>
                  </a:schemeClr>
                </a:solidFill>
                <a:hlinkClick r:id="rId6" tooltip="ბნელი ენერგია">
                  <a:extLst>
                    <a:ext uri="{A12FA001-AC4F-418D-AE19-62706E023703}">
                      <ahyp:hlinkClr xmlns:ahyp="http://schemas.microsoft.com/office/drawing/2018/hyperlinkcolor" val="tx"/>
                    </a:ext>
                  </a:extLst>
                </a:hlinkClick>
              </a:rPr>
              <a:t>ბნელი ენერგია</a:t>
            </a:r>
            <a:r>
              <a:rPr lang="ka-GE" dirty="0">
                <a:solidFill>
                  <a:schemeClr val="tx1">
                    <a:lumMod val="95000"/>
                  </a:schemeClr>
                </a:solidFill>
              </a:rPr>
              <a:t> ), რაც იწვევს არანულოვანი </a:t>
            </a:r>
            <a:r>
              <a:rPr lang="ka-GE" dirty="0">
                <a:solidFill>
                  <a:schemeClr val="tx1">
                    <a:lumMod val="95000"/>
                  </a:schemeClr>
                </a:solidFill>
                <a:hlinkClick r:id="rId7" tooltip="კოსმოლოგიური მუდმივი">
                  <a:extLst>
                    <a:ext uri="{A12FA001-AC4F-418D-AE19-62706E023703}">
                      <ahyp:hlinkClr xmlns:ahyp="http://schemas.microsoft.com/office/drawing/2018/hyperlinkcolor" val="tx"/>
                    </a:ext>
                  </a:extLst>
                </a:hlinkClick>
              </a:rPr>
              <a:t>კოსმოლოგიური მუდმივის</a:t>
            </a:r>
            <a:r>
              <a:rPr lang="ka-GE" dirty="0">
                <a:solidFill>
                  <a:schemeClr val="tx1">
                    <a:lumMod val="95000"/>
                  </a:schemeClr>
                </a:solidFill>
              </a:rPr>
              <a:t> ახსნის აუცილებლობას და, შესაძლოა, </a:t>
            </a:r>
            <a:r>
              <a:rPr lang="ka-GE" dirty="0">
                <a:solidFill>
                  <a:schemeClr val="tx1">
                    <a:lumMod val="95000"/>
                  </a:schemeClr>
                </a:solidFill>
                <a:hlinkClick r:id="rId8" tooltip="ფარდობითობის ზოგადი თეორია">
                  <a:extLst>
                    <a:ext uri="{A12FA001-AC4F-418D-AE19-62706E023703}">
                      <ahyp:hlinkClr xmlns:ahyp="http://schemas.microsoft.com/office/drawing/2018/hyperlinkcolor" val="tx"/>
                    </a:ext>
                  </a:extLst>
                </a:hlinkClick>
              </a:rPr>
              <a:t>ფარდობითობის ფარდობითობის სხვა მოდიფიკაციებს.</a:t>
            </a:r>
            <a:r>
              <a:rPr lang="ka-GE" dirty="0">
                <a:solidFill>
                  <a:schemeClr val="tx1">
                    <a:lumMod val="95000"/>
                  </a:schemeClr>
                </a:solidFill>
              </a:rPr>
              <a:t>. მეხუთე ძალები ასევე შემოთავაზებულია ისეთი ფენომენების ასახსნელად, როგორიცაა </a:t>
            </a:r>
            <a:r>
              <a:rPr lang="en-US" dirty="0">
                <a:solidFill>
                  <a:schemeClr val="tx1">
                    <a:lumMod val="95000"/>
                  </a:schemeClr>
                </a:solidFill>
                <a:hlinkClick r:id="rId9" tooltip="გადასახადის პარიტეტი">
                  <a:extLst>
                    <a:ext uri="{A12FA001-AC4F-418D-AE19-62706E023703}">
                      <ahyp:hlinkClr xmlns:ahyp="http://schemas.microsoft.com/office/drawing/2018/hyperlinkcolor" val="tx"/>
                    </a:ext>
                  </a:extLst>
                </a:hlinkClick>
              </a:rPr>
              <a:t>CP</a:t>
            </a:r>
            <a:r>
              <a:rPr lang="en-US" dirty="0">
                <a:solidFill>
                  <a:schemeClr val="tx1">
                    <a:lumMod val="95000"/>
                  </a:schemeClr>
                </a:solidFill>
              </a:rPr>
              <a:t> </a:t>
            </a:r>
            <a:r>
              <a:rPr lang="ka-GE" dirty="0">
                <a:solidFill>
                  <a:schemeClr val="tx1">
                    <a:lumMod val="95000"/>
                  </a:schemeClr>
                </a:solidFill>
              </a:rPr>
              <a:t>დარღვევები, </a:t>
            </a:r>
            <a:r>
              <a:rPr lang="ka-GE" dirty="0">
                <a:solidFill>
                  <a:schemeClr val="tx1">
                    <a:lumMod val="95000"/>
                  </a:schemeClr>
                </a:solidFill>
                <a:hlinkClick r:id="rId10" tooltip="ბნელი მატერია">
                  <a:extLst>
                    <a:ext uri="{A12FA001-AC4F-418D-AE19-62706E023703}">
                      <ahyp:hlinkClr xmlns:ahyp="http://schemas.microsoft.com/office/drawing/2018/hyperlinkcolor" val="tx"/>
                    </a:ext>
                  </a:extLst>
                </a:hlinkClick>
              </a:rPr>
              <a:t>ბნელი მატერია</a:t>
            </a:r>
            <a:r>
              <a:rPr lang="ka-GE" dirty="0">
                <a:solidFill>
                  <a:schemeClr val="tx1">
                    <a:lumMod val="95000"/>
                  </a:schemeClr>
                </a:solidFill>
              </a:rPr>
              <a:t> და </a:t>
            </a:r>
            <a:r>
              <a:rPr lang="ka-GE" dirty="0">
                <a:solidFill>
                  <a:schemeClr val="tx1">
                    <a:lumMod val="95000"/>
                  </a:schemeClr>
                </a:solidFill>
                <a:hlinkClick r:id="rId11" tooltip="ბნელი ნაკადი">
                  <a:extLst>
                    <a:ext uri="{A12FA001-AC4F-418D-AE19-62706E023703}">
                      <ahyp:hlinkClr xmlns:ahyp="http://schemas.microsoft.com/office/drawing/2018/hyperlinkcolor" val="tx"/>
                    </a:ext>
                  </a:extLst>
                </a:hlinkClick>
              </a:rPr>
              <a:t>ბნელი ნაკადი</a:t>
            </a:r>
            <a:r>
              <a:rPr lang="ka-GE" dirty="0">
                <a:solidFill>
                  <a:schemeClr val="tx1">
                    <a:lumMod val="95000"/>
                  </a:schemeClr>
                </a:solidFill>
              </a:rPr>
              <a:t> .</a:t>
            </a:r>
            <a:endParaRPr lang="en-US" dirty="0">
              <a:solidFill>
                <a:schemeClr val="tx1">
                  <a:lumMod val="95000"/>
                </a:schemeClr>
              </a:solidFill>
            </a:endParaRPr>
          </a:p>
        </p:txBody>
      </p:sp>
    </p:spTree>
    <p:extLst>
      <p:ext uri="{BB962C8B-B14F-4D97-AF65-F5344CB8AC3E}">
        <p14:creationId xmlns:p14="http://schemas.microsoft.com/office/powerpoint/2010/main" val="3739303296"/>
      </p:ext>
    </p:extLst>
  </p:cSld>
  <p:clrMapOvr>
    <a:masterClrMapping/>
  </p:clrMapOvr>
</p:sld>
</file>

<file path=ppt/theme/theme1.xml><?xml version="1.0" encoding="utf-8"?>
<a:theme xmlns:a="http://schemas.openxmlformats.org/drawingml/2006/main" name="Berlin">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TM04033917[[fn=Berlin]]</Template>
  <TotalTime>51</TotalTime>
  <Words>195</Words>
  <Application>Microsoft Office PowerPoint</Application>
  <PresentationFormat>Widescreen</PresentationFormat>
  <Paragraphs>36</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Sylfaen</vt:lpstr>
      <vt:lpstr>Trebuchet MS</vt:lpstr>
      <vt:lpstr>Wingdings</vt:lpstr>
      <vt:lpstr>Berlin</vt:lpstr>
      <vt:lpstr>ფუნდამენტური ურთიერთქმედებები</vt:lpstr>
      <vt:lpstr>ფიზიკაში , ფუნდამენტური ურთიერთქმედებები , ასევე ცნობილი როგორც ფუნდამენტური ძალები , არის ურთიერთქმედება, რომელიც არ შეიძლება შემცირდეს უფრო ძირითად ურთიერთქმედებებამდე. </vt:lpstr>
      <vt:lpstr>თითოეული ცნობილი ფუნდამენტური ურთიერთქმედება შეიძლება მათემატიკურად აღიწეროს, როგორც ველი . გრავიტაციული ძალა მიეკუთვნება სივრცე -დროის გამრუდებას , რომელიც აღწერილია აინშტაინის ფარდობითობის ზოგადი თეორიით . დანარჩენი სამი არის დისკრეტული კვანტური ველი და მათი ურთიერთქმედება შუამავლობს ელემენტარული ნაწილაკებით , რომლებიც აღწერილია ნაწილაკების ფიზიკის სტანდარტული მოდელით </vt:lpstr>
      <vt:lpstr>ბევრი თეორიული ფიზიკოსი თვლის, რომ ეს ფუნდამენტური ძალები დაკავშირებულია და გაერთიანებულია ერთ ძალად ძალიან მაღალ ენერგიებზე მცირე მასშტაბით, პლანკის მასშტაბით , მაგრამ ნაწილაკების ამაჩქარებლებს არ შეუძლიათ წარმოქმნან უზარმაზარი ენერგია, რომელიც საჭიროა ამის ექსპერიმენტულად შესამოწმებლად. [6] საერთო თეორიული ჩარჩოს შემუშავება, რომელიც ხსნის ძალებს შორის ურთიერთობას ერთ თეორიაში, დღევანდელი თეორიული ფიზიკოსების , ალბათ, ყველაზე დიდი მიზანია . სუსტი და ელექტრომაგნიტური ძალები უკვე გაერთიანებულია შელდონ გლაშოუს , აბდუს სალამისა და სტივენ ვაინბერგის ელექტროსუსტ თეორიასთან .რისთვისაც მათ მიიღეს 1979 წლის ნობელის პრემია ფიზიკაში. </vt:lpstr>
      <vt:lpstr>ზოგიერთი ფიზიკოსი ცდილობს გააერთიანოს ელექტროსუსტი და ძლიერი ველები, რასაც ეწოდება დიდი ერთიანი თეორია (GUT). კიდევ უფრო დიდი გამოწვევაა გრავიტაციული ველის კვანტიზაციის გზის პოვნა, რაც გამოიწვევს კვანტური გრავიტაციის თეორიას (QG), რომელიც გააერთიანებს გრავიტაციას საერთო თეორიულ ჩარჩოში დანარჩენ სამ ძალასთან. ზოგიერთი თეორია, განსაკუთრებით სიმებიანი თეორია , ეძებს როგორც QG-ს, ასევე GUT-ს ერთ ჩარჩოში, აერთიანებს ოთხივე ფუნდამენტურ ურთიერთქმედებას და მასობრივ წარმოქმნას ყველაფრის თეორიის ფარგლებში ( ToE). </vt:lpstr>
      <vt:lpstr>ოთხი ფუნდამენტური ურთიერთქმედება:</vt:lpstr>
      <vt:lpstr>ფუნდამენტური ურთიერთქმედების მოკლე მიმოხილვა </vt:lpstr>
      <vt:lpstr>გრავიტაცია ატომური მასშტაბის ოთხი ურთიერთქმედებიდან ყველაზე სუსტია.გრავიტაცია არის ყველაზე მნიშვნელოვანი ოთხი ფუნდამენტური ძალიდან ასტრონომიულ დისტანციებზე ასტრონომიული ობიექტებისთვის ორი მიზეზის გამო. ჯერ ერთი, გრავიტაციას აქვს უსასრულო ეფექტური დიაპაზონი, როგორც ელექტრომაგნიტიზმი, მაგრამ განსხვავებით ძლიერი და სუსტი ურთიერთქმედებებისგან. მეორე, გრავიტაცია ყოველთვის იზიდავს და არასოდეს მოგერიდება; </vt:lpstr>
      <vt:lpstr>მიუხედავად იმისა, რომ ელექტრომაგნიტიზმი გრავიტაციაზე ბევრად ძლიერია, ელექტროსტატიკური მიზიდულობა არ არის რელევანტური დიდი ციური სხეულებისთვის, როგორიცაა პლანეტები, ვარსკვლავები და გალაქტიკები, უბრალოდ იმიტომ, რომ ასეთი სხეულები შეიცავენ პროტონებისა და ელექტრონების თანაბარ რაოდენობას და, შესაბამისად, ელექტრული მუხტი ნულის ტოლია. არაფერი "აუქმებს" გრავიტაციას, რადგან ის მხოლოდ მიმზიდველია, განსხვავებით ელექტრული ძალებისგან, რომლებიც შეიძლება იყოს მიმზიდველი ან ამაღელვებელი. მეორეს მხრივ, მასის მქონე ყველა ობიექტი ექვემდებარება გრავიტაციულ ძალას, რომელიც მხოლოდ იზიდავს. ამრიგად, სამყაროს ფართომასშტაბიან სტრუქტურაზე მხოლოდ გრავიტაციას აქვს მნიშვნელობა. </vt:lpstr>
      <vt:lpstr>ელექტროსუსტი ურთიერთქმედება</vt:lpstr>
      <vt:lpstr>სუსტი ურთიერთქმედება</vt:lpstr>
      <vt:lpstr>ძლიერი ურთიერთქმედება , ან ძლიერი ბირთვული ძალა , არის ყველაზე რთული ურთიერთქმედება, ძირითადად იმის გამო, რომ ის განსხვავდება მანძილის მიხედვით. ბირთვული ძალა ძალზე მიმზიდველია ნუკლეონებს შორის დაახლოებით 1 ფემტომეტრის (fm, ან 10-15 მეტრის) მანძილზე, მაგრამ ის სწრაფად მცირდება უმნიშვნელომდე დაახლოებით 2,5 fm დისტანციებზე. 0,7 fm-ზე ნაკლებ მანძილზე, ბირთვული ძალა ხდება ამაღელვებელი. ეს საძაგელი კომპონენტი პასუხისმგებელია ბირთვების ფიზიკურ ზომაზე, ვინაიდან ნუკლეონები არ შეიძლება მიუახლოვდნენ იმაზე მეტად, ვიდრე ძალა იძლევა. მას შემდეგ, რაც ბირთვი აღმოაჩინეს 1908 წელს, ცხადი იყო, რომ ახალი ძალა, რომელიც დღეს ცნობილია როგორც ბირთვული ძალა, იყო საჭირო დადებითად დამუხტული პროტონების ელექტროსტატიკური მოგერიების , ელექტრომაგნიტიზმის გამოვლინების დასაძლევად. წინააღმდეგ შემთხვევაში, ბირთვი ვერ იარსებებს. უფრო მეტიც, ძალა საკმარისად ძლიერი უნდა ყოფილიყო იმისთვის, რომ პროტონები შეკუმშულიყო მოცულობაში, რომლის დიამეტრი არის დაახლოებით 10-15 მ , რაც გაცილებით მცირეა, ვიდრე მთელი ატომის დიამეტრი. ამ ძალის მოკლე დიაპაზონიდან, ჰიდეკი იუკავამ იწინასწარმეტყველა, რომ ის დაკავშირებულია მასიურ ნაწილაკთან, რომლის მასა დაახლოებით 100 მევ-ია. </vt:lpstr>
      <vt:lpstr>ჰიგსის ურთიერთქმედება</vt:lpstr>
      <vt:lpstr>ელემენტარული ნაწილაკების სტანდარტული მოდელი, ფერმიონებით პირველ სამ სვეტში, ლიანდაგიანი ბოზონებით მეოთხე სვეტში და ჰიგსის ბოზონით მეხუთე სვეტში</vt:lpstr>
      <vt:lpstr>სტანდარტული მოდელის მიღმა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ფუნდამენტური ურთიერთქმედებები</dc:title>
  <dc:creator>Anna Meskhi</dc:creator>
  <cp:lastModifiedBy>Anna Meskhi</cp:lastModifiedBy>
  <cp:revision>7</cp:revision>
  <dcterms:created xsi:type="dcterms:W3CDTF">2022-06-12T10:27:59Z</dcterms:created>
  <dcterms:modified xsi:type="dcterms:W3CDTF">2022-06-12T11:19:06Z</dcterms:modified>
</cp:coreProperties>
</file>