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738" r:id="rId3"/>
    <p:sldMasterId id="2147483753" r:id="rId4"/>
  </p:sldMasterIdLst>
  <p:notesMasterIdLst>
    <p:notesMasterId r:id="rId39"/>
  </p:notesMasterIdLst>
  <p:sldIdLst>
    <p:sldId id="256" r:id="rId5"/>
    <p:sldId id="284" r:id="rId6"/>
    <p:sldId id="285" r:id="rId7"/>
    <p:sldId id="287" r:id="rId8"/>
    <p:sldId id="277" r:id="rId9"/>
    <p:sldId id="291" r:id="rId10"/>
    <p:sldId id="278" r:id="rId11"/>
    <p:sldId id="292" r:id="rId12"/>
    <p:sldId id="259" r:id="rId13"/>
    <p:sldId id="293" r:id="rId14"/>
    <p:sldId id="280" r:id="rId15"/>
    <p:sldId id="260" r:id="rId16"/>
    <p:sldId id="290" r:id="rId17"/>
    <p:sldId id="294" r:id="rId18"/>
    <p:sldId id="265" r:id="rId19"/>
    <p:sldId id="266" r:id="rId20"/>
    <p:sldId id="261" r:id="rId21"/>
    <p:sldId id="279" r:id="rId22"/>
    <p:sldId id="268" r:id="rId23"/>
    <p:sldId id="263" r:id="rId24"/>
    <p:sldId id="269" r:id="rId25"/>
    <p:sldId id="270" r:id="rId26"/>
    <p:sldId id="271" r:id="rId27"/>
    <p:sldId id="272" r:id="rId28"/>
    <p:sldId id="273" r:id="rId29"/>
    <p:sldId id="275" r:id="rId30"/>
    <p:sldId id="276" r:id="rId31"/>
    <p:sldId id="281" r:id="rId32"/>
    <p:sldId id="289" r:id="rId33"/>
    <p:sldId id="282" r:id="rId34"/>
    <p:sldId id="283" r:id="rId35"/>
    <p:sldId id="274" r:id="rId36"/>
    <p:sldId id="267" r:id="rId37"/>
    <p:sldId id="25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1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5A11"/>
    <a:srgbClr val="FF99FF"/>
    <a:srgbClr val="CCCCFF"/>
    <a:srgbClr val="FF3300"/>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191" autoAdjust="0"/>
    <p:restoredTop sz="94660" autoAdjust="0"/>
  </p:normalViewPr>
  <p:slideViewPr>
    <p:cSldViewPr snapToGrid="0" showGuides="1">
      <p:cViewPr varScale="1">
        <p:scale>
          <a:sx n="77" d="100"/>
          <a:sy n="77" d="100"/>
        </p:scale>
        <p:origin x="120" y="798"/>
      </p:cViewPr>
      <p:guideLst>
        <p:guide orient="horz" pos="2160"/>
        <p:guide pos="381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9B8DA3-FE87-4B5B-AC8C-3E1DBFA5E60C}" type="datetimeFigureOut">
              <a:rPr lang="en-US" smtClean="0"/>
              <a:t>14-Jun-17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754B11-5F8A-49F4-A97E-C07FF2D97B0C}" type="slidenum">
              <a:rPr lang="en-US" smtClean="0"/>
              <a:t>‹#›</a:t>
            </a:fld>
            <a:endParaRPr lang="en-US"/>
          </a:p>
        </p:txBody>
      </p:sp>
    </p:spTree>
    <p:extLst>
      <p:ext uri="{BB962C8B-B14F-4D97-AF65-F5344CB8AC3E}">
        <p14:creationId xmlns:p14="http://schemas.microsoft.com/office/powerpoint/2010/main" val="5463904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754B11-5F8A-49F4-A97E-C07FF2D97B0C}" type="slidenum">
              <a:rPr lang="en-US" smtClean="0"/>
              <a:t>5</a:t>
            </a:fld>
            <a:endParaRPr lang="en-US"/>
          </a:p>
        </p:txBody>
      </p:sp>
    </p:spTree>
    <p:extLst>
      <p:ext uri="{BB962C8B-B14F-4D97-AF65-F5344CB8AC3E}">
        <p14:creationId xmlns:p14="http://schemas.microsoft.com/office/powerpoint/2010/main" val="40690184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875100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36966403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50"/>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1" y="458947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342897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1440763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9883327-1088-4ADE-A617-F9D8F8EF6D56}" type="datetimeFigureOut">
              <a:rPr lang="en-US" smtClean="0"/>
              <a:t>14-Jun-17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345223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9883327-1088-4ADE-A617-F9D8F8EF6D56}" type="datetimeFigureOut">
              <a:rPr lang="en-US" smtClean="0"/>
              <a:t>14-Jun-17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350458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883327-1088-4ADE-A617-F9D8F8EF6D56}" type="datetimeFigureOut">
              <a:rPr lang="en-US" smtClean="0"/>
              <a:t>14-Jun-17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8680236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3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1313866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3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699203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508013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41607988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36989441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5254468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50"/>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7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38735836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15032611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3"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3"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9883327-1088-4ADE-A617-F9D8F8EF6D56}" type="datetimeFigureOut">
              <a:rPr lang="en-US" smtClean="0"/>
              <a:t>14-Jun-17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4304204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9883327-1088-4ADE-A617-F9D8F8EF6D56}" type="datetimeFigureOut">
              <a:rPr lang="en-US" smtClean="0"/>
              <a:t>14-Jun-17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616323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883327-1088-4ADE-A617-F9D8F8EF6D56}" type="datetimeFigureOut">
              <a:rPr lang="en-US" smtClean="0"/>
              <a:t>14-Jun-17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4903484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3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9264823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3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42443902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8029207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3"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14058467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59"/>
            <a:ext cx="10572000" cy="2971051"/>
          </a:xfrm>
        </p:spPr>
        <p:txBody>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7548489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7" y="447188"/>
            <a:ext cx="10571999" cy="97045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818719" y="2222287"/>
            <a:ext cx="10554575" cy="363651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42592959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3"/>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1" y="2951396"/>
            <a:ext cx="10561419" cy="1468800"/>
          </a:xfrm>
        </p:spPr>
        <p:txBody>
          <a:bodyPr anchor="b"/>
          <a:lstStyle>
            <a:lvl1pPr algn="r">
              <a:defRPr sz="48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10001" y="5281213"/>
            <a:ext cx="10561419"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19704145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8715" y="2222293"/>
            <a:ext cx="5185873" cy="363876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7423" y="2222287"/>
            <a:ext cx="5194583" cy="3638764"/>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3765528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4736"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4729" y="2751150"/>
            <a:ext cx="5189856"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7423"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7423" y="2751150"/>
            <a:ext cx="5194583" cy="3109913"/>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9883327-1088-4ADE-A617-F9D8F8EF6D56}" type="datetimeFigureOut">
              <a:rPr lang="en-US" smtClean="0"/>
              <a:t>14-Jun-17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1511627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9883327-1088-4ADE-A617-F9D8F8EF6D56}" type="datetimeFigureOut">
              <a:rPr lang="en-US" smtClean="0"/>
              <a:t>14-Jun-17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39843698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883327-1088-4ADE-A617-F9D8F8EF6D56}" type="datetimeFigureOut">
              <a:rPr lang="en-US" smtClean="0"/>
              <a:t>14-Jun-17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306108500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2" y="446099"/>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2" y="446088"/>
            <a:ext cx="3547533" cy="1618396"/>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4855641" y="446100"/>
            <a:ext cx="6252633" cy="5414963"/>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3152" y="2260745"/>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4166981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31" y="727534"/>
            <a:ext cx="4852988" cy="1617163"/>
          </a:xfrm>
        </p:spPr>
        <p:txBody>
          <a:bodyPr anchor="b">
            <a:normAutofit/>
          </a:bodyPr>
          <a:lstStyle>
            <a:lvl1pPr algn="l">
              <a:defRPr sz="2400" b="0"/>
            </a:lvl1pPr>
          </a:lstStyle>
          <a:p>
            <a:r>
              <a:rPr lang="en-US" smtClean="0"/>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smtClean="0"/>
              <a:t>Click icon to add picture</a:t>
            </a:r>
            <a:endParaRPr lang="en-US" dirty="0"/>
          </a:p>
        </p:txBody>
      </p:sp>
      <p:sp>
        <p:nvSpPr>
          <p:cNvPr id="4" name="Text Placeholder 3"/>
          <p:cNvSpPr>
            <a:spLocks noGrp="1"/>
          </p:cNvSpPr>
          <p:nvPr>
            <p:ph type="body" sz="half" idx="2"/>
          </p:nvPr>
        </p:nvSpPr>
        <p:spPr>
          <a:xfrm>
            <a:off x="814731"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885818" y="6041374"/>
            <a:ext cx="976879" cy="365125"/>
          </a:xfrm>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a:xfrm>
            <a:off x="590396" y="6041374"/>
            <a:ext cx="3295413" cy="365125"/>
          </a:xfrm>
        </p:spPr>
        <p:txBody>
          <a:bodyPr/>
          <a:lstStyle/>
          <a:p>
            <a:endParaRPr lang="en-US"/>
          </a:p>
        </p:txBody>
      </p:sp>
      <p:sp>
        <p:nvSpPr>
          <p:cNvPr id="7" name="Slide Number Placeholder 6"/>
          <p:cNvSpPr>
            <a:spLocks noGrp="1"/>
          </p:cNvSpPr>
          <p:nvPr>
            <p:ph type="sldNum" sz="quarter" idx="12"/>
          </p:nvPr>
        </p:nvSpPr>
        <p:spPr>
          <a:xfrm>
            <a:off x="4862689" y="5915900"/>
            <a:ext cx="1062155" cy="490599"/>
          </a:xfrm>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72465976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1" y="4800600"/>
            <a:ext cx="10561419" cy="566738"/>
          </a:xfrm>
        </p:spPr>
        <p:txBody>
          <a:bodyPr anchor="b">
            <a:normAutofit/>
          </a:bodyPr>
          <a:lstStyle>
            <a:lvl1pPr algn="l">
              <a:defRPr sz="2400" b="0"/>
            </a:lvl1pPr>
          </a:lstStyle>
          <a:p>
            <a:r>
              <a:rPr lang="en-US" smtClean="0"/>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smtClean="0"/>
              <a:t>Click icon to add picture</a:t>
            </a:r>
            <a:endParaRPr lang="en-US" dirty="0"/>
          </a:p>
        </p:txBody>
      </p:sp>
      <p:sp>
        <p:nvSpPr>
          <p:cNvPr id="4" name="Text Placeholder 3"/>
          <p:cNvSpPr>
            <a:spLocks noGrp="1"/>
          </p:cNvSpPr>
          <p:nvPr>
            <p:ph type="body" sz="half" idx="2"/>
          </p:nvPr>
        </p:nvSpPr>
        <p:spPr>
          <a:xfrm>
            <a:off x="810001" y="5367338"/>
            <a:ext cx="10561419"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93539549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53191" y="4443692"/>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Text Placeholder 5"/>
          <p:cNvSpPr>
            <a:spLocks noGrp="1"/>
          </p:cNvSpPr>
          <p:nvPr>
            <p:ph type="body" sz="quarter" idx="16"/>
          </p:nvPr>
        </p:nvSpPr>
        <p:spPr>
          <a:xfrm>
            <a:off x="7574650" y="1081468"/>
            <a:ext cx="3810001" cy="4075465"/>
          </a:xfrm>
        </p:spPr>
        <p:txBody>
          <a:bodyPr anchor="t"/>
          <a:lstStyle>
            <a:lvl1pPr marL="0" indent="0">
              <a:buFontTx/>
              <a:buNone/>
              <a:defRPr/>
            </a:lvl1pPr>
          </a:lstStyle>
          <a:p>
            <a:pPr lvl="0"/>
            <a:r>
              <a:rPr lang="en-US" smtClean="0"/>
              <a:t>Click to edit Master text styles</a:t>
            </a:r>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176536900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5"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97" y="2435961"/>
            <a:ext cx="4382521" cy="2007789"/>
          </a:xfrm>
        </p:spPr>
        <p:txBody>
          <a:bodyPr/>
          <a:lstStyle>
            <a:lvl1pPr>
              <a:defRPr sz="3200"/>
            </a:lvl1pPr>
          </a:lstStyle>
          <a:p>
            <a:r>
              <a:rPr lang="en-US" smtClean="0"/>
              <a:t>Click to edit Master title style</a:t>
            </a:r>
            <a:endParaRPr lang="en-US" dirty="0"/>
          </a:p>
        </p:txBody>
      </p:sp>
      <p:sp>
        <p:nvSpPr>
          <p:cNvPr id="6" name="Text Placeholder 5"/>
          <p:cNvSpPr>
            <a:spLocks noGrp="1"/>
          </p:cNvSpPr>
          <p:nvPr>
            <p:ph type="body" sz="quarter" idx="16"/>
          </p:nvPr>
        </p:nvSpPr>
        <p:spPr>
          <a:xfrm>
            <a:off x="6156003" y="2286003"/>
            <a:ext cx="4880300" cy="2295525"/>
          </a:xfrm>
        </p:spPr>
        <p:txBody>
          <a:bodyPr anchor="t"/>
          <a:lstStyle>
            <a:lvl1pPr marL="0" indent="0">
              <a:buFontTx/>
              <a:buNone/>
              <a:defRPr/>
            </a:lvl1pPr>
          </a:lstStyle>
          <a:p>
            <a:pPr lvl="0"/>
            <a:r>
              <a:rPr lang="en-US" smtClean="0"/>
              <a:t>Click to edit Master text styles</a:t>
            </a:r>
          </a:p>
        </p:txBody>
      </p:sp>
      <p:sp>
        <p:nvSpPr>
          <p:cNvPr id="2" name="Date Placeholder 1"/>
          <p:cNvSpPr>
            <a:spLocks noGrp="1"/>
          </p:cNvSpPr>
          <p:nvPr>
            <p:ph type="dt" sz="half" idx="10"/>
          </p:nvPr>
        </p:nvSpPr>
        <p:spPr/>
        <p:txBody>
          <a:bodyPr/>
          <a:lstStyle/>
          <a:p>
            <a:fld id="{A9883327-1088-4ADE-A617-F9D8F8EF6D56}" type="datetimeFigureOut">
              <a:rPr lang="en-US" smtClean="0"/>
              <a:t>14-Jun-17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421274142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9612252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2"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9" y="586171"/>
            <a:ext cx="2494791" cy="51347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0003" y="446089"/>
            <a:ext cx="6611540" cy="5414962"/>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6005924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2"/>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362252805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4851899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7"/>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78669953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12800" y="1600206"/>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229600" y="1600206"/>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46017013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2"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72"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9883327-1088-4ADE-A617-F9D8F8EF6D56}" type="datetimeFigureOut">
              <a:rPr lang="en-US" smtClean="0"/>
              <a:t>14-Jun-17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139202788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9883327-1088-4ADE-A617-F9D8F8EF6D56}" type="datetimeFigureOut">
              <a:rPr lang="en-US" smtClean="0"/>
              <a:t>14-Jun-17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348878380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883327-1088-4ADE-A617-F9D8F8EF6D56}" type="datetimeFigureOut">
              <a:rPr lang="en-US" smtClean="0"/>
              <a:t>14-Jun-17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353747555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7"/>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11570062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883327-1088-4ADE-A617-F9D8F8EF6D56}" type="datetimeFigureOut">
              <a:rPr lang="en-US" smtClean="0"/>
              <a:t>14-Jun-17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344988022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242605448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785600" y="274645"/>
            <a:ext cx="36576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12800" y="274645"/>
            <a:ext cx="10769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883327-1088-4ADE-A617-F9D8F8EF6D56}" type="datetimeFigureOut">
              <a:rPr lang="en-US" smtClean="0"/>
              <a:t>14-Jun-17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3F174E7-458A-4720-9BD9-34D997601602}" type="slidenum">
              <a:rPr lang="en-US" smtClean="0"/>
              <a:t>‹#›</a:t>
            </a:fld>
            <a:endParaRPr lang="en-US"/>
          </a:p>
        </p:txBody>
      </p:sp>
    </p:spTree>
    <p:extLst>
      <p:ext uri="{BB962C8B-B14F-4D97-AF65-F5344CB8AC3E}">
        <p14:creationId xmlns:p14="http://schemas.microsoft.com/office/powerpoint/2010/main" val="127547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theme" Target="../theme/theme3.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6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883327-1088-4ADE-A617-F9D8F8EF6D56}" type="datetimeFigureOut">
              <a:rPr lang="en-US" smtClean="0"/>
              <a:t>14-Jun-17</a:t>
            </a:fld>
            <a:endParaRPr lang="en-US"/>
          </a:p>
        </p:txBody>
      </p:sp>
      <p:sp>
        <p:nvSpPr>
          <p:cNvPr id="5" name="Footer Placeholder 4"/>
          <p:cNvSpPr>
            <a:spLocks noGrp="1"/>
          </p:cNvSpPr>
          <p:nvPr>
            <p:ph type="ftr" sz="quarter" idx="3"/>
          </p:nvPr>
        </p:nvSpPr>
        <p:spPr>
          <a:xfrm>
            <a:off x="4038600" y="635636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6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174E7-458A-4720-9BD9-34D997601602}" type="slidenum">
              <a:rPr lang="en-US" smtClean="0"/>
              <a:t>‹#›</a:t>
            </a:fld>
            <a:endParaRPr lang="en-US"/>
          </a:p>
        </p:txBody>
      </p:sp>
    </p:spTree>
    <p:extLst>
      <p:ext uri="{BB962C8B-B14F-4D97-AF65-F5344CB8AC3E}">
        <p14:creationId xmlns:p14="http://schemas.microsoft.com/office/powerpoint/2010/main" val="47496582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6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883327-1088-4ADE-A617-F9D8F8EF6D56}" type="datetimeFigureOut">
              <a:rPr lang="en-US" smtClean="0"/>
              <a:t>14-Jun-17</a:t>
            </a:fld>
            <a:endParaRPr lang="en-US"/>
          </a:p>
        </p:txBody>
      </p:sp>
      <p:sp>
        <p:nvSpPr>
          <p:cNvPr id="5" name="Footer Placeholder 4"/>
          <p:cNvSpPr>
            <a:spLocks noGrp="1"/>
          </p:cNvSpPr>
          <p:nvPr>
            <p:ph type="ftr" sz="quarter" idx="3"/>
          </p:nvPr>
        </p:nvSpPr>
        <p:spPr>
          <a:xfrm>
            <a:off x="4038600" y="635636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6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174E7-458A-4720-9BD9-34D997601602}" type="slidenum">
              <a:rPr lang="en-US" smtClean="0"/>
              <a:t>‹#›</a:t>
            </a:fld>
            <a:endParaRPr lang="en-US"/>
          </a:p>
        </p:txBody>
      </p:sp>
    </p:spTree>
    <p:extLst>
      <p:ext uri="{BB962C8B-B14F-4D97-AF65-F5344CB8AC3E}">
        <p14:creationId xmlns:p14="http://schemas.microsoft.com/office/powerpoint/2010/main" val="396885936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7" y="447188"/>
            <a:ext cx="10571999"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10000" y="2184404"/>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451515" y="6041374"/>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a:p>
        </p:txBody>
      </p:sp>
      <p:sp>
        <p:nvSpPr>
          <p:cNvPr id="4" name="Date Placeholder 3"/>
          <p:cNvSpPr>
            <a:spLocks noGrp="1"/>
          </p:cNvSpPr>
          <p:nvPr>
            <p:ph type="dt" sz="half" idx="2"/>
          </p:nvPr>
        </p:nvSpPr>
        <p:spPr>
          <a:xfrm>
            <a:off x="9334625" y="6041374"/>
            <a:ext cx="1343707" cy="365125"/>
          </a:xfrm>
          <a:prstGeom prst="rect">
            <a:avLst/>
          </a:prstGeom>
        </p:spPr>
        <p:txBody>
          <a:bodyPr vert="horz" lIns="91440" tIns="45720" rIns="91440" bIns="45720" rtlCol="0" anchor="b"/>
          <a:lstStyle>
            <a:lvl1pPr algn="r">
              <a:defRPr sz="900">
                <a:solidFill>
                  <a:schemeClr val="tx1"/>
                </a:solidFill>
              </a:defRPr>
            </a:lvl1pPr>
          </a:lstStyle>
          <a:p>
            <a:fld id="{A9883327-1088-4ADE-A617-F9D8F8EF6D56}" type="datetimeFigureOut">
              <a:rPr lang="en-US" smtClean="0"/>
              <a:t>14-Jun-17</a:t>
            </a:fld>
            <a:endParaRPr lang="en-US"/>
          </a:p>
        </p:txBody>
      </p:sp>
      <p:sp>
        <p:nvSpPr>
          <p:cNvPr id="6" name="Slide Number Placeholder 5"/>
          <p:cNvSpPr>
            <a:spLocks noGrp="1"/>
          </p:cNvSpPr>
          <p:nvPr>
            <p:ph type="sldNum" sz="quarter" idx="4"/>
          </p:nvPr>
        </p:nvSpPr>
        <p:spPr>
          <a:xfrm>
            <a:off x="10678333" y="5915900"/>
            <a:ext cx="1062155" cy="490599"/>
          </a:xfrm>
          <a:prstGeom prst="rect">
            <a:avLst/>
          </a:prstGeom>
        </p:spPr>
        <p:txBody>
          <a:bodyPr vert="horz" lIns="91440" tIns="45720" rIns="91440" bIns="10800" rtlCol="0" anchor="b"/>
          <a:lstStyle>
            <a:lvl1pPr algn="r">
              <a:defRPr sz="2000">
                <a:solidFill>
                  <a:schemeClr val="accent1"/>
                </a:solidFill>
              </a:defRPr>
            </a:lvl1pPr>
          </a:lstStyle>
          <a:p>
            <a:fld id="{93F174E7-458A-4720-9BD9-34D997601602}" type="slidenum">
              <a:rPr lang="en-US" smtClean="0"/>
              <a:t>‹#›</a:t>
            </a:fld>
            <a:endParaRPr lang="en-US"/>
          </a:p>
        </p:txBody>
      </p:sp>
    </p:spTree>
    <p:extLst>
      <p:ext uri="{BB962C8B-B14F-4D97-AF65-F5344CB8AC3E}">
        <p14:creationId xmlns:p14="http://schemas.microsoft.com/office/powerpoint/2010/main" val="3980150850"/>
      </p:ext>
    </p:extLst>
  </p:cSld>
  <p:clrMap bg1="dk1" tx1="lt1" bg2="dk2" tx2="lt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6"/>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7"/>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883327-1088-4ADE-A617-F9D8F8EF6D56}" type="datetimeFigureOut">
              <a:rPr lang="en-US" smtClean="0"/>
              <a:t>14-Jun-17</a:t>
            </a:fld>
            <a:endParaRPr lang="en-US"/>
          </a:p>
        </p:txBody>
      </p:sp>
      <p:sp>
        <p:nvSpPr>
          <p:cNvPr id="5" name="Footer Placeholder 4"/>
          <p:cNvSpPr>
            <a:spLocks noGrp="1"/>
          </p:cNvSpPr>
          <p:nvPr>
            <p:ph type="ftr" sz="quarter" idx="3"/>
          </p:nvPr>
        </p:nvSpPr>
        <p:spPr>
          <a:xfrm>
            <a:off x="4165600" y="6356357"/>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7"/>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174E7-458A-4720-9BD9-34D997601602}" type="slidenum">
              <a:rPr lang="en-US" smtClean="0"/>
              <a:t>‹#›</a:t>
            </a:fld>
            <a:endParaRPr lang="en-US"/>
          </a:p>
        </p:txBody>
      </p:sp>
    </p:spTree>
    <p:extLst>
      <p:ext uri="{BB962C8B-B14F-4D97-AF65-F5344CB8AC3E}">
        <p14:creationId xmlns:p14="http://schemas.microsoft.com/office/powerpoint/2010/main" val="3447147925"/>
      </p:ext>
    </p:extLst>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g"/><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s>
</file>

<file path=ppt/slides/_rels/slide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8.xml"/></Relationships>
</file>

<file path=ppt/slides/_rels/slide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38.xml"/><Relationship Id="rId4" Type="http://schemas.openxmlformats.org/officeDocument/2006/relationships/image" Target="../media/image21.jpg"/></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3.png"/></Relationships>
</file>

<file path=ppt/slides/_rels/slide2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8.png"/></Relationships>
</file>

<file path=ppt/slides/_rels/slide2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46.png"/></Relationships>
</file>

<file path=ppt/slides/_rels/slide3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4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10189" y="1729663"/>
            <a:ext cx="1627231" cy="1225135"/>
          </a:xfrm>
          <a:prstGeom prst="rect">
            <a:avLst/>
          </a:prstGeom>
          <a:ln>
            <a:noFill/>
          </a:ln>
          <a:effectLst>
            <a:softEdge rad="112500"/>
          </a:effec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0408" y="3293741"/>
            <a:ext cx="2926473" cy="2561624"/>
          </a:xfrm>
          <a:prstGeom prst="rect">
            <a:avLst/>
          </a:prstGeom>
        </p:spPr>
      </p:pic>
      <p:sp>
        <p:nvSpPr>
          <p:cNvPr id="2" name="Title 1"/>
          <p:cNvSpPr>
            <a:spLocks noGrp="1"/>
          </p:cNvSpPr>
          <p:nvPr>
            <p:ph type="ctrTitle"/>
          </p:nvPr>
        </p:nvSpPr>
        <p:spPr>
          <a:xfrm>
            <a:off x="749757" y="2672515"/>
            <a:ext cx="11208183" cy="1360442"/>
          </a:xfrm>
        </p:spPr>
        <p:txBody>
          <a:bodyPr>
            <a:normAutofit fontScale="90000"/>
          </a:bodyPr>
          <a:lstStyle/>
          <a:p>
            <a:r>
              <a:rPr lang="ka-GE" sz="4800" b="1" smtClean="0">
                <a:ln>
                  <a:solidFill>
                    <a:srgbClr val="0070C0"/>
                  </a:solidFill>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მზის სისტემის პლანეტების </a:t>
            </a:r>
            <a:r>
              <a:rPr lang="ka-GE" sz="4800" b="1" dirty="0" smtClean="0">
                <a:ln>
                  <a:solidFill>
                    <a:srgbClr val="0070C0"/>
                  </a:solidFill>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rPr>
              <a:t>მაგნიტური ველები</a:t>
            </a:r>
            <a:endParaRPr lang="en-US" sz="4800" b="1" dirty="0">
              <a:ln>
                <a:solidFill>
                  <a:srgbClr val="0070C0"/>
                </a:solidFill>
              </a:ln>
              <a:pattFill prst="dkUpDiag">
                <a:fgClr>
                  <a:schemeClr val="bg1">
                    <a:lumMod val="50000"/>
                  </a:schemeClr>
                </a:fgClr>
                <a:bgClr>
                  <a:schemeClr val="tx1">
                    <a:lumMod val="75000"/>
                    <a:lumOff val="25000"/>
                  </a:schemeClr>
                </a:bgClr>
              </a:pattFill>
              <a:effectLst>
                <a:outerShdw blurRad="38100" dist="19050" dir="2700000" algn="tl" rotWithShape="0">
                  <a:schemeClr val="dk1">
                    <a:lumMod val="50000"/>
                    <a:alpha val="40000"/>
                  </a:schemeClr>
                </a:outerShdw>
              </a:effectLst>
            </a:endParaRPr>
          </a:p>
        </p:txBody>
      </p:sp>
      <p:sp>
        <p:nvSpPr>
          <p:cNvPr id="3" name="Subtitle 2"/>
          <p:cNvSpPr>
            <a:spLocks noGrp="1"/>
          </p:cNvSpPr>
          <p:nvPr>
            <p:ph type="subTitle" idx="1"/>
          </p:nvPr>
        </p:nvSpPr>
        <p:spPr>
          <a:xfrm>
            <a:off x="8183538" y="5823703"/>
            <a:ext cx="3023343" cy="538161"/>
          </a:xfrm>
        </p:spPr>
        <p:txBody>
          <a:bodyPr/>
          <a:lstStyle/>
          <a:p>
            <a:r>
              <a:rPr lang="ka-GE" dirty="0">
                <a:ln>
                  <a:solidFill>
                    <a:srgbClr val="0070C0"/>
                  </a:solidFill>
                </a:ln>
                <a:solidFill>
                  <a:schemeClr val="bg2">
                    <a:lumMod val="60000"/>
                    <a:lumOff val="40000"/>
                  </a:schemeClr>
                </a:solidFill>
              </a:rPr>
              <a:t>მარიამ ქავთარაძე</a:t>
            </a:r>
            <a:endParaRPr lang="en-US" dirty="0">
              <a:ln>
                <a:solidFill>
                  <a:srgbClr val="0070C0"/>
                </a:solidFill>
              </a:ln>
              <a:solidFill>
                <a:schemeClr val="bg2">
                  <a:lumMod val="60000"/>
                  <a:lumOff val="40000"/>
                </a:schemeClr>
              </a:solidFill>
            </a:endParaRPr>
          </a:p>
          <a:p>
            <a:endParaRPr lang="en-US" dirty="0"/>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64436" y="1115024"/>
            <a:ext cx="1498600" cy="1498600"/>
          </a:xfrm>
          <a:prstGeom prst="rect">
            <a:avLst/>
          </a:prstGeom>
          <a:ln>
            <a:noFill/>
          </a:ln>
          <a:effectLst>
            <a:softEdge rad="112500"/>
          </a:effectLst>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17941" y="4091848"/>
            <a:ext cx="3947952" cy="1947834"/>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23771" y="4654196"/>
            <a:ext cx="3397927" cy="1854923"/>
          </a:xfrm>
          <a:prstGeom prst="rect">
            <a:avLst/>
          </a:prstGeom>
          <a:ln>
            <a:noFill/>
          </a:ln>
          <a:effectLst>
            <a:softEdge rad="112500"/>
          </a:effectLst>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813" y="2674745"/>
            <a:ext cx="1237992" cy="1237992"/>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359659" y="293070"/>
            <a:ext cx="1694428" cy="1270821"/>
          </a:xfrm>
          <a:prstGeom prst="ellipse">
            <a:avLst/>
          </a:prstGeom>
          <a:ln>
            <a:noFill/>
          </a:ln>
          <a:effectLst>
            <a:softEdge rad="112500"/>
          </a:effectLst>
        </p:spPr>
      </p:pic>
      <p:pic>
        <p:nvPicPr>
          <p:cNvPr id="11" name="Picture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086369" y="1293191"/>
            <a:ext cx="1857239" cy="1604170"/>
          </a:xfrm>
          <a:prstGeom prst="rect">
            <a:avLst/>
          </a:prstGeom>
          <a:ln>
            <a:noFill/>
          </a:ln>
          <a:effectLst>
            <a:softEdge rad="112500"/>
          </a:effectLst>
        </p:spPr>
      </p:pic>
      <p:pic>
        <p:nvPicPr>
          <p:cNvPr id="12" name="Picture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19085" y="1232309"/>
            <a:ext cx="2307537" cy="1297990"/>
          </a:xfrm>
          <a:prstGeom prst="rect">
            <a:avLst/>
          </a:prstGeom>
        </p:spPr>
      </p:pic>
      <p:pic>
        <p:nvPicPr>
          <p:cNvPr id="13" name="Picture 1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909972" y="125397"/>
            <a:ext cx="1103425" cy="1066078"/>
          </a:xfrm>
          <a:prstGeom prst="ellipse">
            <a:avLst/>
          </a:prstGeom>
          <a:ln>
            <a:noFill/>
          </a:ln>
          <a:effectLst>
            <a:softEdge rad="112500"/>
          </a:effectLst>
        </p:spPr>
      </p:pic>
      <p:sp>
        <p:nvSpPr>
          <p:cNvPr id="14" name="TextBox 13"/>
          <p:cNvSpPr txBox="1"/>
          <p:nvPr/>
        </p:nvSpPr>
        <p:spPr>
          <a:xfrm>
            <a:off x="901703" y="369863"/>
            <a:ext cx="7937500" cy="923330"/>
          </a:xfrm>
          <a:prstGeom prst="rect">
            <a:avLst/>
          </a:prstGeom>
          <a:noFill/>
        </p:spPr>
        <p:txBody>
          <a:bodyPr wrap="square" rtlCol="0">
            <a:spAutoFit/>
            <a:scene3d>
              <a:camera prst="orthographicFront"/>
              <a:lightRig rig="threePt" dir="t"/>
            </a:scene3d>
            <a:sp3d extrusionH="57150">
              <a:bevelT w="57150" h="38100" prst="artDeco"/>
            </a:sp3d>
          </a:bodyPr>
          <a:lstStyle/>
          <a:p>
            <a:r>
              <a:rPr lang="ka-GE" b="1" dirty="0" smtClean="0">
                <a:ln w="22225">
                  <a:solidFill>
                    <a:srgbClr val="0070C0"/>
                  </a:solidFill>
                  <a:prstDash val="solid"/>
                </a:ln>
                <a:solidFill>
                  <a:schemeClr val="tx1">
                    <a:lumMod val="95000"/>
                    <a:lumOff val="5000"/>
                  </a:schemeClr>
                </a:solidFill>
              </a:rPr>
              <a:t>ივანე ჯავახიშვილის სახელობის თბილისის სახელმწიფო უნივერსიტეტის ზუსტ და საბუნებისმეტყველო მეცნიერებათა ფაკულტეტი. </a:t>
            </a:r>
            <a:r>
              <a:rPr lang="en-US" sz="2000" dirty="0" smtClean="0">
                <a:ln>
                  <a:solidFill>
                    <a:schemeClr val="tx1">
                      <a:lumMod val="95000"/>
                      <a:lumOff val="5000"/>
                    </a:schemeClr>
                  </a:solidFill>
                </a:ln>
                <a:solidFill>
                  <a:schemeClr val="tx1">
                    <a:lumMod val="95000"/>
                    <a:lumOff val="5000"/>
                  </a:schemeClr>
                </a:solidFill>
              </a:rPr>
              <a:t/>
            </a:r>
            <a:br>
              <a:rPr lang="en-US" sz="2000" dirty="0" smtClean="0">
                <a:ln>
                  <a:solidFill>
                    <a:schemeClr val="tx1">
                      <a:lumMod val="95000"/>
                      <a:lumOff val="5000"/>
                    </a:schemeClr>
                  </a:solidFill>
                </a:ln>
                <a:solidFill>
                  <a:schemeClr val="tx1">
                    <a:lumMod val="95000"/>
                    <a:lumOff val="5000"/>
                  </a:schemeClr>
                </a:solidFill>
              </a:rPr>
            </a:br>
            <a:endParaRPr lang="en-US" dirty="0"/>
          </a:p>
        </p:txBody>
      </p:sp>
    </p:spTree>
    <p:extLst>
      <p:ext uri="{BB962C8B-B14F-4D97-AF65-F5344CB8AC3E}">
        <p14:creationId xmlns:p14="http://schemas.microsoft.com/office/powerpoint/2010/main" val="601151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scene3d>
              <a:camera prst="orthographicFront"/>
              <a:lightRig rig="threePt" dir="t"/>
            </a:scene3d>
            <a:sp3d extrusionH="57150">
              <a:bevelT w="38100" h="38100"/>
            </a:sp3d>
          </a:bodyPr>
          <a:lstStyle/>
          <a:p>
            <a:r>
              <a:rPr lang="ka-GE" dirty="0" smtClean="0">
                <a:ln>
                  <a:solidFill>
                    <a:schemeClr val="bg2">
                      <a:lumMod val="60000"/>
                      <a:lumOff val="40000"/>
                    </a:schemeClr>
                  </a:solidFill>
                </a:ln>
                <a:solidFill>
                  <a:schemeClr val="bg2">
                    <a:lumMod val="40000"/>
                    <a:lumOff val="60000"/>
                  </a:schemeClr>
                </a:solidFill>
              </a:rPr>
              <a:t>მზის სისტემის ყველა პლანეტას გააჩნია თავისებური მაგნიტური ველ</a:t>
            </a:r>
            <a:r>
              <a:rPr lang="ka-GE" dirty="0">
                <a:ln>
                  <a:solidFill>
                    <a:schemeClr val="bg2">
                      <a:lumMod val="60000"/>
                      <a:lumOff val="40000"/>
                    </a:schemeClr>
                  </a:solidFill>
                </a:ln>
                <a:solidFill>
                  <a:schemeClr val="bg2">
                    <a:lumMod val="40000"/>
                    <a:lumOff val="60000"/>
                  </a:schemeClr>
                </a:solidFill>
              </a:rPr>
              <a:t>ი</a:t>
            </a:r>
            <a:r>
              <a:rPr lang="ka-GE" dirty="0" smtClean="0">
                <a:ln>
                  <a:solidFill>
                    <a:schemeClr val="bg2">
                      <a:lumMod val="60000"/>
                      <a:lumOff val="40000"/>
                    </a:schemeClr>
                  </a:solidFill>
                </a:ln>
                <a:solidFill>
                  <a:schemeClr val="bg2">
                    <a:lumMod val="40000"/>
                    <a:lumOff val="60000"/>
                  </a:schemeClr>
                </a:solidFill>
              </a:rPr>
              <a:t/>
            </a:r>
            <a:br>
              <a:rPr lang="ka-GE" dirty="0" smtClean="0">
                <a:ln>
                  <a:solidFill>
                    <a:schemeClr val="bg2">
                      <a:lumMod val="60000"/>
                      <a:lumOff val="40000"/>
                    </a:schemeClr>
                  </a:solidFill>
                </a:ln>
                <a:solidFill>
                  <a:schemeClr val="bg2">
                    <a:lumMod val="40000"/>
                    <a:lumOff val="60000"/>
                  </a:schemeClr>
                </a:solidFill>
              </a:rPr>
            </a:br>
            <a:endParaRPr lang="en-US" dirty="0">
              <a:ln>
                <a:solidFill>
                  <a:schemeClr val="bg2">
                    <a:lumMod val="60000"/>
                    <a:lumOff val="40000"/>
                  </a:schemeClr>
                </a:solidFill>
              </a:ln>
              <a:solidFill>
                <a:schemeClr val="bg2">
                  <a:lumMod val="40000"/>
                  <a:lumOff val="60000"/>
                </a:schemeClr>
              </a:solidFill>
            </a:endParaRPr>
          </a:p>
        </p:txBody>
      </p:sp>
      <p:sp>
        <p:nvSpPr>
          <p:cNvPr id="3" name="Content Placeholder 2"/>
          <p:cNvSpPr>
            <a:spLocks noGrp="1"/>
          </p:cNvSpPr>
          <p:nvPr>
            <p:ph idx="1"/>
          </p:nvPr>
        </p:nvSpPr>
        <p:spPr>
          <a:xfrm>
            <a:off x="706765" y="1417737"/>
            <a:ext cx="12225401" cy="5239055"/>
          </a:xfrm>
        </p:spPr>
        <p:txBody>
          <a:bodyPr>
            <a:normAutofit/>
            <a:scene3d>
              <a:camera prst="orthographicFront"/>
              <a:lightRig rig="threePt" dir="t"/>
            </a:scene3d>
            <a:sp3d extrusionH="57150">
              <a:bevelT w="69850" h="69850" prst="divot"/>
            </a:sp3d>
          </a:bodyPr>
          <a:lstStyle/>
          <a:p>
            <a:r>
              <a:rPr lang="ka-GE" sz="3600" dirty="0" smtClean="0">
                <a:ln>
                  <a:solidFill>
                    <a:schemeClr val="accent5">
                      <a:lumMod val="40000"/>
                      <a:lumOff val="60000"/>
                    </a:schemeClr>
                  </a:solidFill>
                </a:ln>
                <a:solidFill>
                  <a:schemeClr val="accent6">
                    <a:lumMod val="50000"/>
                  </a:schemeClr>
                </a:solidFill>
              </a:rPr>
              <a:t>დედამიწის ჯგუფის პლანეტებს</a:t>
            </a:r>
            <a:r>
              <a:rPr lang="en-US" sz="3600" dirty="0" smtClean="0">
                <a:ln>
                  <a:solidFill>
                    <a:schemeClr val="accent5">
                      <a:lumMod val="40000"/>
                      <a:lumOff val="60000"/>
                    </a:schemeClr>
                  </a:solidFill>
                </a:ln>
                <a:solidFill>
                  <a:schemeClr val="accent6">
                    <a:lumMod val="50000"/>
                  </a:schemeClr>
                </a:solidFill>
              </a:rPr>
              <a:t> </a:t>
            </a:r>
            <a:r>
              <a:rPr lang="ka-GE" sz="3600" dirty="0" smtClean="0">
                <a:ln>
                  <a:solidFill>
                    <a:schemeClr val="accent5">
                      <a:lumMod val="40000"/>
                      <a:lumOff val="60000"/>
                    </a:schemeClr>
                  </a:solidFill>
                </a:ln>
                <a:solidFill>
                  <a:schemeClr val="accent6">
                    <a:lumMod val="50000"/>
                  </a:schemeClr>
                </a:solidFill>
              </a:rPr>
              <a:t>შედარებით სუსტი მაგნიტური ველი აქვთ, ხოლო პლანეტა გიგანტებს-საკმაოდ ძლიერი.</a:t>
            </a:r>
            <a:endParaRPr lang="en-US" sz="3600" dirty="0">
              <a:ln>
                <a:solidFill>
                  <a:schemeClr val="accent5">
                    <a:lumMod val="40000"/>
                    <a:lumOff val="60000"/>
                  </a:schemeClr>
                </a:solidFill>
              </a:ln>
              <a:solidFill>
                <a:schemeClr val="accent6">
                  <a:lumMod val="50000"/>
                </a:schemeClr>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251" y="3225440"/>
            <a:ext cx="11248372" cy="3225475"/>
          </a:xfrm>
          <a:prstGeom prst="rect">
            <a:avLst/>
          </a:prstGeom>
        </p:spPr>
      </p:pic>
    </p:spTree>
    <p:extLst>
      <p:ext uri="{BB962C8B-B14F-4D97-AF65-F5344CB8AC3E}">
        <p14:creationId xmlns:p14="http://schemas.microsoft.com/office/powerpoint/2010/main" val="505033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620" y="12529"/>
            <a:ext cx="8851381" cy="1966585"/>
          </a:xfrm>
        </p:spPr>
        <p:txBody>
          <a:bodyPr>
            <a:normAutofit/>
            <a:scene3d>
              <a:camera prst="orthographicFront"/>
              <a:lightRig rig="threePt" dir="t"/>
            </a:scene3d>
            <a:sp3d extrusionH="57150">
              <a:bevelT w="38100" h="38100"/>
            </a:sp3d>
          </a:bodyPr>
          <a:lstStyle/>
          <a:p>
            <a:r>
              <a:rPr lang="ka-GE" dirty="0" smtClean="0">
                <a:ln>
                  <a:solidFill>
                    <a:schemeClr val="tx2">
                      <a:lumMod val="75000"/>
                    </a:schemeClr>
                  </a:solidFill>
                </a:ln>
                <a:solidFill>
                  <a:schemeClr val="bg2">
                    <a:lumMod val="75000"/>
                    <a:lumOff val="25000"/>
                  </a:schemeClr>
                </a:solidFill>
              </a:rPr>
              <a:t>მაგნიტური ველის წარმოქმნა დამოკიდებულია:</a:t>
            </a:r>
            <a:r>
              <a:rPr lang="ka-GE" dirty="0" smtClean="0"/>
              <a:t/>
            </a:r>
            <a:br>
              <a:rPr lang="ka-GE" dirty="0" smtClean="0"/>
            </a:br>
            <a:endParaRPr lang="en-US" dirty="0"/>
          </a:p>
        </p:txBody>
      </p:sp>
      <p:sp>
        <p:nvSpPr>
          <p:cNvPr id="3" name="Content Placeholder 2"/>
          <p:cNvSpPr>
            <a:spLocks noGrp="1"/>
          </p:cNvSpPr>
          <p:nvPr>
            <p:ph idx="1"/>
          </p:nvPr>
        </p:nvSpPr>
        <p:spPr>
          <a:xfrm>
            <a:off x="292626" y="2351761"/>
            <a:ext cx="10554575" cy="3497894"/>
          </a:xfrm>
        </p:spPr>
        <p:txBody>
          <a:bodyPr/>
          <a:lstStyle/>
          <a:p>
            <a:r>
              <a:rPr lang="ka-GE" sz="3200" dirty="0" smtClean="0"/>
              <a:t>პლანეტის აგებულებაზე, მის შინაგან სტრუქტურაზე.</a:t>
            </a:r>
          </a:p>
          <a:p>
            <a:r>
              <a:rPr lang="ka-GE" sz="3200" dirty="0" smtClean="0"/>
              <a:t>პოლარული ღერძის პრეცესიაზე.</a:t>
            </a:r>
          </a:p>
          <a:p>
            <a:r>
              <a:rPr lang="ka-GE" sz="3200" dirty="0" smtClean="0"/>
              <a:t>ბრუნვის პერიოდზე</a:t>
            </a:r>
            <a:r>
              <a:rPr lang="ka-GE" dirty="0"/>
              <a:t> </a:t>
            </a:r>
            <a:r>
              <a:rPr lang="ka-GE" dirty="0" smtClean="0"/>
              <a:t> </a:t>
            </a:r>
            <a:r>
              <a:rPr lang="ka-GE" sz="3200" dirty="0" smtClean="0"/>
              <a:t>საკუთარი ღერძის გარშემო.</a:t>
            </a:r>
            <a:endParaRPr lang="en-US" dirty="0"/>
          </a:p>
        </p:txBody>
      </p:sp>
    </p:spTree>
    <p:extLst>
      <p:ext uri="{BB962C8B-B14F-4D97-AF65-F5344CB8AC3E}">
        <p14:creationId xmlns:p14="http://schemas.microsoft.com/office/powerpoint/2010/main" val="1287030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5469" y="586155"/>
            <a:ext cx="7908099" cy="1078522"/>
          </a:xfrm>
        </p:spPr>
        <p:txBody>
          <a:bodyPr>
            <a:normAutofit fontScale="90000"/>
          </a:bodyPr>
          <a:lstStyle/>
          <a:p>
            <a:r>
              <a:rPr lang="ka-GE" dirty="0" smtClean="0"/>
              <a:t>დედამიწის შინაგანი აგებულება:</a:t>
            </a:r>
            <a:br>
              <a:rPr lang="ka-GE" dirty="0" smtClean="0"/>
            </a:b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04445" y="1641041"/>
            <a:ext cx="5257801" cy="3683135"/>
          </a:xfrm>
        </p:spPr>
      </p:pic>
      <p:sp>
        <p:nvSpPr>
          <p:cNvPr id="7" name="TextBox 6"/>
          <p:cNvSpPr txBox="1"/>
          <p:nvPr/>
        </p:nvSpPr>
        <p:spPr>
          <a:xfrm>
            <a:off x="4994038" y="1840523"/>
            <a:ext cx="7197969" cy="4093428"/>
          </a:xfrm>
          <a:prstGeom prst="rect">
            <a:avLst/>
          </a:prstGeom>
          <a:noFill/>
        </p:spPr>
        <p:txBody>
          <a:bodyPr wrap="square" rtlCol="0">
            <a:spAutoFit/>
          </a:bodyPr>
          <a:lstStyle/>
          <a:p>
            <a:pPr marL="285750" indent="-285750">
              <a:buFont typeface="Arial" pitchFamily="34" charset="0"/>
              <a:buChar char="•"/>
            </a:pPr>
            <a:r>
              <a:rPr lang="ka-GE" sz="2000" dirty="0" smtClean="0">
                <a:solidFill>
                  <a:srgbClr val="C55A11"/>
                </a:solidFill>
              </a:rPr>
              <a:t>ქერქი-დედამიწის მყარი გარსი, რომელიც აგებულია ქანებისა და მინერალებისგან . (0-40 კმ)</a:t>
            </a:r>
          </a:p>
          <a:p>
            <a:pPr marL="285750" indent="-285750">
              <a:buFont typeface="Arial" pitchFamily="34" charset="0"/>
              <a:buChar char="•"/>
            </a:pPr>
            <a:r>
              <a:rPr lang="ka-GE" sz="2000" dirty="0" smtClean="0">
                <a:solidFill>
                  <a:srgbClr val="C55A11"/>
                </a:solidFill>
              </a:rPr>
              <a:t>მანტია-დედამიწის  გარსი, რომელიც მოქცეულია დედამიწის ქერქსა და ბირთვს შორის ტემპერატურით 1000 </a:t>
            </a:r>
            <a:r>
              <a:rPr lang="ru-RU" sz="2000" dirty="0">
                <a:solidFill>
                  <a:srgbClr val="C55A11"/>
                </a:solidFill>
              </a:rPr>
              <a:t>°С</a:t>
            </a:r>
            <a:r>
              <a:rPr lang="ka-GE" sz="2000" dirty="0" smtClean="0">
                <a:solidFill>
                  <a:srgbClr val="C55A11"/>
                </a:solidFill>
              </a:rPr>
              <a:t> .(40-2900კმ) </a:t>
            </a:r>
          </a:p>
          <a:p>
            <a:pPr marL="285750" indent="-285750">
              <a:buFont typeface="Arial" pitchFamily="34" charset="0"/>
              <a:buChar char="•"/>
            </a:pPr>
            <a:r>
              <a:rPr lang="ka-GE" sz="2000" dirty="0" smtClean="0">
                <a:solidFill>
                  <a:srgbClr val="C55A11"/>
                </a:solidFill>
              </a:rPr>
              <a:t>გარე ბირთვი-ძირითადად შედგება თხევადი რკინისა და ნიკელისგან ტემპერატურით  3700 </a:t>
            </a:r>
            <a:r>
              <a:rPr lang="ru-RU" sz="2000" dirty="0">
                <a:solidFill>
                  <a:srgbClr val="C55A11"/>
                </a:solidFill>
              </a:rPr>
              <a:t>°</a:t>
            </a:r>
            <a:r>
              <a:rPr lang="ru-RU" sz="2000" dirty="0" smtClean="0">
                <a:solidFill>
                  <a:srgbClr val="C55A11"/>
                </a:solidFill>
              </a:rPr>
              <a:t>С</a:t>
            </a:r>
            <a:r>
              <a:rPr lang="ka-GE" sz="2000" dirty="0" smtClean="0">
                <a:solidFill>
                  <a:srgbClr val="C55A11"/>
                </a:solidFill>
              </a:rPr>
              <a:t> (2900-5150 კმ)</a:t>
            </a:r>
          </a:p>
          <a:p>
            <a:pPr marL="285750" indent="-285750">
              <a:buFont typeface="Arial" pitchFamily="34" charset="0"/>
              <a:buChar char="•"/>
            </a:pPr>
            <a:r>
              <a:rPr lang="ka-GE" sz="2000" dirty="0" smtClean="0">
                <a:solidFill>
                  <a:srgbClr val="C55A11"/>
                </a:solidFill>
              </a:rPr>
              <a:t>შიდა ბირთვი-ძირითადად შედგება მყარი რკინისგან  ტემპერატურით 4300 </a:t>
            </a:r>
            <a:r>
              <a:rPr lang="ru-RU" sz="2000" dirty="0">
                <a:solidFill>
                  <a:srgbClr val="C55A11"/>
                </a:solidFill>
              </a:rPr>
              <a:t>°</a:t>
            </a:r>
            <a:r>
              <a:rPr lang="ru-RU" sz="2000" dirty="0" smtClean="0">
                <a:solidFill>
                  <a:srgbClr val="C55A11"/>
                </a:solidFill>
              </a:rPr>
              <a:t>С</a:t>
            </a:r>
            <a:r>
              <a:rPr lang="ka-GE" sz="2000" dirty="0" smtClean="0">
                <a:solidFill>
                  <a:srgbClr val="C55A11"/>
                </a:solidFill>
              </a:rPr>
              <a:t>  (5150-6371 კმ) შიდა გული არის მთვარის ზომის 2/3, შიდა გულის ტემპერატურა 5700</a:t>
            </a:r>
            <a:r>
              <a:rPr lang="ru-RU" sz="2000" dirty="0" smtClean="0">
                <a:solidFill>
                  <a:srgbClr val="C55A11"/>
                </a:solidFill>
              </a:rPr>
              <a:t>°С</a:t>
            </a:r>
            <a:r>
              <a:rPr lang="ka-GE" sz="2000" dirty="0" smtClean="0">
                <a:solidFill>
                  <a:srgbClr val="C55A11"/>
                </a:solidFill>
              </a:rPr>
              <a:t>-მდეც აღწევს, რითაც მზის ზედაპირის ტემპერატურას უახლოვდება, მიუხედავად ამისა გრავიტაციით გამოწვეული წნევა მას მყარ მდგომარეობას უნარჩუნებს.</a:t>
            </a:r>
            <a:endParaRPr lang="en-US" sz="2000" dirty="0">
              <a:solidFill>
                <a:srgbClr val="C55A11"/>
              </a:solidFill>
            </a:endParaRPr>
          </a:p>
        </p:txBody>
      </p:sp>
    </p:spTree>
    <p:extLst>
      <p:ext uri="{BB962C8B-B14F-4D97-AF65-F5344CB8AC3E}">
        <p14:creationId xmlns:p14="http://schemas.microsoft.com/office/powerpoint/2010/main" val="3762329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6932" y="12"/>
            <a:ext cx="7867389" cy="1325563"/>
          </a:xfrm>
        </p:spPr>
        <p:txBody>
          <a:bodyPr>
            <a:scene3d>
              <a:camera prst="orthographicFront"/>
              <a:lightRig rig="threePt" dir="t"/>
            </a:scene3d>
            <a:sp3d extrusionH="57150">
              <a:bevelT h="25400" prst="softRound"/>
            </a:sp3d>
          </a:bodyPr>
          <a:lstStyle/>
          <a:p>
            <a:r>
              <a:rPr lang="ka-GE" dirty="0" smtClean="0">
                <a:ln w="0">
                  <a:solidFill>
                    <a:srgbClr val="FFFF00"/>
                  </a:solidFill>
                </a:ln>
                <a:solidFill>
                  <a:schemeClr val="accent1"/>
                </a:solidFill>
                <a:effectLst>
                  <a:outerShdw blurRad="38100" dist="25400" dir="5400000" algn="ctr" rotWithShape="0">
                    <a:srgbClr val="6E747A">
                      <a:alpha val="43000"/>
                    </a:srgbClr>
                  </a:outerShdw>
                </a:effectLst>
              </a:rPr>
              <a:t>დედამიწის მაგნიტური ველი</a:t>
            </a:r>
            <a:endParaRPr lang="en-US" dirty="0">
              <a:ln w="0">
                <a:solidFill>
                  <a:srgbClr val="FFFF00"/>
                </a:solidFill>
              </a:ln>
              <a:solidFill>
                <a:schemeClr val="accent1"/>
              </a:solidFill>
              <a:effectLst>
                <a:outerShdw blurRad="38100" dist="25400" dir="5400000" algn="ctr" rotWithShape="0">
                  <a:srgbClr val="6E747A">
                    <a:alpha val="43000"/>
                  </a:srgbClr>
                </a:outerShdw>
              </a:effectLst>
            </a:endParaRPr>
          </a:p>
        </p:txBody>
      </p:sp>
      <p:sp>
        <p:nvSpPr>
          <p:cNvPr id="7" name="Oval 3"/>
          <p:cNvSpPr>
            <a:spLocks noChangeArrowheads="1"/>
          </p:cNvSpPr>
          <p:nvPr/>
        </p:nvSpPr>
        <p:spPr bwMode="auto">
          <a:xfrm>
            <a:off x="2363254" y="2442577"/>
            <a:ext cx="2768249" cy="3378669"/>
          </a:xfrm>
          <a:prstGeom prst="ellipse">
            <a:avLst/>
          </a:prstGeom>
          <a:noFill/>
          <a:ln w="9525">
            <a:solidFill>
              <a:srgbClr val="00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 name="Oval 3"/>
          <p:cNvSpPr>
            <a:spLocks noChangeArrowheads="1"/>
          </p:cNvSpPr>
          <p:nvPr/>
        </p:nvSpPr>
        <p:spPr bwMode="auto">
          <a:xfrm>
            <a:off x="701145" y="2442575"/>
            <a:ext cx="2342683" cy="3206663"/>
          </a:xfrm>
          <a:prstGeom prst="ellipse">
            <a:avLst/>
          </a:prstGeom>
          <a:noFill/>
          <a:ln w="9525">
            <a:solidFill>
              <a:srgbClr val="00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 name="Oval 3"/>
          <p:cNvSpPr>
            <a:spLocks noChangeArrowheads="1"/>
          </p:cNvSpPr>
          <p:nvPr/>
        </p:nvSpPr>
        <p:spPr bwMode="auto">
          <a:xfrm>
            <a:off x="87690" y="2277629"/>
            <a:ext cx="2956143" cy="3543617"/>
          </a:xfrm>
          <a:prstGeom prst="ellipse">
            <a:avLst/>
          </a:prstGeom>
          <a:noFill/>
          <a:ln w="9525">
            <a:solidFill>
              <a:srgbClr val="00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Oval 3"/>
          <p:cNvSpPr>
            <a:spLocks noChangeArrowheads="1"/>
          </p:cNvSpPr>
          <p:nvPr/>
        </p:nvSpPr>
        <p:spPr bwMode="auto">
          <a:xfrm>
            <a:off x="2363247" y="2277627"/>
            <a:ext cx="3135680" cy="3724428"/>
          </a:xfrm>
          <a:prstGeom prst="ellipse">
            <a:avLst/>
          </a:prstGeom>
          <a:noFill/>
          <a:ln w="9525">
            <a:solidFill>
              <a:srgbClr val="00FF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6" name="Picture 4" descr="C:\work\nasa-jhs\store\globe_east_540.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l="4762" t="4762" r="7143" b="7143"/>
          <a:stretch>
            <a:fillRect/>
          </a:stretch>
        </p:blipFill>
        <p:spPr bwMode="auto">
          <a:xfrm>
            <a:off x="1308505" y="2516874"/>
            <a:ext cx="3286311" cy="330437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12"/>
          <p:cNvSpPr txBox="1"/>
          <p:nvPr/>
        </p:nvSpPr>
        <p:spPr>
          <a:xfrm>
            <a:off x="6186245" y="1766174"/>
            <a:ext cx="5818179" cy="3108543"/>
          </a:xfrm>
          <a:prstGeom prst="rect">
            <a:avLst/>
          </a:prstGeom>
          <a:noFill/>
        </p:spPr>
        <p:txBody>
          <a:bodyPr wrap="square" rtlCol="0">
            <a:spAutoFit/>
            <a:scene3d>
              <a:camera prst="orthographicFront"/>
              <a:lightRig rig="threePt" dir="t"/>
            </a:scene3d>
            <a:sp3d extrusionH="57150">
              <a:bevelT w="38100" h="38100"/>
            </a:sp3d>
          </a:bodyPr>
          <a:lstStyle/>
          <a:p>
            <a:pPr marL="285750" indent="-285750">
              <a:buFont typeface="Arial" panose="020B0604020202020204" pitchFamily="34" charset="0"/>
              <a:buChar char="•"/>
            </a:pPr>
            <a:r>
              <a:rPr lang="ka-GE" sz="2800" dirty="0" smtClean="0">
                <a:ln>
                  <a:solidFill>
                    <a:schemeClr val="bg2">
                      <a:lumMod val="60000"/>
                      <a:lumOff val="40000"/>
                    </a:schemeClr>
                  </a:solidFill>
                </a:ln>
                <a:solidFill>
                  <a:schemeClr val="bg1">
                    <a:lumMod val="65000"/>
                    <a:lumOff val="35000"/>
                  </a:schemeClr>
                </a:solidFill>
              </a:rPr>
              <a:t>დედამიწის მაგნიტური ველის ძალწირებს ისეთი სახე აქვთ თითქოს მის შიგნით მაგნიტი მოათავსეს.</a:t>
            </a:r>
          </a:p>
          <a:p>
            <a:pPr marL="285750" indent="-285750">
              <a:buFont typeface="Arial" panose="020B0604020202020204" pitchFamily="34" charset="0"/>
              <a:buChar char="•"/>
            </a:pPr>
            <a:r>
              <a:rPr lang="ka-GE" sz="2800" dirty="0" smtClean="0">
                <a:ln>
                  <a:solidFill>
                    <a:schemeClr val="bg2">
                      <a:lumMod val="60000"/>
                      <a:lumOff val="40000"/>
                    </a:schemeClr>
                  </a:solidFill>
                </a:ln>
                <a:solidFill>
                  <a:schemeClr val="bg1">
                    <a:lumMod val="65000"/>
                    <a:lumOff val="35000"/>
                  </a:schemeClr>
                </a:solidFill>
              </a:rPr>
              <a:t>დედამიწის მანიტური ველი გენერირდება დედამიწის გარე ბირთვში.</a:t>
            </a:r>
            <a:endParaRPr lang="en-US" sz="2800" dirty="0">
              <a:ln>
                <a:solidFill>
                  <a:schemeClr val="bg2">
                    <a:lumMod val="60000"/>
                    <a:lumOff val="40000"/>
                  </a:schemeClr>
                </a:solidFill>
              </a:ln>
              <a:solidFill>
                <a:schemeClr val="bg1">
                  <a:lumMod val="65000"/>
                  <a:lumOff val="35000"/>
                </a:schemeClr>
              </a:solidFill>
            </a:endParaRPr>
          </a:p>
        </p:txBody>
      </p:sp>
      <p:sp>
        <p:nvSpPr>
          <p:cNvPr id="14" name="Rectangle 8"/>
          <p:cNvSpPr>
            <a:spLocks noChangeArrowheads="1"/>
          </p:cNvSpPr>
          <p:nvPr/>
        </p:nvSpPr>
        <p:spPr bwMode="auto">
          <a:xfrm>
            <a:off x="2662825" y="3051131"/>
            <a:ext cx="381000" cy="243840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wrap="none" anchor="ctr"/>
          <a:lstStyle/>
          <a:p>
            <a:endParaRPr lang="en-US">
              <a:ln>
                <a:solidFill>
                  <a:schemeClr val="tx1"/>
                </a:solidFill>
              </a:ln>
            </a:endParaRPr>
          </a:p>
        </p:txBody>
      </p:sp>
      <p:sp>
        <p:nvSpPr>
          <p:cNvPr id="15" name="TextBox 14"/>
          <p:cNvSpPr txBox="1"/>
          <p:nvPr/>
        </p:nvSpPr>
        <p:spPr>
          <a:xfrm>
            <a:off x="2753585" y="3059668"/>
            <a:ext cx="183400" cy="369332"/>
          </a:xfrm>
          <a:prstGeom prst="rect">
            <a:avLst/>
          </a:prstGeom>
          <a:noFill/>
        </p:spPr>
        <p:txBody>
          <a:bodyPr wrap="square" rtlCol="0">
            <a:spAutoFit/>
          </a:bodyPr>
          <a:lstStyle/>
          <a:p>
            <a:r>
              <a:rPr lang="en-US" dirty="0">
                <a:ln>
                  <a:solidFill>
                    <a:srgbClr val="FF0000"/>
                  </a:solidFill>
                </a:ln>
                <a:solidFill>
                  <a:srgbClr val="FF0000"/>
                </a:solidFill>
              </a:rPr>
              <a:t>S</a:t>
            </a:r>
          </a:p>
        </p:txBody>
      </p:sp>
      <p:sp>
        <p:nvSpPr>
          <p:cNvPr id="16" name="TextBox 15"/>
          <p:cNvSpPr txBox="1"/>
          <p:nvPr/>
        </p:nvSpPr>
        <p:spPr>
          <a:xfrm>
            <a:off x="2662825" y="5047989"/>
            <a:ext cx="274160" cy="369332"/>
          </a:xfrm>
          <a:prstGeom prst="rect">
            <a:avLst/>
          </a:prstGeom>
          <a:noFill/>
        </p:spPr>
        <p:txBody>
          <a:bodyPr wrap="square" rtlCol="0">
            <a:spAutoFit/>
          </a:bodyPr>
          <a:lstStyle/>
          <a:p>
            <a:r>
              <a:rPr lang="en-US" dirty="0">
                <a:ln>
                  <a:solidFill>
                    <a:srgbClr val="FF0000"/>
                  </a:solidFill>
                </a:ln>
                <a:solidFill>
                  <a:srgbClr val="FF3300"/>
                </a:solidFill>
              </a:rPr>
              <a:t>N</a:t>
            </a:r>
          </a:p>
        </p:txBody>
      </p:sp>
    </p:spTree>
    <p:extLst>
      <p:ext uri="{BB962C8B-B14F-4D97-AF65-F5344CB8AC3E}">
        <p14:creationId xmlns:p14="http://schemas.microsoft.com/office/powerpoint/2010/main" val="3100075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09" y="141668"/>
            <a:ext cx="5136192" cy="6581103"/>
          </a:xfrm>
          <a:prstGeom prst="rect">
            <a:avLst/>
          </a:prstGeom>
        </p:spPr>
      </p:pic>
      <p:sp>
        <p:nvSpPr>
          <p:cNvPr id="2" name="TextBox 1"/>
          <p:cNvSpPr txBox="1"/>
          <p:nvPr/>
        </p:nvSpPr>
        <p:spPr>
          <a:xfrm>
            <a:off x="5674290" y="826718"/>
            <a:ext cx="6338170" cy="4708981"/>
          </a:xfrm>
          <a:prstGeom prst="rect">
            <a:avLst/>
          </a:prstGeom>
          <a:noFill/>
        </p:spPr>
        <p:txBody>
          <a:bodyPr wrap="square" rtlCol="0">
            <a:spAutoFit/>
            <a:scene3d>
              <a:camera prst="orthographicFront"/>
              <a:lightRig rig="threePt" dir="t"/>
            </a:scene3d>
            <a:sp3d extrusionH="57150">
              <a:bevelT w="38100" h="38100" prst="angle"/>
            </a:sp3d>
          </a:bodyPr>
          <a:lstStyle/>
          <a:p>
            <a:r>
              <a:rPr lang="ka-GE" sz="2000" dirty="0" smtClean="0">
                <a:ln>
                  <a:solidFill>
                    <a:sysClr val="windowText" lastClr="000000"/>
                  </a:solidFill>
                </a:ln>
              </a:rPr>
              <a:t>პლანეტების მაგნიტური ველი წარმოიქმნება ძირითადად დინამო მექანიზმის წყალობით. განვიხილოთ დინამო მექანიზმი დედმიწის მაგალითზე. დედამიწის შიგა ბირთვის საზღვართან და გარე ბირთვის საზღვართან არსებული წნევათა და ტემპერატურათა სხვაობა იწვევს კონვექციულ ნაკადებს,</a:t>
            </a:r>
            <a:r>
              <a:rPr lang="ka-GE" sz="2000" dirty="0">
                <a:ln>
                  <a:solidFill>
                    <a:sysClr val="windowText" lastClr="000000"/>
                  </a:solidFill>
                </a:ln>
              </a:rPr>
              <a:t> თხევადი რკინის ნაკადები წარმოქმნიან დროში ცვლად ელექტრულ დენს, რომელიც თავის მხრივ </a:t>
            </a:r>
            <a:r>
              <a:rPr lang="ka-GE" sz="2000" dirty="0" smtClean="0">
                <a:ln>
                  <a:solidFill>
                    <a:sysClr val="windowText" lastClr="000000"/>
                  </a:solidFill>
                </a:ln>
              </a:rPr>
              <a:t>გენერირებს  დედამიწის  მაგნიტურ ველს, ეს პროცესი ცნობილია როგორც გეოდინამო, გარდა ამისა დედამიწის მაგნიტური ველის წარმოქმნაში წვლილი შეაქვს საკუთარი ღერძის გარშემო ბრუნვით გამოწვეულ კორეოლისის ძალებს, რომლებიც  ამ ნაკადებს „ახვევენ“, სპირალურს ხდიან და ერთგვარ სვეტებად აყალიბებენ</a:t>
            </a:r>
            <a:r>
              <a:rPr lang="ka-GE" dirty="0" smtClean="0"/>
              <a:t>.</a:t>
            </a:r>
            <a:endParaRPr lang="en-US" dirty="0"/>
          </a:p>
        </p:txBody>
      </p:sp>
    </p:spTree>
    <p:extLst>
      <p:ext uri="{BB962C8B-B14F-4D97-AF65-F5344CB8AC3E}">
        <p14:creationId xmlns:p14="http://schemas.microsoft.com/office/powerpoint/2010/main" val="33314356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7440" y="438423"/>
            <a:ext cx="11824569" cy="461665"/>
          </a:xfrm>
          <a:prstGeom prst="rect">
            <a:avLst/>
          </a:prstGeom>
          <a:noFill/>
        </p:spPr>
        <p:txBody>
          <a:bodyPr wrap="square" rtlCol="0">
            <a:spAutoFit/>
          </a:bodyPr>
          <a:lstStyle/>
          <a:p>
            <a:r>
              <a:rPr lang="ka-GE" sz="2400" dirty="0" smtClean="0"/>
              <a:t>დედამიწის მაგნიტური ველის პოლუსები არ ემთხვევა გეოგრაფიულ პოლუსებს</a:t>
            </a:r>
            <a:endParaRPr lang="en-US" sz="2400"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84585" y="1371660"/>
            <a:ext cx="6101861" cy="4829847"/>
          </a:xfrm>
        </p:spPr>
      </p:pic>
    </p:spTree>
    <p:extLst>
      <p:ext uri="{BB962C8B-B14F-4D97-AF65-F5344CB8AC3E}">
        <p14:creationId xmlns:p14="http://schemas.microsoft.com/office/powerpoint/2010/main" val="266289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3070" y="159067"/>
            <a:ext cx="10515600" cy="1325563"/>
          </a:xfrm>
        </p:spPr>
        <p:txBody>
          <a:bodyPr>
            <a:normAutofit/>
          </a:bodyPr>
          <a:lstStyle/>
          <a:p>
            <a:r>
              <a:rPr lang="ka-GE" sz="3200" dirty="0" smtClean="0"/>
              <a:t>დედამიწის მაგნიტური ველი იცვლება</a:t>
            </a:r>
            <a:endParaRPr lang="en-US" sz="32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24333" y="1242646"/>
            <a:ext cx="10790599" cy="4763849"/>
          </a:xfrm>
        </p:spPr>
      </p:pic>
    </p:spTree>
    <p:extLst>
      <p:ext uri="{BB962C8B-B14F-4D97-AF65-F5344CB8AC3E}">
        <p14:creationId xmlns:p14="http://schemas.microsoft.com/office/powerpoint/2010/main" val="10141721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5152" y="377141"/>
            <a:ext cx="6299897" cy="790575"/>
          </a:xfrm>
        </p:spPr>
        <p:txBody>
          <a:bodyPr>
            <a:noAutofit/>
            <a:scene3d>
              <a:camera prst="orthographicFront"/>
              <a:lightRig rig="threePt" dir="t"/>
            </a:scene3d>
            <a:sp3d extrusionH="57150">
              <a:bevelT h="25400" prst="softRound"/>
            </a:sp3d>
          </a:bodyPr>
          <a:lstStyle/>
          <a:p>
            <a:r>
              <a:rPr lang="ka-GE" sz="4000" dirty="0">
                <a:ln>
                  <a:solidFill>
                    <a:srgbClr val="92D050"/>
                  </a:solidFill>
                </a:ln>
                <a:solidFill>
                  <a:srgbClr val="00B050"/>
                </a:solidFill>
              </a:rPr>
              <a:t>მზის მაგნიტური ველები</a:t>
            </a:r>
            <a:r>
              <a:rPr lang="en-US" sz="4000" dirty="0">
                <a:ln>
                  <a:solidFill>
                    <a:srgbClr val="92D050"/>
                  </a:solidFill>
                </a:ln>
                <a:solidFill>
                  <a:srgbClr val="00B050"/>
                </a:solidFill>
              </a:rPr>
              <a:t/>
            </a:r>
            <a:br>
              <a:rPr lang="en-US" sz="4000" dirty="0">
                <a:ln>
                  <a:solidFill>
                    <a:srgbClr val="92D050"/>
                  </a:solidFill>
                </a:ln>
                <a:solidFill>
                  <a:srgbClr val="00B050"/>
                </a:solidFill>
              </a:rPr>
            </a:br>
            <a:endParaRPr lang="en-US" sz="4000"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39729" y="1292977"/>
            <a:ext cx="5755363" cy="3880285"/>
          </a:xfrm>
          <a:prstGeom prst="rect">
            <a:avLst/>
          </a:prstGeom>
        </p:spPr>
      </p:pic>
      <p:sp>
        <p:nvSpPr>
          <p:cNvPr id="3" name="TextBox 2"/>
          <p:cNvSpPr txBox="1"/>
          <p:nvPr/>
        </p:nvSpPr>
        <p:spPr>
          <a:xfrm>
            <a:off x="6175339" y="1844110"/>
            <a:ext cx="5599135" cy="1938992"/>
          </a:xfrm>
          <a:prstGeom prst="rect">
            <a:avLst/>
          </a:prstGeom>
          <a:noFill/>
        </p:spPr>
        <p:txBody>
          <a:bodyPr wrap="square" rtlCol="0">
            <a:spAutoFit/>
          </a:bodyPr>
          <a:lstStyle/>
          <a:p>
            <a:pPr marL="342900" indent="-342900">
              <a:buFont typeface="Arial" panose="020B0604020202020204" pitchFamily="34" charset="0"/>
              <a:buChar char="•"/>
            </a:pPr>
            <a:r>
              <a:rPr lang="ka-GE" sz="2400" dirty="0" smtClean="0">
                <a:ln w="0"/>
                <a:solidFill>
                  <a:schemeClr val="accent1"/>
                </a:solidFill>
                <a:effectLst>
                  <a:outerShdw blurRad="38100" dist="25400" dir="5400000" algn="ctr" rotWithShape="0">
                    <a:srgbClr val="6E747A">
                      <a:alpha val="43000"/>
                    </a:srgbClr>
                  </a:outerShdw>
                </a:effectLst>
              </a:rPr>
              <a:t>მზის მაგნიტური ველები ქაოსურადაა განლაგებული მთელი მზის ზედაპირზე </a:t>
            </a:r>
            <a:r>
              <a:rPr lang="ka-GE" dirty="0" smtClean="0">
                <a:ln w="0"/>
                <a:solidFill>
                  <a:schemeClr val="accent1"/>
                </a:solidFill>
                <a:effectLst>
                  <a:outerShdw blurRad="38100" dist="25400" dir="5400000" algn="ctr" rotWithShape="0">
                    <a:srgbClr val="6E747A">
                      <a:alpha val="43000"/>
                    </a:srgbClr>
                  </a:outerShdw>
                </a:effectLst>
              </a:rPr>
              <a:t>. </a:t>
            </a:r>
          </a:p>
          <a:p>
            <a:pPr marL="342900" indent="-342900">
              <a:buFont typeface="Arial" panose="020B0604020202020204" pitchFamily="34" charset="0"/>
              <a:buChar char="•"/>
            </a:pPr>
            <a:r>
              <a:rPr lang="ka-GE" sz="2400" dirty="0" smtClean="0">
                <a:ln w="0"/>
                <a:solidFill>
                  <a:schemeClr val="accent1"/>
                </a:solidFill>
                <a:effectLst>
                  <a:outerShdw blurRad="38100" dist="25400" dir="5400000" algn="ctr" rotWithShape="0">
                    <a:srgbClr val="6E747A">
                      <a:alpha val="43000"/>
                    </a:srgbClr>
                  </a:outerShdw>
                </a:effectLst>
              </a:rPr>
              <a:t>მზის მაგნიტურ ველებს 11</a:t>
            </a:r>
            <a:r>
              <a:rPr lang="en-US" sz="2400" dirty="0" smtClean="0">
                <a:ln w="0"/>
                <a:solidFill>
                  <a:schemeClr val="accent1"/>
                </a:solidFill>
                <a:effectLst>
                  <a:outerShdw blurRad="38100" dist="25400" dir="5400000" algn="ctr" rotWithShape="0">
                    <a:srgbClr val="6E747A">
                      <a:alpha val="43000"/>
                    </a:srgbClr>
                  </a:outerShdw>
                </a:effectLst>
              </a:rPr>
              <a:t>-</a:t>
            </a:r>
            <a:r>
              <a:rPr lang="ka-GE" sz="2400" dirty="0" smtClean="0">
                <a:ln w="0"/>
                <a:solidFill>
                  <a:schemeClr val="accent1"/>
                </a:solidFill>
                <a:effectLst>
                  <a:outerShdw blurRad="38100" dist="25400" dir="5400000" algn="ctr" rotWithShape="0">
                    <a:srgbClr val="6E747A">
                      <a:alpha val="43000"/>
                    </a:srgbClr>
                  </a:outerShdw>
                </a:effectLst>
              </a:rPr>
              <a:t>წლიანი პერიოდულობა ახასიათებთ.</a:t>
            </a:r>
            <a:endParaRPr lang="en-US" sz="240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4075113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noFill/>
          </a:ln>
        </p:spPr>
        <p:txBody>
          <a:bodyPr>
            <a:normAutofit/>
          </a:bodyPr>
          <a:lstStyle/>
          <a:p>
            <a:r>
              <a:rPr lang="ka-GE"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მზის ზედაპირზე პლაზმა  სხვადასხვა პერიოდით ბრუნავს, რის გამოც მზეს მაგნიტური ველების რთული სტრუქტურა უჩნდება. </a:t>
            </a:r>
            <a:endParaRPr lang="en-US" sz="2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17023" y="2539511"/>
            <a:ext cx="2705099" cy="2817935"/>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3139" y="2646851"/>
            <a:ext cx="3516923" cy="2603256"/>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6092" y="2328496"/>
            <a:ext cx="2945424" cy="3239966"/>
          </a:xfrm>
          <a:prstGeom prst="rect">
            <a:avLst/>
          </a:prstGeom>
        </p:spPr>
      </p:pic>
    </p:spTree>
    <p:extLst>
      <p:ext uri="{BB962C8B-B14F-4D97-AF65-F5344CB8AC3E}">
        <p14:creationId xmlns:p14="http://schemas.microsoft.com/office/powerpoint/2010/main" val="11701362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261107"/>
            <a:ext cx="12192000" cy="7380213"/>
          </a:xfrm>
          <a:prstGeom prst="rect">
            <a:avLst/>
          </a:prstGeom>
          <a:ln>
            <a:noFill/>
          </a:ln>
          <a:effectLst>
            <a:softEdge rad="112500"/>
          </a:effectLst>
        </p:spPr>
      </p:pic>
    </p:spTree>
    <p:extLst>
      <p:ext uri="{BB962C8B-B14F-4D97-AF65-F5344CB8AC3E}">
        <p14:creationId xmlns:p14="http://schemas.microsoft.com/office/powerpoint/2010/main" val="33297586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8100" y="304800"/>
            <a:ext cx="4445000" cy="979488"/>
          </a:xfrm>
        </p:spPr>
        <p:txBody>
          <a:bodyPr/>
          <a:lstStyle/>
          <a:p>
            <a:r>
              <a:rPr lang="ka-GE" dirty="0">
                <a:solidFill>
                  <a:schemeClr val="accent6">
                    <a:lumMod val="60000"/>
                    <a:lumOff val="40000"/>
                  </a:schemeClr>
                </a:solidFill>
              </a:rPr>
              <a:t>მზიური</a:t>
            </a:r>
            <a:r>
              <a:rPr lang="ka-GE" dirty="0">
                <a:solidFill>
                  <a:schemeClr val="accent2">
                    <a:lumMod val="60000"/>
                    <a:lumOff val="40000"/>
                  </a:schemeClr>
                </a:solidFill>
              </a:rPr>
              <a:t> თაღები</a:t>
            </a:r>
            <a:endParaRPr lang="en-US" dirty="0">
              <a:solidFill>
                <a:schemeClr val="accent2">
                  <a:lumMod val="60000"/>
                  <a:lumOff val="40000"/>
                </a:schemeClr>
              </a:solidFill>
            </a:endParaRP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666062"/>
            <a:ext cx="6070600" cy="5191938"/>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6" y="1666062"/>
            <a:ext cx="6096001" cy="5191938"/>
          </a:xfrm>
          <a:prstGeom prst="rect">
            <a:avLst/>
          </a:prstGeom>
        </p:spPr>
      </p:pic>
    </p:spTree>
    <p:extLst>
      <p:ext uri="{BB962C8B-B14F-4D97-AF65-F5344CB8AC3E}">
        <p14:creationId xmlns:p14="http://schemas.microsoft.com/office/powerpoint/2010/main" val="119545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395332" y="1515657"/>
            <a:ext cx="6758201" cy="4355285"/>
          </a:xfrm>
        </p:spPr>
      </p:pic>
    </p:spTree>
    <p:extLst>
      <p:ext uri="{BB962C8B-B14F-4D97-AF65-F5344CB8AC3E}">
        <p14:creationId xmlns:p14="http://schemas.microsoft.com/office/powerpoint/2010/main" val="7345890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913256" y="0"/>
            <a:ext cx="6278744" cy="6858000"/>
          </a:xfr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708" y="827762"/>
            <a:ext cx="4876800" cy="4876800"/>
          </a:xfrm>
          <a:prstGeom prst="rect">
            <a:avLst/>
          </a:prstGeom>
        </p:spPr>
      </p:pic>
    </p:spTree>
    <p:extLst>
      <p:ext uri="{BB962C8B-B14F-4D97-AF65-F5344CB8AC3E}">
        <p14:creationId xmlns:p14="http://schemas.microsoft.com/office/powerpoint/2010/main" val="28627994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54012"/>
            <a:ext cx="4800600" cy="930275"/>
          </a:xfrm>
        </p:spPr>
        <p:txBody>
          <a:bodyPr>
            <a:noAutofit/>
          </a:bodyPr>
          <a:lstStyle/>
          <a:p>
            <a:r>
              <a:rPr lang="ka-GE" sz="2800" dirty="0">
                <a:solidFill>
                  <a:srgbClr val="C55A11"/>
                </a:solidFill>
              </a:rPr>
              <a:t>მზის აქტივობის მინიმუმი</a:t>
            </a:r>
            <a:r>
              <a:rPr lang="en-US" sz="2800" dirty="0">
                <a:solidFill>
                  <a:srgbClr val="C55A11"/>
                </a:solidFill>
              </a:rPr>
              <a:t/>
            </a:r>
            <a:br>
              <a:rPr lang="en-US" sz="2800" dirty="0">
                <a:solidFill>
                  <a:srgbClr val="C55A11"/>
                </a:solidFill>
              </a:rPr>
            </a:br>
            <a:endParaRPr lang="en-US" sz="2800" dirty="0">
              <a:solidFill>
                <a:srgbClr val="C55A11"/>
              </a:solidFill>
            </a:endParaRPr>
          </a:p>
        </p:txBody>
      </p:sp>
      <p:sp>
        <p:nvSpPr>
          <p:cNvPr id="4" name="TextBox 3"/>
          <p:cNvSpPr txBox="1"/>
          <p:nvPr/>
        </p:nvSpPr>
        <p:spPr>
          <a:xfrm>
            <a:off x="6642103" y="254006"/>
            <a:ext cx="4686300" cy="523220"/>
          </a:xfrm>
          <a:prstGeom prst="rect">
            <a:avLst/>
          </a:prstGeom>
          <a:noFill/>
        </p:spPr>
        <p:txBody>
          <a:bodyPr wrap="square" rtlCol="0">
            <a:spAutoFit/>
          </a:bodyPr>
          <a:lstStyle/>
          <a:p>
            <a:r>
              <a:rPr lang="ka-GE" sz="2800" dirty="0" smtClean="0">
                <a:solidFill>
                  <a:srgbClr val="C55A11"/>
                </a:solidFill>
              </a:rPr>
              <a:t>მზის აქტივობის მაქსიმუმი</a:t>
            </a:r>
            <a:endParaRPr lang="en-US" sz="2800" dirty="0">
              <a:solidFill>
                <a:srgbClr val="C55A11"/>
              </a:solidFill>
            </a:endParaRPr>
          </a:p>
        </p:txBody>
      </p:sp>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 y="1295400"/>
            <a:ext cx="5968999" cy="529125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0" y="939800"/>
            <a:ext cx="6096000" cy="5918200"/>
          </a:xfrm>
          <a:prstGeom prst="rect">
            <a:avLst/>
          </a:prstGeom>
        </p:spPr>
      </p:pic>
    </p:spTree>
    <p:extLst>
      <p:ext uri="{BB962C8B-B14F-4D97-AF65-F5344CB8AC3E}">
        <p14:creationId xmlns:p14="http://schemas.microsoft.com/office/powerpoint/2010/main" val="2417414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00" y="0"/>
            <a:ext cx="12014200" cy="6858000"/>
          </a:xfrm>
          <a:prstGeom prst="rect">
            <a:avLst/>
          </a:prstGeom>
        </p:spPr>
      </p:pic>
    </p:spTree>
    <p:extLst>
      <p:ext uri="{BB962C8B-B14F-4D97-AF65-F5344CB8AC3E}">
        <p14:creationId xmlns:p14="http://schemas.microsoft.com/office/powerpoint/2010/main" val="3413678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olarflare2-lrg.en"/>
          <p:cNvPicPr>
            <a:picLocks noGrp="1" noChangeAspect="1"/>
          </p:cNvPicPr>
          <p:nvPr isPhoto="1">
            <p:ph idx="1"/>
          </p:nvPr>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197879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104" y="164720"/>
            <a:ext cx="9572431" cy="1325563"/>
          </a:xfrm>
        </p:spPr>
        <p:txBody>
          <a:bodyPr>
            <a:normAutofit/>
            <a:scene3d>
              <a:camera prst="orthographicFront"/>
              <a:lightRig rig="threePt" dir="t"/>
            </a:scene3d>
            <a:sp3d extrusionH="57150">
              <a:bevelT w="69850" h="38100" prst="cross"/>
            </a:sp3d>
          </a:bodyPr>
          <a:lstStyle/>
          <a:p>
            <a:r>
              <a:rPr lang="ka-GE" sz="4000" dirty="0" smtClean="0">
                <a:ln w="0"/>
                <a:solidFill>
                  <a:schemeClr val="accent1"/>
                </a:solidFill>
                <a:effectLst>
                  <a:outerShdw blurRad="38100" dist="25400" dir="5400000" algn="ctr" rotWithShape="0">
                    <a:srgbClr val="6E747A">
                      <a:alpha val="43000"/>
                    </a:srgbClr>
                  </a:outerShdw>
                </a:effectLst>
              </a:rPr>
              <a:t>ვან-ალენის რადიაციული სარტყელი</a:t>
            </a:r>
            <a:r>
              <a:rPr lang="en-US" sz="4000" dirty="0" smtClean="0">
                <a:ln w="0"/>
                <a:solidFill>
                  <a:schemeClr val="accent1"/>
                </a:solidFill>
                <a:effectLst>
                  <a:outerShdw blurRad="38100" dist="25400" dir="5400000" algn="ctr" rotWithShape="0">
                    <a:srgbClr val="6E747A">
                      <a:alpha val="43000"/>
                    </a:srgbClr>
                  </a:outerShdw>
                </a:effectLst>
              </a:rPr>
              <a:t/>
            </a:r>
            <a:br>
              <a:rPr lang="en-US" sz="4000" dirty="0" smtClean="0">
                <a:ln w="0"/>
                <a:solidFill>
                  <a:schemeClr val="accent1"/>
                </a:solidFill>
                <a:effectLst>
                  <a:outerShdw blurRad="38100" dist="25400" dir="5400000" algn="ctr" rotWithShape="0">
                    <a:srgbClr val="6E747A">
                      <a:alpha val="43000"/>
                    </a:srgbClr>
                  </a:outerShdw>
                </a:effectLst>
              </a:rPr>
            </a:br>
            <a:endParaRPr lang="en-US" sz="4000" dirty="0">
              <a:ln w="0"/>
              <a:solidFill>
                <a:schemeClr val="accent1"/>
              </a:solidFill>
              <a:effectLst>
                <a:outerShdw blurRad="38100" dist="25400" dir="5400000" algn="ctr" rotWithShape="0">
                  <a:srgbClr val="6E747A">
                    <a:alpha val="43000"/>
                  </a:srgbClr>
                </a:outerShdw>
              </a:effectLst>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129816" y="927736"/>
            <a:ext cx="7856168" cy="3928084"/>
          </a:xfrm>
        </p:spPr>
      </p:pic>
      <p:sp>
        <p:nvSpPr>
          <p:cNvPr id="3" name="TextBox 2"/>
          <p:cNvSpPr txBox="1"/>
          <p:nvPr/>
        </p:nvSpPr>
        <p:spPr>
          <a:xfrm>
            <a:off x="488517" y="5249182"/>
            <a:ext cx="11260899" cy="1477328"/>
          </a:xfrm>
          <a:prstGeom prst="rect">
            <a:avLst/>
          </a:prstGeom>
          <a:noFill/>
        </p:spPr>
        <p:txBody>
          <a:bodyPr wrap="square" rtlCol="0">
            <a:spAutoFit/>
          </a:bodyPr>
          <a:lstStyle/>
          <a:p>
            <a:r>
              <a:rPr lang="ka-GE" sz="2400" dirty="0" smtClean="0">
                <a:ln>
                  <a:solidFill>
                    <a:srgbClr val="FF99FF"/>
                  </a:solidFill>
                </a:ln>
                <a:solidFill>
                  <a:srgbClr val="CCCCFF"/>
                </a:solidFill>
              </a:rPr>
              <a:t>ვან-ალენის რადიაციული სარტყელი არის პლანეტის მაგნიტოსფეროს ის მიდამო, სადაც გროვდებიან და ჩერდებიან მაგნიტოსფეროში შემოღწეული მაღალენერგეტიკული დამუხტული ნაწილაკები.</a:t>
            </a:r>
          </a:p>
          <a:p>
            <a:endParaRPr lang="en-US" dirty="0"/>
          </a:p>
        </p:txBody>
      </p:sp>
    </p:spTree>
    <p:extLst>
      <p:ext uri="{BB962C8B-B14F-4D97-AF65-F5344CB8AC3E}">
        <p14:creationId xmlns:p14="http://schemas.microsoft.com/office/powerpoint/2010/main" val="375248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NASA - Magnetic Reconnection">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263047"/>
            <a:ext cx="12192000" cy="6676373"/>
          </a:xfrm>
        </p:spPr>
      </p:pic>
    </p:spTree>
    <p:extLst>
      <p:ext uri="{BB962C8B-B14F-4D97-AF65-F5344CB8AC3E}">
        <p14:creationId xmlns:p14="http://schemas.microsoft.com/office/powerpoint/2010/main" val="1533882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3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descr="polar-lights-iceland-sky-stars-ice-reflection-lake-ekyulsaurloun"/>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a:noFill/>
          <a:ln>
            <a:noFill/>
          </a:ln>
        </p:spPr>
      </p:pic>
    </p:spTree>
    <p:extLst>
      <p:ext uri="{BB962C8B-B14F-4D97-AF65-F5344CB8AC3E}">
        <p14:creationId xmlns:p14="http://schemas.microsoft.com/office/powerpoint/2010/main" val="1749736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1" y="111137"/>
            <a:ext cx="7658100" cy="1006475"/>
          </a:xfrm>
        </p:spPr>
        <p:txBody>
          <a:bodyPr>
            <a:scene3d>
              <a:camera prst="orthographicFront"/>
              <a:lightRig rig="threePt" dir="t"/>
            </a:scene3d>
            <a:sp3d extrusionH="57150">
              <a:bevelT w="38100" h="38100"/>
            </a:sp3d>
          </a:bodyPr>
          <a:lstStyle/>
          <a:p>
            <a:r>
              <a:rPr lang="ka-GE" dirty="0" smtClean="0">
                <a:ln>
                  <a:solidFill>
                    <a:schemeClr val="bg2">
                      <a:lumMod val="60000"/>
                      <a:lumOff val="40000"/>
                    </a:schemeClr>
                  </a:solidFill>
                </a:ln>
                <a:solidFill>
                  <a:schemeClr val="bg2"/>
                </a:solidFill>
              </a:rPr>
              <a:t>მერკურის მაგნიტური ველი</a:t>
            </a:r>
            <a:endParaRPr lang="en-US" dirty="0">
              <a:ln>
                <a:solidFill>
                  <a:schemeClr val="bg2">
                    <a:lumMod val="60000"/>
                    <a:lumOff val="40000"/>
                  </a:schemeClr>
                </a:solidFill>
              </a:ln>
              <a:solidFill>
                <a:schemeClr val="bg2"/>
              </a:solidFill>
            </a:endParaRPr>
          </a:p>
        </p:txBody>
      </p:sp>
      <p:sp>
        <p:nvSpPr>
          <p:cNvPr id="3" name="Content Placeholder 2"/>
          <p:cNvSpPr>
            <a:spLocks noGrp="1"/>
          </p:cNvSpPr>
          <p:nvPr>
            <p:ph idx="1"/>
          </p:nvPr>
        </p:nvSpPr>
        <p:spPr>
          <a:xfrm>
            <a:off x="6096000" y="1825625"/>
            <a:ext cx="5969000" cy="4351338"/>
          </a:xfrm>
        </p:spPr>
        <p:txBody>
          <a:bodyPr>
            <a:scene3d>
              <a:camera prst="orthographicFront"/>
              <a:lightRig rig="threePt" dir="t"/>
            </a:scene3d>
            <a:sp3d extrusionH="57150">
              <a:bevelT w="38100" h="38100" prst="angle"/>
            </a:sp3d>
          </a:bodyPr>
          <a:lstStyle/>
          <a:p>
            <a:r>
              <a:rPr lang="ka-GE" b="1" dirty="0" smtClean="0">
                <a:ln w="12700">
                  <a:solidFill>
                    <a:schemeClr val="tx1">
                      <a:lumMod val="95000"/>
                    </a:schemeClr>
                  </a:solidFill>
                  <a:prstDash val="solid"/>
                </a:ln>
                <a:solidFill>
                  <a:schemeClr val="accent6">
                    <a:lumMod val="75000"/>
                  </a:schemeClr>
                </a:solidFill>
              </a:rPr>
              <a:t>მერკურის აქვს სუსტი მაგნიტური ველი (დედამიწის მაგნიტური ველის სიძლიერის 1%)</a:t>
            </a:r>
          </a:p>
          <a:p>
            <a:r>
              <a:rPr lang="ka-GE" b="1" dirty="0" smtClean="0">
                <a:ln w="12700">
                  <a:solidFill>
                    <a:schemeClr val="tx1">
                      <a:lumMod val="95000"/>
                    </a:schemeClr>
                  </a:solidFill>
                  <a:prstDash val="solid"/>
                </a:ln>
                <a:solidFill>
                  <a:schemeClr val="accent6">
                    <a:lumMod val="75000"/>
                  </a:schemeClr>
                </a:solidFill>
              </a:rPr>
              <a:t>ვარაუდობენ, რომ მერკურის გააჩნია თხევადი რკინის გული.</a:t>
            </a:r>
          </a:p>
          <a:p>
            <a:r>
              <a:rPr lang="ka-GE" b="1" dirty="0" smtClean="0">
                <a:ln w="12700">
                  <a:solidFill>
                    <a:schemeClr val="tx1">
                      <a:lumMod val="95000"/>
                    </a:schemeClr>
                  </a:solidFill>
                  <a:prstDash val="solid"/>
                </a:ln>
                <a:solidFill>
                  <a:schemeClr val="accent6">
                    <a:lumMod val="75000"/>
                  </a:schemeClr>
                </a:solidFill>
              </a:rPr>
              <a:t>მერკურის მაგნიტური ველი დიპოლურია.</a:t>
            </a:r>
          </a:p>
          <a:p>
            <a:r>
              <a:rPr lang="ka-GE" b="1" dirty="0" smtClean="0">
                <a:ln w="12700">
                  <a:solidFill>
                    <a:schemeClr val="tx1">
                      <a:lumMod val="95000"/>
                    </a:schemeClr>
                  </a:solidFill>
                  <a:prstDash val="solid"/>
                </a:ln>
                <a:solidFill>
                  <a:schemeClr val="accent6">
                    <a:lumMod val="75000"/>
                  </a:schemeClr>
                </a:solidFill>
              </a:rPr>
              <a:t>მერკურის მაგნიტური ველი გამოირჩევა ასიმეტრიით.</a:t>
            </a:r>
            <a:endParaRPr lang="en-US" b="1" dirty="0">
              <a:ln w="12700">
                <a:solidFill>
                  <a:schemeClr val="tx1">
                    <a:lumMod val="95000"/>
                  </a:schemeClr>
                </a:solidFill>
                <a:prstDash val="solid"/>
              </a:ln>
              <a:solidFill>
                <a:schemeClr val="accent6">
                  <a:lumMod val="75000"/>
                </a:schemeClr>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6300" y="2197107"/>
            <a:ext cx="5867400" cy="3294063"/>
          </a:xfrm>
          <a:prstGeom prst="rect">
            <a:avLst/>
          </a:prstGeom>
        </p:spPr>
      </p:pic>
    </p:spTree>
    <p:extLst>
      <p:ext uri="{BB962C8B-B14F-4D97-AF65-F5344CB8AC3E}">
        <p14:creationId xmlns:p14="http://schemas.microsoft.com/office/powerpoint/2010/main" val="743173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31903" y="72135"/>
            <a:ext cx="10121900" cy="6713730"/>
          </a:xfrm>
        </p:spPr>
      </p:pic>
    </p:spTree>
    <p:extLst>
      <p:ext uri="{BB962C8B-B14F-4D97-AF65-F5344CB8AC3E}">
        <p14:creationId xmlns:p14="http://schemas.microsoft.com/office/powerpoint/2010/main" val="28765897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510411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12"/>
            <a:ext cx="10515600" cy="1325563"/>
          </a:xfrm>
        </p:spPr>
        <p:txBody>
          <a:bodyPr>
            <a:scene3d>
              <a:camera prst="orthographicFront"/>
              <a:lightRig rig="threePt" dir="t"/>
            </a:scene3d>
            <a:sp3d extrusionH="57150">
              <a:bevelT w="38100" h="38100" prst="angle"/>
            </a:sp3d>
          </a:bodyPr>
          <a:lstStyle/>
          <a:p>
            <a:r>
              <a:rPr lang="ka-GE" dirty="0" smtClean="0">
                <a:ln>
                  <a:solidFill>
                    <a:schemeClr val="accent6">
                      <a:lumMod val="60000"/>
                      <a:lumOff val="40000"/>
                    </a:schemeClr>
                  </a:solidFill>
                </a:ln>
                <a:noFill/>
              </a:rPr>
              <a:t>ვენერას მაგნიტური ველი </a:t>
            </a:r>
            <a:endParaRPr lang="en-US" dirty="0">
              <a:ln>
                <a:solidFill>
                  <a:schemeClr val="accent6">
                    <a:lumMod val="60000"/>
                    <a:lumOff val="40000"/>
                  </a:schemeClr>
                </a:solidFill>
              </a:ln>
              <a:noFill/>
            </a:endParaRPr>
          </a:p>
        </p:txBody>
      </p:sp>
      <p:sp>
        <p:nvSpPr>
          <p:cNvPr id="3" name="Content Placeholder 2"/>
          <p:cNvSpPr>
            <a:spLocks noGrp="1"/>
          </p:cNvSpPr>
          <p:nvPr>
            <p:ph idx="1"/>
          </p:nvPr>
        </p:nvSpPr>
        <p:spPr>
          <a:xfrm>
            <a:off x="6096000" y="1609731"/>
            <a:ext cx="6248400" cy="4791075"/>
          </a:xfrm>
        </p:spPr>
        <p:txBody>
          <a:bodyPr>
            <a:normAutofit/>
            <a:scene3d>
              <a:camera prst="orthographicFront"/>
              <a:lightRig rig="threePt" dir="t"/>
            </a:scene3d>
            <a:sp3d extrusionH="57150">
              <a:bevelT w="50800" h="38100" prst="riblet"/>
            </a:sp3d>
          </a:bodyPr>
          <a:lstStyle/>
          <a:p>
            <a:r>
              <a:rPr lang="ka-GE" dirty="0" smtClean="0">
                <a:ln>
                  <a:solidFill>
                    <a:schemeClr val="accent4">
                      <a:lumMod val="40000"/>
                      <a:lumOff val="60000"/>
                    </a:schemeClr>
                  </a:solidFill>
                </a:ln>
                <a:solidFill>
                  <a:schemeClr val="accent5">
                    <a:lumMod val="60000"/>
                    <a:lumOff val="40000"/>
                  </a:schemeClr>
                </a:solidFill>
              </a:rPr>
              <a:t>ვენერას</a:t>
            </a:r>
            <a:r>
              <a:rPr lang="en-US" dirty="0" smtClean="0">
                <a:ln>
                  <a:solidFill>
                    <a:schemeClr val="accent4">
                      <a:lumMod val="40000"/>
                      <a:lumOff val="60000"/>
                    </a:schemeClr>
                  </a:solidFill>
                </a:ln>
                <a:solidFill>
                  <a:schemeClr val="accent5">
                    <a:lumMod val="60000"/>
                    <a:lumOff val="40000"/>
                  </a:schemeClr>
                </a:solidFill>
              </a:rPr>
              <a:t> </a:t>
            </a:r>
            <a:r>
              <a:rPr lang="ka-GE" dirty="0" smtClean="0">
                <a:ln>
                  <a:solidFill>
                    <a:schemeClr val="accent4">
                      <a:lumMod val="40000"/>
                      <a:lumOff val="60000"/>
                    </a:schemeClr>
                  </a:solidFill>
                </a:ln>
                <a:solidFill>
                  <a:schemeClr val="accent5">
                    <a:lumMod val="60000"/>
                    <a:lumOff val="40000"/>
                  </a:schemeClr>
                </a:solidFill>
              </a:rPr>
              <a:t>მაგნიტური ველი „ხაზებს“ წარმოადგენს.</a:t>
            </a:r>
          </a:p>
          <a:p>
            <a:r>
              <a:rPr lang="ka-GE" dirty="0">
                <a:ln>
                  <a:solidFill>
                    <a:schemeClr val="accent4">
                      <a:lumMod val="40000"/>
                      <a:lumOff val="60000"/>
                    </a:schemeClr>
                  </a:solidFill>
                </a:ln>
                <a:solidFill>
                  <a:schemeClr val="accent5">
                    <a:lumMod val="60000"/>
                    <a:lumOff val="40000"/>
                  </a:schemeClr>
                </a:solidFill>
              </a:rPr>
              <a:t>ვენერას აქვს მცირე ბრუნვის პერიოდი (243 </a:t>
            </a:r>
            <a:r>
              <a:rPr lang="ka-GE" dirty="0" smtClean="0">
                <a:ln>
                  <a:solidFill>
                    <a:schemeClr val="accent4">
                      <a:lumMod val="40000"/>
                      <a:lumOff val="60000"/>
                    </a:schemeClr>
                  </a:solidFill>
                </a:ln>
                <a:solidFill>
                  <a:schemeClr val="accent5">
                    <a:lumMod val="60000"/>
                    <a:lumOff val="40000"/>
                  </a:schemeClr>
                </a:solidFill>
              </a:rPr>
              <a:t>დღე)</a:t>
            </a:r>
          </a:p>
          <a:p>
            <a:r>
              <a:rPr lang="ka-GE" dirty="0" smtClean="0">
                <a:ln>
                  <a:solidFill>
                    <a:schemeClr val="accent4">
                      <a:lumMod val="40000"/>
                      <a:lumOff val="60000"/>
                    </a:schemeClr>
                  </a:solidFill>
                </a:ln>
                <a:solidFill>
                  <a:schemeClr val="accent5">
                    <a:lumMod val="60000"/>
                    <a:lumOff val="40000"/>
                  </a:schemeClr>
                </a:solidFill>
              </a:rPr>
              <a:t>ვენერას გული მყარია, ამიტომ  მას არ გააჩნია პლანეტარული მაგნიტური ველი, შესაბამისად      ვარაუდობენ, რომ მას მაგნიტური ველი იონოსფეროსა და მზის ქარის ურთიერთქმედების შედეგად აქვს.</a:t>
            </a:r>
            <a:endParaRPr lang="en-US" dirty="0" smtClean="0">
              <a:ln>
                <a:solidFill>
                  <a:schemeClr val="accent4">
                    <a:lumMod val="40000"/>
                    <a:lumOff val="60000"/>
                  </a:schemeClr>
                </a:solidFill>
              </a:ln>
              <a:solidFill>
                <a:schemeClr val="accent5">
                  <a:lumMod val="60000"/>
                  <a:lumOff val="40000"/>
                </a:schemeClr>
              </a:solidFill>
            </a:endParaRPr>
          </a:p>
          <a:p>
            <a:endParaRPr lang="ka-GE" dirty="0" smtClean="0">
              <a:ln>
                <a:solidFill>
                  <a:schemeClr val="accent4">
                    <a:lumMod val="40000"/>
                    <a:lumOff val="60000"/>
                  </a:schemeClr>
                </a:solidFill>
              </a:ln>
              <a:solidFill>
                <a:schemeClr val="accent5">
                  <a:lumMod val="60000"/>
                  <a:lumOff val="40000"/>
                </a:schemeClr>
              </a:solidFill>
            </a:endParaRPr>
          </a:p>
          <a:p>
            <a:endParaRPr lang="en-US" dirty="0">
              <a:ln>
                <a:solidFill>
                  <a:schemeClr val="accent4">
                    <a:lumMod val="40000"/>
                    <a:lumOff val="60000"/>
                  </a:schemeClr>
                </a:solidFill>
              </a:ln>
              <a:solidFill>
                <a:schemeClr val="accent5">
                  <a:lumMod val="60000"/>
                  <a:lumOff val="40000"/>
                </a:schemeClr>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5103" y="1609724"/>
            <a:ext cx="5575300" cy="4600576"/>
          </a:xfrm>
          <a:prstGeom prst="rect">
            <a:avLst/>
          </a:prstGeom>
        </p:spPr>
      </p:pic>
    </p:spTree>
    <p:extLst>
      <p:ext uri="{BB962C8B-B14F-4D97-AF65-F5344CB8AC3E}">
        <p14:creationId xmlns:p14="http://schemas.microsoft.com/office/powerpoint/2010/main" val="173660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NASA - The Mysterious Holes in the Atmosphere on Venus - converted with Clipchamp">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381114"/>
          </a:xfrm>
          <a:prstGeom prst="rect">
            <a:avLst/>
          </a:prstGeom>
        </p:spPr>
      </p:pic>
    </p:spTree>
    <p:extLst>
      <p:ext uri="{BB962C8B-B14F-4D97-AF65-F5344CB8AC3E}">
        <p14:creationId xmlns:p14="http://schemas.microsoft.com/office/powerpoint/2010/main" val="355571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02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4893" y="12"/>
            <a:ext cx="6965515" cy="1325563"/>
          </a:xfrm>
        </p:spPr>
        <p:txBody>
          <a:bodyPr>
            <a:scene3d>
              <a:camera prst="orthographicFront"/>
              <a:lightRig rig="threePt" dir="t"/>
            </a:scene3d>
            <a:sp3d extrusionH="57150">
              <a:bevelT w="38100" h="38100" prst="relaxedInset"/>
            </a:sp3d>
          </a:bodyPr>
          <a:lstStyle/>
          <a:p>
            <a:r>
              <a:rPr lang="ka-GE" dirty="0" smtClean="0">
                <a:ln>
                  <a:solidFill>
                    <a:schemeClr val="accent5">
                      <a:lumMod val="75000"/>
                    </a:schemeClr>
                  </a:solidFill>
                </a:ln>
                <a:solidFill>
                  <a:srgbClr val="990000"/>
                </a:solidFill>
              </a:rPr>
              <a:t>მარსის მაგნიტური ველი</a:t>
            </a:r>
            <a:endParaRPr lang="en-US" dirty="0">
              <a:ln>
                <a:solidFill>
                  <a:schemeClr val="accent5">
                    <a:lumMod val="75000"/>
                  </a:schemeClr>
                </a:solidFill>
              </a:ln>
              <a:solidFill>
                <a:srgbClr val="990000"/>
              </a:solidFill>
            </a:endParaRPr>
          </a:p>
        </p:txBody>
      </p:sp>
      <p:sp>
        <p:nvSpPr>
          <p:cNvPr id="3" name="Content Placeholder 2"/>
          <p:cNvSpPr>
            <a:spLocks noGrp="1"/>
          </p:cNvSpPr>
          <p:nvPr>
            <p:ph idx="1"/>
          </p:nvPr>
        </p:nvSpPr>
        <p:spPr>
          <a:xfrm>
            <a:off x="6096003" y="1825625"/>
            <a:ext cx="5716044" cy="4351338"/>
          </a:xfrm>
        </p:spPr>
        <p:txBody>
          <a:bodyPr/>
          <a:lstStyle/>
          <a:p>
            <a:r>
              <a:rPr lang="ka-GE" dirty="0" smtClean="0">
                <a:solidFill>
                  <a:schemeClr val="bg2">
                    <a:lumMod val="60000"/>
                    <a:lumOff val="40000"/>
                  </a:schemeClr>
                </a:solidFill>
              </a:rPr>
              <a:t>მარსს არ გააჩნია პლანეტარული მაგნიტური ველი.</a:t>
            </a:r>
          </a:p>
          <a:p>
            <a:r>
              <a:rPr lang="ka-GE" dirty="0" smtClean="0">
                <a:solidFill>
                  <a:schemeClr val="bg2">
                    <a:lumMod val="60000"/>
                    <a:lumOff val="40000"/>
                  </a:schemeClr>
                </a:solidFill>
              </a:rPr>
              <a:t>მარსზე ლოკალური მაგნიტური ველებია, რომლებიც ძველი პლანეტარული ველის გადმონაშთად ითვლება.</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3673" y="1465231"/>
            <a:ext cx="4860099" cy="3131833"/>
          </a:xfrm>
          <a:prstGeom prst="ellipse">
            <a:avLst/>
          </a:prstGeom>
          <a:ln>
            <a:noFill/>
          </a:ln>
          <a:effectLst>
            <a:softEdge rad="112500"/>
          </a:effectLst>
        </p:spPr>
      </p:pic>
    </p:spTree>
    <p:extLst>
      <p:ext uri="{BB962C8B-B14F-4D97-AF65-F5344CB8AC3E}">
        <p14:creationId xmlns:p14="http://schemas.microsoft.com/office/powerpoint/2010/main" val="1282243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Magnetic Fields on Mars">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242612" y="125260"/>
            <a:ext cx="11949389" cy="6732740"/>
          </a:xfrm>
        </p:spPr>
      </p:pic>
    </p:spTree>
    <p:extLst>
      <p:ext uri="{BB962C8B-B14F-4D97-AF65-F5344CB8AC3E}">
        <p14:creationId xmlns:p14="http://schemas.microsoft.com/office/powerpoint/2010/main" val="3325189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9891" y="177247"/>
            <a:ext cx="7792233" cy="1325563"/>
          </a:xfrm>
        </p:spPr>
        <p:txBody>
          <a:bodyPr>
            <a:scene3d>
              <a:camera prst="orthographicFront"/>
              <a:lightRig rig="threePt" dir="t"/>
            </a:scene3d>
            <a:sp3d extrusionH="57150">
              <a:bevelT w="38100" h="38100" prst="angle"/>
            </a:sp3d>
          </a:bodyPr>
          <a:lstStyle/>
          <a:p>
            <a:r>
              <a:rPr lang="ka-GE" dirty="0" smtClean="0">
                <a:ln>
                  <a:solidFill>
                    <a:schemeClr val="accent4">
                      <a:lumMod val="60000"/>
                      <a:lumOff val="40000"/>
                    </a:schemeClr>
                  </a:solidFill>
                </a:ln>
                <a:solidFill>
                  <a:schemeClr val="tx2">
                    <a:lumMod val="10000"/>
                  </a:schemeClr>
                </a:solidFill>
              </a:rPr>
              <a:t>იუპიტერის მაგნიტური ველი</a:t>
            </a:r>
            <a:endParaRPr lang="en-US" dirty="0">
              <a:ln>
                <a:solidFill>
                  <a:schemeClr val="accent4">
                    <a:lumMod val="60000"/>
                    <a:lumOff val="40000"/>
                  </a:schemeClr>
                </a:solidFill>
              </a:ln>
              <a:solidFill>
                <a:schemeClr val="tx2">
                  <a:lumMod val="10000"/>
                </a:schemeClr>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5023" y="1397331"/>
            <a:ext cx="5013911" cy="5013911"/>
          </a:xfrm>
          <a:prstGeom prst="rect">
            <a:avLst/>
          </a:prstGeom>
          <a:ln>
            <a:noFill/>
          </a:ln>
          <a:effectLst>
            <a:softEdge rad="112500"/>
          </a:effectLst>
        </p:spPr>
      </p:pic>
      <p:sp>
        <p:nvSpPr>
          <p:cNvPr id="5" name="TextBox 4"/>
          <p:cNvSpPr txBox="1"/>
          <p:nvPr/>
        </p:nvSpPr>
        <p:spPr>
          <a:xfrm>
            <a:off x="6057907" y="1502809"/>
            <a:ext cx="5290159" cy="4893647"/>
          </a:xfrm>
          <a:prstGeom prst="rect">
            <a:avLst/>
          </a:prstGeom>
          <a:noFill/>
        </p:spPr>
        <p:txBody>
          <a:bodyPr wrap="square" rtlCol="0">
            <a:spAutoFit/>
          </a:bodyPr>
          <a:lstStyle/>
          <a:p>
            <a:pPr marL="342900" indent="-342900">
              <a:buFont typeface="Arial" panose="020B0604020202020204" pitchFamily="34" charset="0"/>
              <a:buChar char="•"/>
            </a:pPr>
            <a:r>
              <a:rPr lang="ka-GE" sz="2400" dirty="0" smtClean="0">
                <a:solidFill>
                  <a:schemeClr val="tx1">
                    <a:lumMod val="65000"/>
                  </a:schemeClr>
                </a:solidFill>
              </a:rPr>
              <a:t>მზის სისტემის პლანეტებს შორის იუპიტერს ყველაზე ძლიერი მაგნიტური ველი აქვს.</a:t>
            </a:r>
            <a:endParaRPr lang="en-US" sz="2400" dirty="0" smtClean="0">
              <a:solidFill>
                <a:schemeClr val="tx1">
                  <a:lumMod val="65000"/>
                </a:schemeClr>
              </a:solidFill>
            </a:endParaRPr>
          </a:p>
          <a:p>
            <a:pPr marL="342900" indent="-342900">
              <a:buFont typeface="Arial" panose="020B0604020202020204" pitchFamily="34" charset="0"/>
              <a:buChar char="•"/>
            </a:pPr>
            <a:r>
              <a:rPr lang="ka-GE" sz="2400" dirty="0" smtClean="0">
                <a:solidFill>
                  <a:schemeClr val="tx1">
                    <a:lumMod val="65000"/>
                  </a:schemeClr>
                </a:solidFill>
              </a:rPr>
              <a:t>იუპიტერის მაგნიტური ველი წარმოიქმნება მის შიგნით თხევადი მეტალური წყალბადის მოძრაობის წყალობით.</a:t>
            </a:r>
          </a:p>
          <a:p>
            <a:pPr marL="342900" indent="-342900">
              <a:buFont typeface="Arial" panose="020B0604020202020204" pitchFamily="34" charset="0"/>
              <a:buChar char="•"/>
            </a:pPr>
            <a:r>
              <a:rPr lang="ka-GE" sz="2400" dirty="0" smtClean="0">
                <a:solidFill>
                  <a:schemeClr val="tx1">
                    <a:lumMod val="65000"/>
                  </a:schemeClr>
                </a:solidFill>
              </a:rPr>
              <a:t>იუპიტერის მაგნიტური ველი ვრცელდება 7 მილიონ კილომეტრ მანძილზე მზის მხარეს, ხოლო საწინააღმდეგო მხარეს თითქმის აღწევს </a:t>
            </a:r>
            <a:r>
              <a:rPr lang="ka-GE" sz="2400" dirty="0">
                <a:solidFill>
                  <a:schemeClr val="tx1">
                    <a:lumMod val="65000"/>
                  </a:schemeClr>
                </a:solidFill>
              </a:rPr>
              <a:t>სატურნის </a:t>
            </a:r>
            <a:r>
              <a:rPr lang="ka-GE" sz="2400" dirty="0" smtClean="0">
                <a:solidFill>
                  <a:schemeClr val="tx1">
                    <a:lumMod val="65000"/>
                  </a:schemeClr>
                </a:solidFill>
              </a:rPr>
              <a:t>ორბიტამდე</a:t>
            </a:r>
            <a:r>
              <a:rPr lang="ka-GE" sz="2400" dirty="0">
                <a:solidFill>
                  <a:schemeClr val="tx1">
                    <a:lumMod val="65000"/>
                  </a:schemeClr>
                </a:solidFill>
              </a:rPr>
              <a:t>.</a:t>
            </a:r>
            <a:endParaRPr lang="ka-GE" sz="2400" dirty="0" smtClean="0">
              <a:solidFill>
                <a:schemeClr val="tx1">
                  <a:lumMod val="65000"/>
                </a:schemeClr>
              </a:solidFill>
            </a:endParaRP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26452337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9137" y="365129"/>
            <a:ext cx="10515600" cy="1325563"/>
          </a:xfrm>
        </p:spPr>
        <p:txBody>
          <a:bodyPr/>
          <a:lstStyle/>
          <a:p>
            <a:r>
              <a:rPr lang="ka-GE" dirty="0" smtClean="0">
                <a:ln>
                  <a:solidFill>
                    <a:schemeClr val="bg2">
                      <a:lumMod val="60000"/>
                      <a:lumOff val="40000"/>
                    </a:schemeClr>
                  </a:solidFill>
                </a:ln>
              </a:rPr>
              <a:t>იუპიტერის ავრორალური ნათება</a:t>
            </a:r>
            <a:endParaRPr lang="en-US" dirty="0">
              <a:ln>
                <a:solidFill>
                  <a:schemeClr val="bg2">
                    <a:lumMod val="60000"/>
                    <a:lumOff val="40000"/>
                  </a:schemeClr>
                </a:solidFill>
              </a:ln>
            </a:endParaRPr>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58310" y="1690688"/>
            <a:ext cx="5924249" cy="4351338"/>
          </a:xfrm>
        </p:spPr>
      </p:pic>
    </p:spTree>
    <p:extLst>
      <p:ext uri="{BB962C8B-B14F-4D97-AF65-F5344CB8AC3E}">
        <p14:creationId xmlns:p14="http://schemas.microsoft.com/office/powerpoint/2010/main" val="164637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471" y="0"/>
            <a:ext cx="7466556" cy="1137998"/>
          </a:xfrm>
        </p:spPr>
        <p:txBody>
          <a:bodyPr/>
          <a:lstStyle/>
          <a:p>
            <a:r>
              <a:rPr lang="ka-GE" dirty="0" smtClean="0">
                <a:ln>
                  <a:solidFill>
                    <a:schemeClr val="accent4">
                      <a:lumMod val="60000"/>
                      <a:lumOff val="40000"/>
                    </a:schemeClr>
                  </a:solidFill>
                </a:ln>
                <a:solidFill>
                  <a:schemeClr val="tx1">
                    <a:lumMod val="65000"/>
                  </a:schemeClr>
                </a:solidFill>
              </a:rPr>
              <a:t>სატურნის მაგნიტური ველი</a:t>
            </a:r>
            <a:endParaRPr lang="en-US" dirty="0">
              <a:ln>
                <a:solidFill>
                  <a:schemeClr val="accent4">
                    <a:lumMod val="60000"/>
                    <a:lumOff val="40000"/>
                  </a:schemeClr>
                </a:solidFill>
              </a:ln>
              <a:solidFill>
                <a:schemeClr val="tx1">
                  <a:lumMod val="65000"/>
                </a:schemeClr>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357" y="2038569"/>
            <a:ext cx="6063643" cy="4011505"/>
          </a:xfrm>
          <a:prstGeom prst="rect">
            <a:avLst/>
          </a:prstGeom>
          <a:ln>
            <a:noFill/>
          </a:ln>
          <a:effectLst>
            <a:softEdge rad="112500"/>
          </a:effectLst>
        </p:spPr>
      </p:pic>
      <p:sp>
        <p:nvSpPr>
          <p:cNvPr id="6" name="TextBox 5"/>
          <p:cNvSpPr txBox="1"/>
          <p:nvPr/>
        </p:nvSpPr>
        <p:spPr>
          <a:xfrm>
            <a:off x="6488489" y="2154477"/>
            <a:ext cx="5703519" cy="2308324"/>
          </a:xfrm>
          <a:prstGeom prst="rect">
            <a:avLst/>
          </a:prstGeom>
          <a:noFill/>
        </p:spPr>
        <p:txBody>
          <a:bodyPr wrap="square" rtlCol="0">
            <a:spAutoFit/>
          </a:bodyPr>
          <a:lstStyle/>
          <a:p>
            <a:pPr marL="285750" indent="-285750">
              <a:buFont typeface="Arial" panose="020B0604020202020204" pitchFamily="34" charset="0"/>
              <a:buChar char="•"/>
            </a:pPr>
            <a:r>
              <a:rPr lang="ka-GE" sz="2400" dirty="0" smtClean="0">
                <a:solidFill>
                  <a:schemeClr val="tx1">
                    <a:lumMod val="65000"/>
                  </a:schemeClr>
                </a:solidFill>
              </a:rPr>
              <a:t>სატურნს აქვს ძლიერი მაგნიტური ველი.</a:t>
            </a:r>
          </a:p>
          <a:p>
            <a:pPr marL="285750" indent="-285750">
              <a:buFont typeface="Arial" panose="020B0604020202020204" pitchFamily="34" charset="0"/>
              <a:buChar char="•"/>
            </a:pPr>
            <a:r>
              <a:rPr lang="ka-GE" sz="2400" dirty="0" smtClean="0">
                <a:solidFill>
                  <a:schemeClr val="tx1">
                    <a:lumMod val="65000"/>
                  </a:schemeClr>
                </a:solidFill>
              </a:rPr>
              <a:t>სატურნის მაგნიტური ველის წარმოქმნა იუპიტერის მაგნიტური ველის წარმოქმნის მსგავსია.</a:t>
            </a:r>
          </a:p>
          <a:p>
            <a:endParaRPr lang="en-US" sz="2400" dirty="0">
              <a:solidFill>
                <a:schemeClr val="tx1">
                  <a:lumMod val="65000"/>
                </a:schemeClr>
              </a:solidFill>
            </a:endParaRPr>
          </a:p>
        </p:txBody>
      </p:sp>
    </p:spTree>
    <p:extLst>
      <p:ext uri="{BB962C8B-B14F-4D97-AF65-F5344CB8AC3E}">
        <p14:creationId xmlns:p14="http://schemas.microsoft.com/office/powerpoint/2010/main" val="3428492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17529" y="12"/>
            <a:ext cx="7278665" cy="1352485"/>
          </a:xfrm>
        </p:spPr>
        <p:txBody>
          <a:bodyPr/>
          <a:lstStyle/>
          <a:p>
            <a:r>
              <a:rPr lang="ka-GE" dirty="0" smtClean="0">
                <a:solidFill>
                  <a:schemeClr val="tx1">
                    <a:lumMod val="65000"/>
                  </a:schemeClr>
                </a:solidFill>
              </a:rPr>
              <a:t>ურანის მაგნიტური ველი</a:t>
            </a:r>
            <a:endParaRPr lang="en-US" dirty="0">
              <a:solidFill>
                <a:schemeClr val="tx1">
                  <a:lumMod val="65000"/>
                </a:schemeClr>
              </a:solidFill>
            </a:endParaRPr>
          </a:p>
        </p:txBody>
      </p:sp>
      <p:pic>
        <p:nvPicPr>
          <p:cNvPr id="4" name="Content Placeholder 3"/>
          <p:cNvPicPr>
            <a:picLocks noGrp="1" noChangeAspect="1"/>
          </p:cNvPicPr>
          <p:nvPr>
            <p:ph idx="1"/>
          </p:nvPr>
        </p:nvPicPr>
        <p:blipFill rotWithShape="1">
          <a:blip r:embed="rId2">
            <a:extLst>
              <a:ext uri="{28A0092B-C50C-407E-A947-70E740481C1C}">
                <a14:useLocalDpi xmlns:a14="http://schemas.microsoft.com/office/drawing/2010/main" val="0"/>
              </a:ext>
            </a:extLst>
          </a:blip>
          <a:srcRect l="442" t="2708" r="48513" b="-967"/>
          <a:stretch/>
        </p:blipFill>
        <p:spPr>
          <a:xfrm>
            <a:off x="13455" y="1953741"/>
            <a:ext cx="6082548" cy="4058759"/>
          </a:xfrm>
        </p:spPr>
      </p:pic>
      <p:sp>
        <p:nvSpPr>
          <p:cNvPr id="5" name="TextBox 4"/>
          <p:cNvSpPr txBox="1"/>
          <p:nvPr/>
        </p:nvSpPr>
        <p:spPr>
          <a:xfrm>
            <a:off x="6350704" y="1953735"/>
            <a:ext cx="5841305" cy="4154984"/>
          </a:xfrm>
          <a:prstGeom prst="rect">
            <a:avLst/>
          </a:prstGeom>
          <a:noFill/>
        </p:spPr>
        <p:txBody>
          <a:bodyPr wrap="square" rtlCol="0">
            <a:spAutoFit/>
            <a:scene3d>
              <a:camera prst="orthographicFront"/>
              <a:lightRig rig="threePt" dir="t"/>
            </a:scene3d>
            <a:sp3d extrusionH="57150">
              <a:bevelT w="69850" h="38100" prst="cross"/>
            </a:sp3d>
          </a:bodyPr>
          <a:lstStyle/>
          <a:p>
            <a:pPr marL="342900" indent="-342900">
              <a:buFont typeface="Arial" panose="020B0604020202020204" pitchFamily="34" charset="0"/>
              <a:buChar char="•"/>
            </a:pPr>
            <a:r>
              <a:rPr lang="ka-GE" sz="2400" b="1" dirty="0" smtClean="0">
                <a:ln w="12700">
                  <a:solidFill>
                    <a:schemeClr val="tx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ურანს ძლიერი მაგნიტური ველი აქვს.</a:t>
            </a:r>
          </a:p>
          <a:p>
            <a:pPr marL="342900" indent="-342900">
              <a:buFont typeface="Arial" panose="020B0604020202020204" pitchFamily="34" charset="0"/>
              <a:buChar char="•"/>
            </a:pPr>
            <a:r>
              <a:rPr lang="ka-GE" sz="2400" b="1" dirty="0" smtClean="0">
                <a:ln w="12700">
                  <a:solidFill>
                    <a:schemeClr val="tx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ურანის მაგნიტური ველი წარმოიქმნება თხევადი ამიაკის კონვექციით, მისი მაგნიტური ღერძი 59</a:t>
            </a:r>
            <a:r>
              <a:rPr lang="ru-RU" sz="2400" b="1" dirty="0" smtClean="0">
                <a:ln w="12700">
                  <a:solidFill>
                    <a:schemeClr val="tx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t>
            </a:r>
            <a:r>
              <a:rPr lang="ka-GE" sz="2400" b="1" dirty="0" smtClean="0">
                <a:ln w="12700">
                  <a:solidFill>
                    <a:schemeClr val="tx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-ითაა დახრილი ბრუნვის ღერძისადმი, ხოლო ცენტრიდან ზედაპირამდე მანძილის 30%-ითაა ცენტრიდან წანაცვლებული</a:t>
            </a:r>
          </a:p>
          <a:p>
            <a:pPr marL="342900" indent="-342900">
              <a:buFont typeface="Arial" panose="020B0604020202020204" pitchFamily="34" charset="0"/>
              <a:buChar char="•"/>
            </a:pPr>
            <a:r>
              <a:rPr lang="ka-GE" sz="2400" b="1" dirty="0" smtClean="0">
                <a:ln w="12700">
                  <a:solidFill>
                    <a:schemeClr val="tx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ურანს აქვს </a:t>
            </a:r>
            <a:r>
              <a:rPr lang="ka-GE" sz="2400" b="1" dirty="0">
                <a:ln w="12700">
                  <a:solidFill>
                    <a:schemeClr val="tx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კვადროპოლარული</a:t>
            </a:r>
          </a:p>
          <a:p>
            <a:r>
              <a:rPr lang="ka-GE" sz="2400" b="1" dirty="0">
                <a:ln w="12700">
                  <a:solidFill>
                    <a:schemeClr val="tx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     (ოთხპოლუსიანი) მაგნიტური </a:t>
            </a:r>
            <a:r>
              <a:rPr lang="ka-GE" sz="2400" b="1" dirty="0" smtClean="0">
                <a:ln w="12700">
                  <a:solidFill>
                    <a:schemeClr val="tx1">
                      <a:lumMod val="50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ველი</a:t>
            </a:r>
            <a:r>
              <a:rPr lang="ka-GE" sz="2400" dirty="0" smtClean="0">
                <a:solidFill>
                  <a:schemeClr val="tx1">
                    <a:lumMod val="65000"/>
                  </a:schemeClr>
                </a:solidFill>
              </a:rPr>
              <a:t>.</a:t>
            </a:r>
            <a:endParaRPr lang="en-US" sz="2400" dirty="0">
              <a:solidFill>
                <a:srgbClr val="FF0000"/>
              </a:solidFill>
            </a:endParaRPr>
          </a:p>
        </p:txBody>
      </p:sp>
    </p:spTree>
    <p:extLst>
      <p:ext uri="{BB962C8B-B14F-4D97-AF65-F5344CB8AC3E}">
        <p14:creationId xmlns:p14="http://schemas.microsoft.com/office/powerpoint/2010/main" val="3150862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3107" y="177246"/>
            <a:ext cx="8305801" cy="1325563"/>
          </a:xfrm>
        </p:spPr>
        <p:txBody>
          <a:bodyPr>
            <a:scene3d>
              <a:camera prst="orthographicFront"/>
              <a:lightRig rig="threePt" dir="t"/>
            </a:scene3d>
            <a:sp3d extrusionH="57150">
              <a:bevelT w="38100" h="38100"/>
            </a:sp3d>
          </a:bodyPr>
          <a:lstStyle/>
          <a:p>
            <a:r>
              <a:rPr lang="ka-GE" dirty="0" smtClean="0">
                <a:solidFill>
                  <a:schemeClr val="tx1">
                    <a:lumMod val="65000"/>
                  </a:schemeClr>
                </a:solidFill>
              </a:rPr>
              <a:t>ნეპტუნის მაგნიტური ველი</a:t>
            </a:r>
            <a:endParaRPr lang="en-US" dirty="0">
              <a:solidFill>
                <a:schemeClr val="tx1">
                  <a:lumMod val="65000"/>
                </a:schemeClr>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3899" y="1948461"/>
            <a:ext cx="5642100" cy="3575517"/>
          </a:xfrm>
        </p:spPr>
      </p:pic>
      <p:sp>
        <p:nvSpPr>
          <p:cNvPr id="3" name="TextBox 2"/>
          <p:cNvSpPr txBox="1"/>
          <p:nvPr/>
        </p:nvSpPr>
        <p:spPr>
          <a:xfrm>
            <a:off x="6313117" y="2107657"/>
            <a:ext cx="5878883" cy="4154984"/>
          </a:xfrm>
          <a:prstGeom prst="rect">
            <a:avLst/>
          </a:prstGeom>
          <a:noFill/>
        </p:spPr>
        <p:txBody>
          <a:bodyPr wrap="square" rtlCol="0">
            <a:spAutoFit/>
            <a:scene3d>
              <a:camera prst="orthographicFront"/>
              <a:lightRig rig="threePt" dir="t"/>
            </a:scene3d>
            <a:sp3d extrusionH="57150">
              <a:bevelT w="69850" h="38100" prst="cross"/>
            </a:sp3d>
          </a:bodyPr>
          <a:lstStyle/>
          <a:p>
            <a:pPr marL="342900" indent="-342900">
              <a:buFont typeface="Arial" panose="020B0604020202020204" pitchFamily="34" charset="0"/>
              <a:buChar char="•"/>
            </a:pPr>
            <a:r>
              <a:rPr lang="ka-GE" sz="2400" b="1" dirty="0" smtClean="0">
                <a:ln w="12700">
                  <a:solidFill>
                    <a:schemeClr val="tx1">
                      <a:lumMod val="50000"/>
                    </a:schemeClr>
                  </a:solidFill>
                  <a:prstDash val="solid"/>
                </a:ln>
                <a:solidFill>
                  <a:schemeClr val="bg2">
                    <a:lumMod val="60000"/>
                    <a:lumOff val="40000"/>
                  </a:schemeClr>
                </a:solidFill>
                <a:effectLst>
                  <a:outerShdw blurRad="41275" dist="20320" dir="1800000" algn="tl" rotWithShape="0">
                    <a:srgbClr val="000000">
                      <a:alpha val="40000"/>
                    </a:srgbClr>
                  </a:outerShdw>
                </a:effectLst>
              </a:rPr>
              <a:t>ნეპტუნს ძლიერი მაგნიტური ველი აქვს.</a:t>
            </a:r>
          </a:p>
          <a:p>
            <a:pPr marL="342900" indent="-342900">
              <a:buFont typeface="Arial" panose="020B0604020202020204" pitchFamily="34" charset="0"/>
              <a:buChar char="•"/>
            </a:pPr>
            <a:r>
              <a:rPr lang="ka-GE" sz="2400" b="1" dirty="0" smtClean="0">
                <a:ln w="12700">
                  <a:solidFill>
                    <a:schemeClr val="tx1">
                      <a:lumMod val="50000"/>
                    </a:schemeClr>
                  </a:solidFill>
                  <a:prstDash val="solid"/>
                </a:ln>
                <a:solidFill>
                  <a:schemeClr val="bg2">
                    <a:lumMod val="60000"/>
                    <a:lumOff val="40000"/>
                  </a:schemeClr>
                </a:solidFill>
                <a:effectLst>
                  <a:outerShdw blurRad="41275" dist="20320" dir="1800000" algn="tl" rotWithShape="0">
                    <a:srgbClr val="000000">
                      <a:alpha val="40000"/>
                    </a:srgbClr>
                  </a:outerShdw>
                </a:effectLst>
              </a:rPr>
              <a:t>ნეპტუნის მაგნიტური ღერძი 47</a:t>
            </a:r>
            <a:r>
              <a:rPr lang="ru-RU" sz="2400" b="1" dirty="0">
                <a:ln w="12700">
                  <a:solidFill>
                    <a:schemeClr val="tx1">
                      <a:lumMod val="50000"/>
                    </a:schemeClr>
                  </a:solidFill>
                  <a:prstDash val="solid"/>
                </a:ln>
                <a:solidFill>
                  <a:schemeClr val="bg2">
                    <a:lumMod val="60000"/>
                    <a:lumOff val="40000"/>
                  </a:schemeClr>
                </a:solidFill>
                <a:effectLst>
                  <a:outerShdw blurRad="41275" dist="20320" dir="1800000" algn="tl" rotWithShape="0">
                    <a:srgbClr val="000000">
                      <a:alpha val="40000"/>
                    </a:srgbClr>
                  </a:outerShdw>
                </a:effectLst>
              </a:rPr>
              <a:t> </a:t>
            </a:r>
            <a:r>
              <a:rPr lang="ru-RU" sz="2400" b="1" dirty="0" smtClean="0">
                <a:ln w="12700">
                  <a:solidFill>
                    <a:schemeClr val="tx1">
                      <a:lumMod val="50000"/>
                    </a:schemeClr>
                  </a:solidFill>
                  <a:prstDash val="solid"/>
                </a:ln>
                <a:solidFill>
                  <a:schemeClr val="bg2">
                    <a:lumMod val="60000"/>
                    <a:lumOff val="40000"/>
                  </a:schemeClr>
                </a:solidFill>
                <a:effectLst>
                  <a:outerShdw blurRad="41275" dist="20320" dir="1800000" algn="tl" rotWithShape="0">
                    <a:srgbClr val="000000">
                      <a:alpha val="40000"/>
                    </a:srgbClr>
                  </a:outerShdw>
                </a:effectLst>
              </a:rPr>
              <a:t>°</a:t>
            </a:r>
            <a:r>
              <a:rPr lang="ka-GE" sz="2400" b="1" dirty="0" smtClean="0">
                <a:ln w="12700">
                  <a:solidFill>
                    <a:schemeClr val="tx1">
                      <a:lumMod val="50000"/>
                    </a:schemeClr>
                  </a:solidFill>
                  <a:prstDash val="solid"/>
                </a:ln>
                <a:solidFill>
                  <a:schemeClr val="bg2">
                    <a:lumMod val="60000"/>
                    <a:lumOff val="40000"/>
                  </a:schemeClr>
                </a:solidFill>
                <a:effectLst>
                  <a:outerShdw blurRad="41275" dist="20320" dir="1800000" algn="tl" rotWithShape="0">
                    <a:srgbClr val="000000">
                      <a:alpha val="40000"/>
                    </a:srgbClr>
                  </a:outerShdw>
                </a:effectLst>
              </a:rPr>
              <a:t>-ითაა წანაცვლებული ბრუნვის ღერძიდან,ხოლო ცენტრიდან 13500 კმ-ით.</a:t>
            </a:r>
          </a:p>
          <a:p>
            <a:pPr marL="342900" indent="-342900">
              <a:buFont typeface="Arial" panose="020B0604020202020204" pitchFamily="34" charset="0"/>
              <a:buChar char="•"/>
            </a:pPr>
            <a:r>
              <a:rPr lang="ka-GE" sz="2400" b="1" dirty="0" smtClean="0">
                <a:ln w="12700">
                  <a:solidFill>
                    <a:schemeClr val="tx1">
                      <a:lumMod val="50000"/>
                    </a:schemeClr>
                  </a:solidFill>
                  <a:prstDash val="solid"/>
                </a:ln>
                <a:solidFill>
                  <a:schemeClr val="bg2">
                    <a:lumMod val="60000"/>
                    <a:lumOff val="40000"/>
                  </a:schemeClr>
                </a:solidFill>
                <a:effectLst>
                  <a:outerShdw blurRad="41275" dist="20320" dir="1800000" algn="tl" rotWithShape="0">
                    <a:srgbClr val="000000">
                      <a:alpha val="40000"/>
                    </a:srgbClr>
                  </a:outerShdw>
                </a:effectLst>
              </a:rPr>
              <a:t>ნეპტუნის მაგნიტური ველი განუწყვეტლივ ბრუნავს და იცვლება.</a:t>
            </a:r>
          </a:p>
          <a:p>
            <a:pPr marL="342900" indent="-342900">
              <a:buFont typeface="Arial" panose="020B0604020202020204" pitchFamily="34" charset="0"/>
              <a:buChar char="•"/>
            </a:pPr>
            <a:r>
              <a:rPr lang="ka-GE" sz="2400" b="1" dirty="0" smtClean="0">
                <a:ln w="12700">
                  <a:solidFill>
                    <a:schemeClr val="tx1">
                      <a:lumMod val="50000"/>
                    </a:schemeClr>
                  </a:solidFill>
                  <a:prstDash val="solid"/>
                </a:ln>
                <a:solidFill>
                  <a:schemeClr val="bg2">
                    <a:lumMod val="60000"/>
                    <a:lumOff val="40000"/>
                  </a:schemeClr>
                </a:solidFill>
                <a:effectLst>
                  <a:outerShdw blurRad="41275" dist="20320" dir="1800000" algn="tl" rotWithShape="0">
                    <a:srgbClr val="000000">
                      <a:alpha val="40000"/>
                    </a:srgbClr>
                  </a:outerShdw>
                </a:effectLst>
              </a:rPr>
              <a:t>ნეპტუნს  </a:t>
            </a:r>
            <a:r>
              <a:rPr lang="ka-GE" sz="2400" b="1" dirty="0">
                <a:ln w="12700">
                  <a:solidFill>
                    <a:schemeClr val="tx1">
                      <a:lumMod val="50000"/>
                    </a:schemeClr>
                  </a:solidFill>
                  <a:prstDash val="solid"/>
                </a:ln>
                <a:solidFill>
                  <a:schemeClr val="bg2">
                    <a:lumMod val="60000"/>
                    <a:lumOff val="40000"/>
                  </a:schemeClr>
                </a:solidFill>
                <a:effectLst>
                  <a:outerShdw blurRad="41275" dist="20320" dir="1800000" algn="tl" rotWithShape="0">
                    <a:srgbClr val="000000">
                      <a:alpha val="40000"/>
                    </a:srgbClr>
                  </a:outerShdw>
                </a:effectLst>
              </a:rPr>
              <a:t>აქვს კვადროპოლარული</a:t>
            </a:r>
          </a:p>
          <a:p>
            <a:r>
              <a:rPr lang="ka-GE" sz="2400" b="1" dirty="0">
                <a:ln w="12700">
                  <a:solidFill>
                    <a:schemeClr val="tx1">
                      <a:lumMod val="50000"/>
                    </a:schemeClr>
                  </a:solidFill>
                  <a:prstDash val="solid"/>
                </a:ln>
                <a:solidFill>
                  <a:schemeClr val="bg2">
                    <a:lumMod val="60000"/>
                    <a:lumOff val="40000"/>
                  </a:schemeClr>
                </a:solidFill>
                <a:effectLst>
                  <a:outerShdw blurRad="41275" dist="20320" dir="1800000" algn="tl" rotWithShape="0">
                    <a:srgbClr val="000000">
                      <a:alpha val="40000"/>
                    </a:srgbClr>
                  </a:outerShdw>
                </a:effectLst>
              </a:rPr>
              <a:t>     (ოთხპოლუსიანი) მაგნიტური ველი.</a:t>
            </a:r>
            <a:endParaRPr lang="en-US" sz="2400" b="1" dirty="0">
              <a:ln w="12700">
                <a:solidFill>
                  <a:schemeClr val="tx1">
                    <a:lumMod val="50000"/>
                  </a:schemeClr>
                </a:solidFill>
                <a:prstDash val="solid"/>
              </a:ln>
              <a:solidFill>
                <a:schemeClr val="bg2">
                  <a:lumMod val="60000"/>
                  <a:lumOff val="40000"/>
                </a:schemeClr>
              </a:solidFill>
              <a:effectLst>
                <a:outerShdw blurRad="41275" dist="20320" dir="1800000" algn="tl" rotWithShape="0">
                  <a:srgbClr val="000000">
                    <a:alpha val="40000"/>
                  </a:srgbClr>
                </a:outerShdw>
              </a:effectLst>
            </a:endParaRPr>
          </a:p>
          <a:p>
            <a:pPr marL="342900" indent="-342900">
              <a:buFont typeface="Arial" panose="020B0604020202020204" pitchFamily="34" charset="0"/>
              <a:buChar char="•"/>
            </a:pPr>
            <a:endParaRPr lang="en-US" sz="2400" dirty="0">
              <a:ln>
                <a:solidFill>
                  <a:schemeClr val="tx1">
                    <a:lumMod val="50000"/>
                  </a:schemeClr>
                </a:solidFill>
              </a:ln>
              <a:solidFill>
                <a:schemeClr val="bg2">
                  <a:lumMod val="60000"/>
                  <a:lumOff val="40000"/>
                </a:schemeClr>
              </a:solidFill>
            </a:endParaRPr>
          </a:p>
        </p:txBody>
      </p:sp>
    </p:spTree>
    <p:extLst>
      <p:ext uri="{BB962C8B-B14F-4D97-AF65-F5344CB8AC3E}">
        <p14:creationId xmlns:p14="http://schemas.microsoft.com/office/powerpoint/2010/main" val="2323322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Neptune's twisting magnetic field">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 y="0"/>
            <a:ext cx="12684147" cy="7010400"/>
          </a:xfrm>
        </p:spPr>
      </p:pic>
    </p:spTree>
    <p:extLst>
      <p:ext uri="{BB962C8B-B14F-4D97-AF65-F5344CB8AC3E}">
        <p14:creationId xmlns:p14="http://schemas.microsoft.com/office/powerpoint/2010/main" val="3378156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21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p:cNvSpPr txBox="1"/>
          <p:nvPr/>
        </p:nvSpPr>
        <p:spPr>
          <a:xfrm>
            <a:off x="2451103" y="3589810"/>
            <a:ext cx="8115300" cy="769441"/>
          </a:xfrm>
          <a:prstGeom prst="rect">
            <a:avLst/>
          </a:prstGeom>
          <a:noFill/>
        </p:spPr>
        <p:txBody>
          <a:bodyPr wrap="square" rtlCol="0">
            <a:spAutoFit/>
            <a:scene3d>
              <a:camera prst="orthographicFront"/>
              <a:lightRig rig="threePt" dir="t"/>
            </a:scene3d>
            <a:sp3d extrusionH="57150">
              <a:bevelT w="38100" h="38100" prst="angle"/>
            </a:sp3d>
          </a:bodyPr>
          <a:lstStyle/>
          <a:p>
            <a:pPr algn="ctr"/>
            <a:r>
              <a:rPr lang="ka-GE" sz="4400" b="1" dirty="0" smtClean="0">
                <a:ln w="22225">
                  <a:solidFill>
                    <a:srgbClr val="FFC000"/>
                  </a:solidFill>
                  <a:prstDash val="solid"/>
                </a:ln>
                <a:blipFill dpi="0" rotWithShape="1">
                  <a:blip r:embed="rId3">
                    <a:extLst>
                      <a:ext uri="{28A0092B-C50C-407E-A947-70E740481C1C}">
                        <a14:useLocalDpi xmlns:a14="http://schemas.microsoft.com/office/drawing/2010/main" val="0"/>
                      </a:ext>
                    </a:extLst>
                  </a:blip>
                  <a:srcRect/>
                  <a:stretch>
                    <a:fillRect/>
                  </a:stretch>
                </a:blipFill>
              </a:rPr>
              <a:t>მადლობა </a:t>
            </a:r>
            <a:r>
              <a:rPr lang="ka-GE" sz="4400" dirty="0" smtClean="0">
                <a:ln w="22225">
                  <a:solidFill>
                    <a:srgbClr val="FFC000"/>
                  </a:solidFill>
                  <a:prstDash val="solid"/>
                </a:ln>
                <a:blipFill dpi="0" rotWithShape="1">
                  <a:blip r:embed="rId3">
                    <a:extLst>
                      <a:ext uri="{28A0092B-C50C-407E-A947-70E740481C1C}">
                        <a14:useLocalDpi xmlns:a14="http://schemas.microsoft.com/office/drawing/2010/main" val="0"/>
                      </a:ext>
                    </a:extLst>
                  </a:blip>
                  <a:srcRect/>
                  <a:stretch>
                    <a:fillRect/>
                  </a:stretch>
                </a:blipFill>
              </a:rPr>
              <a:t>ყურადღებისთვის</a:t>
            </a:r>
            <a:endParaRPr lang="en-US" sz="4400" dirty="0">
              <a:ln w="22225">
                <a:solidFill>
                  <a:srgbClr val="FFC000"/>
                </a:solidFill>
                <a:prstDash val="solid"/>
              </a:ln>
              <a:blipFill dpi="0" rotWithShape="1">
                <a:blip r:embed="rId3">
                  <a:extLst>
                    <a:ext uri="{28A0092B-C50C-407E-A947-70E740481C1C}">
                      <a14:useLocalDpi xmlns:a14="http://schemas.microsoft.com/office/drawing/2010/main" val="0"/>
                    </a:ext>
                  </a:extLst>
                </a:blip>
                <a:srcRect/>
                <a:stretch>
                  <a:fillRect/>
                </a:stretch>
              </a:blipFill>
            </a:endParaRPr>
          </a:p>
        </p:txBody>
      </p:sp>
    </p:spTree>
    <p:extLst>
      <p:ext uri="{BB962C8B-B14F-4D97-AF65-F5344CB8AC3E}">
        <p14:creationId xmlns:p14="http://schemas.microsoft.com/office/powerpoint/2010/main" val="3220248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2529</TotalTime>
  <Words>608</Words>
  <Application>Microsoft Office PowerPoint</Application>
  <PresentationFormat>Widescreen</PresentationFormat>
  <Paragraphs>64</Paragraphs>
  <Slides>34</Slides>
  <Notes>1</Notes>
  <HiddenSlides>0</HiddenSlides>
  <MMClips>4</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34</vt:i4>
      </vt:variant>
    </vt:vector>
  </HeadingPairs>
  <TitlesOfParts>
    <vt:vector size="44" baseType="lpstr">
      <vt:lpstr>Arial</vt:lpstr>
      <vt:lpstr>Calibri</vt:lpstr>
      <vt:lpstr>Calibri Light</vt:lpstr>
      <vt:lpstr>Century Gothic</vt:lpstr>
      <vt:lpstr>Sylfaen</vt:lpstr>
      <vt:lpstr>Wingdings 2</vt:lpstr>
      <vt:lpstr>Office Theme</vt:lpstr>
      <vt:lpstr>1_Office Theme</vt:lpstr>
      <vt:lpstr>Quotable</vt:lpstr>
      <vt:lpstr>2_Office Theme</vt:lpstr>
      <vt:lpstr>მზის სისტემის პლანეტების მაგნიტური ველები</vt:lpstr>
      <vt:lpstr>მზის სისტემის ყველა პლანეტას გააჩნია თავისებური მაგნიტური ველი </vt:lpstr>
      <vt:lpstr>მაგნიტური ველის წარმოქმნა დამოკიდებულია: </vt:lpstr>
      <vt:lpstr>დედამიწის შინაგანი აგებულება: </vt:lpstr>
      <vt:lpstr>დედამიწის მაგნიტური ველი</vt:lpstr>
      <vt:lpstr>PowerPoint Presentation</vt:lpstr>
      <vt:lpstr>PowerPoint Presentation</vt:lpstr>
      <vt:lpstr>დედამიწის მაგნიტური ველი იცვლება</vt:lpstr>
      <vt:lpstr>მზის მაგნიტური ველები </vt:lpstr>
      <vt:lpstr>მზის ზედაპირზე პლაზმა  სხვადასხვა პერიოდით ბრუნავს, რის გამოც მზეს მაგნიტური ველების რთული სტრუქტურა უჩნდება. </vt:lpstr>
      <vt:lpstr>PowerPoint Presentation</vt:lpstr>
      <vt:lpstr>მზიური თაღები</vt:lpstr>
      <vt:lpstr>PowerPoint Presentation</vt:lpstr>
      <vt:lpstr>PowerPoint Presentation</vt:lpstr>
      <vt:lpstr>მზის აქტივობის მინიმუმი </vt:lpstr>
      <vt:lpstr>PowerPoint Presentation</vt:lpstr>
      <vt:lpstr>PowerPoint Presentation</vt:lpstr>
      <vt:lpstr>ვან-ალენის რადიაციული სარტყელი </vt:lpstr>
      <vt:lpstr>PowerPoint Presentation</vt:lpstr>
      <vt:lpstr>PowerPoint Presentation</vt:lpstr>
      <vt:lpstr>მერკურის მაგნიტური ველი</vt:lpstr>
      <vt:lpstr>PowerPoint Presentation</vt:lpstr>
      <vt:lpstr>PowerPoint Presentation</vt:lpstr>
      <vt:lpstr>ვენერას მაგნიტური ველი </vt:lpstr>
      <vt:lpstr>PowerPoint Presentation</vt:lpstr>
      <vt:lpstr>მარსის მაგნიტური ველი</vt:lpstr>
      <vt:lpstr>PowerPoint Presentation</vt:lpstr>
      <vt:lpstr>იუპიტერის მაგნიტური ველი</vt:lpstr>
      <vt:lpstr>იუპიტერის ავრორალური ნათება</vt:lpstr>
      <vt:lpstr>სატურნის მაგნიტური ველი</vt:lpstr>
      <vt:lpstr>ურანის მაგნიტური ველი</vt:lpstr>
      <vt:lpstr>ნეპტუნის მაგნიტური ველი</vt:lpstr>
      <vt:lpstr>PowerPoint Presentation</vt:lpstr>
      <vt:lpstr>PowerPoint Presentation</vt:lpstr>
    </vt:vector>
  </TitlesOfParts>
  <Company>CtrlSoft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პლანეტების მაგნიტური ველები</dc:title>
  <dc:creator>Admin</dc:creator>
  <cp:lastModifiedBy>Admin</cp:lastModifiedBy>
  <cp:revision>102</cp:revision>
  <dcterms:created xsi:type="dcterms:W3CDTF">2016-06-05T20:31:05Z</dcterms:created>
  <dcterms:modified xsi:type="dcterms:W3CDTF">2017-06-14T21:10:24Z</dcterms:modified>
</cp:coreProperties>
</file>