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70" r:id="rId9"/>
    <p:sldId id="272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24" autoAdjust="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32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800600"/>
            <a:ext cx="8229600" cy="1143000"/>
          </a:xfrm>
        </p:spPr>
        <p:txBody>
          <a:bodyPr>
            <a:normAutofit/>
          </a:bodyPr>
          <a:lstStyle/>
          <a:p>
            <a:r>
              <a:rPr lang="ka-GE" sz="2000" dirty="0" smtClean="0"/>
              <a:t>ივანე ჯავახიშვილის სახელობის ქ.თბილისის სახელმწიფო უნივერსიტეტის ზუსტ და საბუნებისმეტყველო მეცნიერებათა ფაკულტეტის  ფიზიკის მიმართულების სტუდენტი გენადი ბოლქვაძე</a:t>
            </a:r>
            <a:endParaRPr lang="en-US" sz="2000" dirty="0"/>
          </a:p>
        </p:txBody>
      </p:sp>
      <p:pic>
        <p:nvPicPr>
          <p:cNvPr id="4" name="Content Placeholder 3" descr="tsu-logo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9400" y="1066800"/>
            <a:ext cx="3629025" cy="3629025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0"/>
            <a:ext cx="7772400" cy="1356360"/>
          </a:xfrm>
        </p:spPr>
        <p:txBody>
          <a:bodyPr>
            <a:normAutofit/>
          </a:bodyPr>
          <a:lstStyle/>
          <a:p>
            <a:pPr algn="ctr"/>
            <a:r>
              <a:rPr lang="ka-GE" dirty="0" smtClean="0"/>
              <a:t>დიდი აფეთქებისა და ინფლაციის</a:t>
            </a:r>
          </a:p>
          <a:p>
            <a:pPr algn="ctr"/>
            <a:r>
              <a:rPr lang="ka-GE" dirty="0" smtClean="0"/>
              <a:t>თეორია</a:t>
            </a:r>
            <a:endParaRPr lang="en-US" dirty="0"/>
          </a:p>
        </p:txBody>
      </p:sp>
      <p:pic>
        <p:nvPicPr>
          <p:cNvPr id="1027" name="Picture 3" descr="C:\Users\User\Desktop\bigban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1693" y="1143000"/>
            <a:ext cx="8205107" cy="510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3200" dirty="0" smtClean="0"/>
              <a:t>ისტორია </a:t>
            </a:r>
            <a:br>
              <a:rPr lang="ka-GE" sz="3200" dirty="0" smtClean="0"/>
            </a:br>
            <a:endParaRPr lang="en-US" sz="3200" dirty="0"/>
          </a:p>
        </p:txBody>
      </p:sp>
      <p:pic>
        <p:nvPicPr>
          <p:cNvPr id="5" name="Content Placeholder 4" descr="Creación_de_Adá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2133600"/>
            <a:ext cx="5181599" cy="3047999"/>
          </a:xfrm>
        </p:spPr>
      </p:pic>
      <p:pic>
        <p:nvPicPr>
          <p:cNvPr id="2050" name="Picture 2" descr="C:\Users\User\Desktop\Creación_de_Adá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392400" y="15849600"/>
            <a:ext cx="4419600" cy="4085033"/>
          </a:xfrm>
          <a:prstGeom prst="rect">
            <a:avLst/>
          </a:prstGeom>
          <a:noFill/>
        </p:spPr>
      </p:pic>
      <p:pic>
        <p:nvPicPr>
          <p:cNvPr id="2051" name="Picture 3" descr="C:\Users\User\Desktop\180px-Lemaitre-einstei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600" y="762000"/>
            <a:ext cx="2958548" cy="1841500"/>
          </a:xfrm>
          <a:prstGeom prst="rect">
            <a:avLst/>
          </a:prstGeom>
          <a:noFill/>
        </p:spPr>
      </p:pic>
      <p:pic>
        <p:nvPicPr>
          <p:cNvPr id="2052" name="Picture 4" descr="C:\Users\User\Desktop\richard-feynma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2743200"/>
            <a:ext cx="2966635" cy="1752600"/>
          </a:xfrm>
          <a:prstGeom prst="rect">
            <a:avLst/>
          </a:prstGeom>
          <a:noFill/>
        </p:spPr>
      </p:pic>
      <p:pic>
        <p:nvPicPr>
          <p:cNvPr id="2054" name="Picture 6" descr="C:\Users\User\Desktop\stephen-hawkin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43600" y="4648200"/>
            <a:ext cx="2971800" cy="1875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627888"/>
          </a:xfrm>
        </p:spPr>
        <p:txBody>
          <a:bodyPr/>
          <a:lstStyle/>
          <a:p>
            <a:r>
              <a:rPr lang="ka-GE" sz="2800" dirty="0" smtClean="0"/>
              <a:t>“წითელი წანაცვლება’’ და ‘’რელიქტური ფონი’’</a:t>
            </a:r>
            <a:endParaRPr lang="en-US" sz="2800" dirty="0"/>
          </a:p>
        </p:txBody>
      </p:sp>
      <p:pic>
        <p:nvPicPr>
          <p:cNvPr id="4" name="Content Placeholder 3" descr="1jut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1447800"/>
            <a:ext cx="3505200" cy="2568610"/>
          </a:xfrm>
        </p:spPr>
      </p:pic>
      <p:pic>
        <p:nvPicPr>
          <p:cNvPr id="3074" name="Picture 2" descr="C:\Users\User\Desktop\Edwin-hubb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447800"/>
            <a:ext cx="2209800" cy="2409825"/>
          </a:xfrm>
          <a:prstGeom prst="rect">
            <a:avLst/>
          </a:prstGeom>
          <a:noFill/>
        </p:spPr>
      </p:pic>
      <p:pic>
        <p:nvPicPr>
          <p:cNvPr id="3075" name="Picture 3" descr="C:\Users\User\Desktop\tv_nois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4191000"/>
            <a:ext cx="3581400" cy="2236410"/>
          </a:xfrm>
          <a:prstGeom prst="rect">
            <a:avLst/>
          </a:prstGeom>
          <a:noFill/>
        </p:spPr>
      </p:pic>
      <p:pic>
        <p:nvPicPr>
          <p:cNvPr id="3076" name="Picture 4" descr="C:\Users\User\Desktop\200px-Wilson_penzias2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1200" y="4114800"/>
            <a:ext cx="2463801" cy="2247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ka-GE" sz="3200" dirty="0" smtClean="0"/>
              <a:t>დიდი აფეთქება და სამყაროს წარმოქმნის ქრონოლოგია</a:t>
            </a:r>
            <a:br>
              <a:rPr lang="ka-GE" sz="3200" dirty="0" smtClean="0"/>
            </a:br>
            <a:r>
              <a:rPr lang="ka-GE" sz="3200" dirty="0" smtClean="0"/>
              <a:t> </a:t>
            </a:r>
            <a:endParaRPr lang="en-US" sz="3200" dirty="0"/>
          </a:p>
        </p:txBody>
      </p:sp>
      <p:pic>
        <p:nvPicPr>
          <p:cNvPr id="4" name="Content Placeholder 3" descr="bb_theor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1676400"/>
            <a:ext cx="8610600" cy="48006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 descr="big_bang_nage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1143000"/>
            <a:ext cx="8229600" cy="397062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66800"/>
          </a:xfrm>
        </p:spPr>
        <p:txBody>
          <a:bodyPr>
            <a:normAutofit/>
          </a:bodyPr>
          <a:lstStyle/>
          <a:p>
            <a:r>
              <a:rPr lang="ka-GE" sz="4000" dirty="0" smtClean="0"/>
              <a:t>ჰაბლის კანონი</a:t>
            </a:r>
            <a:endParaRPr lang="en-US" sz="4000" dirty="0"/>
          </a:p>
        </p:txBody>
      </p:sp>
      <p:pic>
        <p:nvPicPr>
          <p:cNvPr id="4" name="Content Placeholder 3" descr="hubble-law-by-tony-farley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600200"/>
            <a:ext cx="5334000" cy="4343400"/>
          </a:xfrm>
        </p:spPr>
      </p:pic>
      <p:pic>
        <p:nvPicPr>
          <p:cNvPr id="5122" name="Picture 2" descr="C:\Users\User\Desktop\hubbletrouble_smal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1600200"/>
            <a:ext cx="2667001" cy="4381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5112"/>
          </a:xfrm>
        </p:spPr>
        <p:txBody>
          <a:bodyPr>
            <a:normAutofit fontScale="90000"/>
          </a:bodyPr>
          <a:lstStyle/>
          <a:p>
            <a:pPr algn="ctr"/>
            <a:r>
              <a:rPr lang="ka-GE" sz="3200" dirty="0" smtClean="0"/>
              <a:t>სამყაროს დღევანდელი სურათი</a:t>
            </a:r>
            <a:endParaRPr lang="en-US" sz="3200" dirty="0"/>
          </a:p>
        </p:txBody>
      </p:sp>
      <p:pic>
        <p:nvPicPr>
          <p:cNvPr id="4" name="Content Placeholder 3" descr="wmap_201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981200"/>
            <a:ext cx="7449762" cy="3724881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/>
              <a:t>ქიმიურ</a:t>
            </a:r>
            <a:r>
              <a:rPr lang="en-US" sz="3600" dirty="0" smtClean="0"/>
              <a:t> </a:t>
            </a:r>
            <a:r>
              <a:rPr lang="en-US" sz="3600" dirty="0" err="1" smtClean="0"/>
              <a:t>ელემენტთა</a:t>
            </a:r>
            <a:r>
              <a:rPr lang="en-US" sz="3600" dirty="0" smtClean="0"/>
              <a:t> </a:t>
            </a:r>
            <a:r>
              <a:rPr lang="en-US" sz="3600" dirty="0" err="1" smtClean="0"/>
              <a:t>მასების</a:t>
            </a:r>
            <a:r>
              <a:rPr lang="en-US" sz="3600" dirty="0" smtClean="0"/>
              <a:t> </a:t>
            </a:r>
            <a:r>
              <a:rPr lang="en-US" sz="3600" dirty="0" err="1" smtClean="0"/>
              <a:t>ფარდობა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He/H=0.25;</a:t>
            </a:r>
          </a:p>
          <a:p>
            <a:endParaRPr lang="en-US" sz="3200" dirty="0" smtClean="0"/>
          </a:p>
          <a:p>
            <a:r>
              <a:rPr lang="en-US" sz="3200" dirty="0" smtClean="0"/>
              <a:t>D/H=</a:t>
            </a:r>
            <a:r>
              <a:rPr lang="en-US" sz="3200" dirty="0" smtClean="0"/>
              <a:t>10</a:t>
            </a:r>
            <a:r>
              <a:rPr lang="en-US" sz="3200" baseline="30000" dirty="0" smtClean="0"/>
              <a:t>−</a:t>
            </a:r>
            <a:r>
              <a:rPr lang="en-US" sz="3200" baseline="30000" dirty="0" smtClean="0"/>
              <a:t>3</a:t>
            </a:r>
            <a:r>
              <a:rPr lang="en-US" sz="3200" dirty="0" smtClean="0"/>
              <a:t> ;</a:t>
            </a:r>
          </a:p>
          <a:p>
            <a:endParaRPr lang="en-US" sz="3200" dirty="0" smtClean="0"/>
          </a:p>
          <a:p>
            <a:r>
              <a:rPr lang="en-US" sz="3200" dirty="0" smtClean="0"/>
              <a:t>Li/H=10</a:t>
            </a:r>
            <a:r>
              <a:rPr lang="en-US" sz="3200" baseline="30000" dirty="0" smtClean="0"/>
              <a:t>−</a:t>
            </a:r>
            <a:r>
              <a:rPr lang="en-US" sz="3200" baseline="30000" dirty="0" smtClean="0"/>
              <a:t>7</a:t>
            </a:r>
            <a:r>
              <a:rPr lang="en-US" sz="3200" dirty="0" smtClean="0"/>
              <a:t> ;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rmAutofit/>
          </a:bodyPr>
          <a:lstStyle/>
          <a:p>
            <a:r>
              <a:rPr lang="ka-GE" sz="3200" dirty="0" smtClean="0"/>
              <a:t>დიდი აფეთქების თეორიის პრობლემები</a:t>
            </a:r>
            <a:endParaRPr lang="en-US" sz="3200" dirty="0"/>
          </a:p>
        </p:txBody>
      </p:sp>
      <p:pic>
        <p:nvPicPr>
          <p:cNvPr id="4" name="Content Placeholder 3" descr="End_of_univers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2362200"/>
            <a:ext cx="3812282" cy="3429000"/>
          </a:xfrm>
        </p:spPr>
      </p:pic>
      <p:pic>
        <p:nvPicPr>
          <p:cNvPr id="6146" name="Picture 2" descr="C:\Users\User\Desktop\300px-Horizon_problem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1600200"/>
            <a:ext cx="2857500" cy="2590800"/>
          </a:xfrm>
          <a:prstGeom prst="rect">
            <a:avLst/>
          </a:prstGeom>
          <a:noFill/>
        </p:spPr>
      </p:pic>
      <p:pic>
        <p:nvPicPr>
          <p:cNvPr id="6147" name="Picture 3" descr="C:\Users\User\Desktop\3c1ecb8f4f0c0d8c5e0869f8d2e4566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4267200"/>
            <a:ext cx="2946400" cy="2209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ka-GE" sz="3200" dirty="0" smtClean="0"/>
              <a:t>ყოვლისშემძლე ინფლაცია </a:t>
            </a:r>
            <a:endParaRPr lang="en-US" sz="3200" dirty="0"/>
          </a:p>
        </p:txBody>
      </p:sp>
      <p:pic>
        <p:nvPicPr>
          <p:cNvPr id="4" name="Content Placeholder 3" descr="350px-CMB_Timeline300_no_WMA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2057400"/>
            <a:ext cx="6413500" cy="3810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rmAutofit/>
          </a:bodyPr>
          <a:lstStyle/>
          <a:p>
            <a:r>
              <a:rPr lang="ka-GE" sz="3200" dirty="0" smtClean="0"/>
              <a:t>მაგნიტური მონოპოლის პრობლემა</a:t>
            </a:r>
            <a:endParaRPr lang="en-US" sz="3200" dirty="0"/>
          </a:p>
        </p:txBody>
      </p:sp>
      <p:pic>
        <p:nvPicPr>
          <p:cNvPr id="4" name="Content Placeholder 3" descr="images-3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2362200"/>
            <a:ext cx="3733800" cy="2117491"/>
          </a:xfrm>
        </p:spPr>
      </p:pic>
      <p:pic>
        <p:nvPicPr>
          <p:cNvPr id="7170" name="Picture 2" descr="C:\Users\User\Desktop\mon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5062" y="1946720"/>
            <a:ext cx="3513137" cy="32920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rmAutofit/>
          </a:bodyPr>
          <a:lstStyle/>
          <a:p>
            <a:r>
              <a:rPr lang="ka-GE" sz="3200" dirty="0" smtClean="0"/>
              <a:t>ბრტყელი სამყაროს პრობლემა</a:t>
            </a:r>
            <a:endParaRPr lang="en-US" sz="3200" dirty="0"/>
          </a:p>
        </p:txBody>
      </p:sp>
      <p:pic>
        <p:nvPicPr>
          <p:cNvPr id="4" name="Content Placeholder 3" descr="20131008-2324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1447800"/>
            <a:ext cx="4145902" cy="3276600"/>
          </a:xfrm>
        </p:spPr>
      </p:pic>
      <p:pic>
        <p:nvPicPr>
          <p:cNvPr id="8194" name="Picture 2" descr="C:\Users\User\Desktop\Inflation_l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5181600"/>
            <a:ext cx="5715000" cy="1358900"/>
          </a:xfrm>
          <a:prstGeom prst="rect">
            <a:avLst/>
          </a:prstGeom>
          <a:noFill/>
        </p:spPr>
      </p:pic>
      <p:pic>
        <p:nvPicPr>
          <p:cNvPr id="8195" name="Picture 3" descr="C:\Users\User\Desktop\Universe_expansion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1600200"/>
            <a:ext cx="3871452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rmAutofit/>
          </a:bodyPr>
          <a:lstStyle/>
          <a:p>
            <a:pPr algn="ctr"/>
            <a:r>
              <a:rPr lang="ka-GE" sz="3200" dirty="0" smtClean="0"/>
              <a:t>ჰორიზონტის პრობლემა</a:t>
            </a:r>
            <a:endParaRPr lang="en-US" sz="3200" dirty="0"/>
          </a:p>
        </p:txBody>
      </p:sp>
      <p:pic>
        <p:nvPicPr>
          <p:cNvPr id="4" name="Content Placeholder 3" descr="kauf29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600200"/>
            <a:ext cx="8229600" cy="4389437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Observable_l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1981200"/>
            <a:ext cx="7176977" cy="41148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591312"/>
          </a:xfrm>
        </p:spPr>
        <p:txBody>
          <a:bodyPr>
            <a:normAutofit/>
          </a:bodyPr>
          <a:lstStyle/>
          <a:p>
            <a:r>
              <a:rPr lang="ka-GE" sz="3200" dirty="0" smtClean="0"/>
              <a:t>პარალელური სამყაროები</a:t>
            </a:r>
            <a:endParaRPr lang="en-US" sz="3200" dirty="0"/>
          </a:p>
        </p:txBody>
      </p:sp>
      <p:pic>
        <p:nvPicPr>
          <p:cNvPr id="4" name="Content Placeholder 3" descr="parallel-world-time-trave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143000"/>
            <a:ext cx="4267200" cy="2668438"/>
          </a:xfrm>
        </p:spPr>
      </p:pic>
      <p:pic>
        <p:nvPicPr>
          <p:cNvPr id="9218" name="Picture 2" descr="C:\Users\User\Desktop\Parallel-universe-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1143000"/>
            <a:ext cx="2419350" cy="5486400"/>
          </a:xfrm>
          <a:prstGeom prst="rect">
            <a:avLst/>
          </a:prstGeom>
          <a:noFill/>
        </p:spPr>
      </p:pic>
      <p:pic>
        <p:nvPicPr>
          <p:cNvPr id="9219" name="Picture 3" descr="C:\Users\User\Desktop\parallel-univers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4038600"/>
            <a:ext cx="4267200" cy="2590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ka-GE" dirty="0" smtClean="0"/>
              <a:t>გმადლობთ ყურადღებისთვის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1">
      <a:dk1>
        <a:srgbClr val="0C0C0C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346</TotalTime>
  <Words>74</Words>
  <Application>Microsoft Office PowerPoint</Application>
  <PresentationFormat>On-screen Show (4:3)</PresentationFormat>
  <Paragraphs>21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Flow</vt:lpstr>
      <vt:lpstr>ივანე ჯავახიშვილის სახელობის ქ.თბილისის სახელმწიფო უნივერსიტეტის ზუსტ და საბუნებისმეტყველო მეცნიერებათა ფაკულტეტის  ფიზიკის მიმართულების სტუდენტი გენადი ბოლქვაძე</vt:lpstr>
      <vt:lpstr>Slide 2</vt:lpstr>
      <vt:lpstr>ისტორია  </vt:lpstr>
      <vt:lpstr>“წითელი წანაცვლება’’ და ‘’რელიქტური ფონი’’</vt:lpstr>
      <vt:lpstr>დიდი აფეთქება და სამყაროს წარმოქმნის ქრონოლოგია  </vt:lpstr>
      <vt:lpstr>Slide 6</vt:lpstr>
      <vt:lpstr>ჰაბლის კანონი</vt:lpstr>
      <vt:lpstr>სამყაროს დღევანდელი სურათი</vt:lpstr>
      <vt:lpstr>ქიმიურ ელემენტთა მასების ფარდობა</vt:lpstr>
      <vt:lpstr>დიდი აფეთქების თეორიის პრობლემები</vt:lpstr>
      <vt:lpstr>ყოვლისშემძლე ინფლაცია </vt:lpstr>
      <vt:lpstr>მაგნიტური მონოპოლის პრობლემა</vt:lpstr>
      <vt:lpstr>ბრტყელი სამყაროს პრობლემა</vt:lpstr>
      <vt:lpstr>ჰორიზონტის პრობლემა</vt:lpstr>
      <vt:lpstr>Slide 15</vt:lpstr>
      <vt:lpstr>პარალელური სამყაროები</vt:lpstr>
      <vt:lpstr>გმადლობთ ყურადღებისთვის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21</cp:revision>
  <dcterms:created xsi:type="dcterms:W3CDTF">2006-08-16T00:00:00Z</dcterms:created>
  <dcterms:modified xsi:type="dcterms:W3CDTF">2017-03-30T22:04:18Z</dcterms:modified>
</cp:coreProperties>
</file>