
<file path=[Content_Types].xml><?xml version="1.0" encoding="utf-8"?>
<Types xmlns="http://schemas.openxmlformats.org/package/2006/content-types">
  <Default Extension="png" ContentType="image/png"/>
  <Default Extension="bin" ContentType="image/unknown"/>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Lst>
  <p:notesMasterIdLst>
    <p:notesMasterId r:id="rId15"/>
  </p:notesMasterIdLst>
  <p:sldIdLst>
    <p:sldId id="256" r:id="rId2"/>
    <p:sldId id="258" r:id="rId3"/>
    <p:sldId id="259" r:id="rId4"/>
    <p:sldId id="262" r:id="rId5"/>
    <p:sldId id="263" r:id="rId6"/>
    <p:sldId id="264" r:id="rId7"/>
    <p:sldId id="265" r:id="rId8"/>
    <p:sldId id="260" r:id="rId9"/>
    <p:sldId id="266" r:id="rId10"/>
    <p:sldId id="261" r:id="rId11"/>
    <p:sldId id="267" r:id="rId12"/>
    <p:sldId id="268" r:id="rId13"/>
    <p:sldId id="269" r:id="rId14"/>
  </p:sldIdLst>
  <p:sldSz cx="9144000" cy="5143500" type="screen16x9"/>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40000"/>
    <a:srgbClr val="6C1A00"/>
    <a:srgbClr val="C46940"/>
    <a:srgbClr val="C00000"/>
    <a:srgbClr val="003296"/>
    <a:srgbClr val="007033"/>
    <a:srgbClr val="990099"/>
    <a:srgbClr val="CC0099"/>
    <a:srgbClr val="FE9202"/>
    <a:srgbClr val="00AA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93" d="100"/>
          <a:sy n="93" d="100"/>
        </p:scale>
        <p:origin x="726" y="66"/>
      </p:cViewPr>
      <p:guideLst>
        <p:guide orient="horz" pos="1620"/>
        <p:guide pos="2880"/>
      </p:guideLst>
    </p:cSldViewPr>
  </p:slideViewPr>
  <p:notesTextViewPr>
    <p:cViewPr>
      <p:scale>
        <a:sx n="1" d="1"/>
        <a:sy n="1" d="1"/>
      </p:scale>
      <p:origin x="0" y="0"/>
    </p:cViewPr>
  </p:notesTextViewPr>
  <p:sorterViewPr>
    <p:cViewPr>
      <p:scale>
        <a:sx n="100" d="100"/>
        <a:sy n="100" d="100"/>
      </p:scale>
      <p:origin x="0" y="0"/>
    </p:cViewPr>
  </p:sorterViewPr>
  <p:gridSpacing cx="152705" cy="152705"/>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8D18E60-4300-4729-A0D7-6AB984C3922D}" type="datetimeFigureOut">
              <a:rPr lang="en-US" smtClean="0"/>
              <a:t>25-Mar-21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F533E96-F078-4B3D-A8F4-F1AF21EBC357}" type="slidenum">
              <a:rPr lang="en-US" smtClean="0"/>
              <a:t>‹#›</a:t>
            </a:fld>
            <a:endParaRPr lang="en-US"/>
          </a:p>
        </p:txBody>
      </p:sp>
    </p:spTree>
    <p:extLst>
      <p:ext uri="{BB962C8B-B14F-4D97-AF65-F5344CB8AC3E}">
        <p14:creationId xmlns:p14="http://schemas.microsoft.com/office/powerpoint/2010/main" val="284430016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7350B06-B074-48FC-8CFD-53D2CD8FB95F}" type="slidenum">
              <a:rPr lang="en-US" smtClean="0"/>
              <a:t>8</a:t>
            </a:fld>
            <a:endParaRPr lang="en-US"/>
          </a:p>
        </p:txBody>
      </p:sp>
    </p:spTree>
    <p:extLst>
      <p:ext uri="{BB962C8B-B14F-4D97-AF65-F5344CB8AC3E}">
        <p14:creationId xmlns:p14="http://schemas.microsoft.com/office/powerpoint/2010/main" val="1284596819"/>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457206" y="3006303"/>
            <a:ext cx="6863490" cy="1425047"/>
          </a:xfrm>
          <a:noFill/>
          <a:effectLst>
            <a:outerShdw blurRad="50800" dist="38100" dir="2700000" algn="tl" rotWithShape="0">
              <a:prstClr val="black">
                <a:alpha val="40000"/>
              </a:prstClr>
            </a:outerShdw>
          </a:effectLst>
        </p:spPr>
        <p:txBody>
          <a:bodyPr>
            <a:normAutofit/>
          </a:bodyPr>
          <a:lstStyle>
            <a:lvl1pPr algn="l">
              <a:defRPr sz="3600">
                <a:solidFill>
                  <a:schemeClr val="bg1"/>
                </a:solidFill>
              </a:defRPr>
            </a:lvl1pPr>
          </a:lstStyle>
          <a:p>
            <a:r>
              <a:rPr lang="en-US" dirty="0"/>
              <a:t>Click to edit </a:t>
            </a:r>
            <a:br>
              <a:rPr lang="en-US" dirty="0"/>
            </a:br>
            <a:r>
              <a:rPr lang="en-US" dirty="0"/>
              <a:t>Master title style</a:t>
            </a:r>
          </a:p>
        </p:txBody>
      </p:sp>
      <p:sp>
        <p:nvSpPr>
          <p:cNvPr id="3" name="Subtitle 2"/>
          <p:cNvSpPr>
            <a:spLocks noGrp="1"/>
          </p:cNvSpPr>
          <p:nvPr>
            <p:ph type="subTitle" idx="1"/>
          </p:nvPr>
        </p:nvSpPr>
        <p:spPr>
          <a:xfrm>
            <a:off x="457200" y="4293897"/>
            <a:ext cx="6856755" cy="610820"/>
          </a:xfrm>
        </p:spPr>
        <p:txBody>
          <a:bodyPr>
            <a:normAutofit/>
          </a:bodyPr>
          <a:lstStyle>
            <a:lvl1pPr marL="0" indent="0" algn="l">
              <a:buNone/>
              <a:defRPr sz="2800" b="0" i="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Click to edit Master subtitle style</a:t>
            </a:r>
          </a:p>
        </p:txBody>
      </p:sp>
      <p:sp>
        <p:nvSpPr>
          <p:cNvPr id="4" name="Date Placeholder 3"/>
          <p:cNvSpPr>
            <a:spLocks noGrp="1"/>
          </p:cNvSpPr>
          <p:nvPr>
            <p:ph type="dt" sz="half" idx="10"/>
          </p:nvPr>
        </p:nvSpPr>
        <p:spPr/>
        <p:txBody>
          <a:bodyPr/>
          <a:lstStyle/>
          <a:p>
            <a:fld id="{53074F12-AA26-4AC8-9962-C36BB8F32554}" type="datetimeFigureOut">
              <a:rPr lang="en-US" smtClean="0"/>
              <a:pPr/>
              <a:t>25-Mar-21</a:t>
            </a:fld>
            <a:endParaRPr lang="en-US"/>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32538751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739290"/>
            <a:ext cx="8246070" cy="763525"/>
          </a:xfrm>
        </p:spPr>
        <p:txBody>
          <a:bodyPr>
            <a:normAutofit/>
          </a:bodyPr>
          <a:lstStyle>
            <a:lvl1pPr algn="l">
              <a:defRPr sz="3600" baseline="0">
                <a:solidFill>
                  <a:schemeClr val="bg1"/>
                </a:solidFill>
                <a:effectLst>
                  <a:outerShdw blurRad="50800" dist="38100" dir="2700000" algn="tl" rotWithShape="0">
                    <a:prstClr val="black">
                      <a:alpha val="40000"/>
                    </a:prstClr>
                  </a:outerShdw>
                </a:effectLst>
              </a:defRPr>
            </a:lvl1pPr>
          </a:lstStyle>
          <a:p>
            <a:r>
              <a:rPr lang="en-US" dirty="0"/>
              <a:t>Click to edit Master title style</a:t>
            </a:r>
          </a:p>
        </p:txBody>
      </p:sp>
      <p:sp>
        <p:nvSpPr>
          <p:cNvPr id="3" name="Content Placeholder 2"/>
          <p:cNvSpPr>
            <a:spLocks noGrp="1"/>
          </p:cNvSpPr>
          <p:nvPr>
            <p:ph idx="1"/>
          </p:nvPr>
        </p:nvSpPr>
        <p:spPr>
          <a:xfrm>
            <a:off x="448966" y="1655520"/>
            <a:ext cx="8246070" cy="3111743"/>
          </a:xfrm>
        </p:spPr>
        <p:txBody>
          <a:bodyPr/>
          <a:lstStyle>
            <a:lvl1pPr algn="l">
              <a:defRPr sz="2800">
                <a:solidFill>
                  <a:schemeClr val="bg1"/>
                </a:solidFill>
              </a:defRPr>
            </a:lvl1pPr>
            <a:lvl2pPr algn="l">
              <a:defRPr>
                <a:solidFill>
                  <a:schemeClr val="bg1"/>
                </a:solidFill>
              </a:defRPr>
            </a:lvl2pPr>
            <a:lvl3pPr algn="l">
              <a:defRPr>
                <a:solidFill>
                  <a:schemeClr val="bg1"/>
                </a:solidFill>
              </a:defRPr>
            </a:lvl3pPr>
            <a:lvl4pPr algn="l">
              <a:defRPr>
                <a:solidFill>
                  <a:schemeClr val="bg1"/>
                </a:solidFill>
              </a:defRPr>
            </a:lvl4pPr>
            <a:lvl5pPr algn="l">
              <a:defRPr>
                <a:solidFill>
                  <a:schemeClr val="bg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53074F12-AA26-4AC8-9962-C36BB8F32554}" type="datetimeFigureOut">
              <a:rPr lang="en-US" smtClean="0"/>
              <a:pPr/>
              <a:t>25-Mar-21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16644713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58096" y="586585"/>
            <a:ext cx="6252670" cy="763525"/>
          </a:xfrm>
        </p:spPr>
        <p:txBody>
          <a:bodyPr>
            <a:normAutofit/>
          </a:bodyPr>
          <a:lstStyle>
            <a:lvl1pPr algn="l">
              <a:defRPr sz="3600">
                <a:solidFill>
                  <a:schemeClr val="bg1"/>
                </a:solidFill>
                <a:effectLst>
                  <a:outerShdw blurRad="50800" dist="38100" dir="2700000" algn="tl" rotWithShape="0">
                    <a:prstClr val="black">
                      <a:alpha val="40000"/>
                    </a:prstClr>
                  </a:outerShdw>
                </a:effectLst>
              </a:defRPr>
            </a:lvl1pPr>
          </a:lstStyle>
          <a:p>
            <a:r>
              <a:rPr lang="en-US" dirty="0"/>
              <a:t>Click to edit Master title style</a:t>
            </a:r>
          </a:p>
        </p:txBody>
      </p:sp>
      <p:sp>
        <p:nvSpPr>
          <p:cNvPr id="3" name="Content Placeholder 2"/>
          <p:cNvSpPr>
            <a:spLocks noGrp="1"/>
          </p:cNvSpPr>
          <p:nvPr>
            <p:ph idx="1"/>
          </p:nvPr>
        </p:nvSpPr>
        <p:spPr>
          <a:xfrm>
            <a:off x="458096" y="1502815"/>
            <a:ext cx="6236936" cy="3344113"/>
          </a:xfrm>
        </p:spPr>
        <p:txBody>
          <a:bodyPr/>
          <a:lstStyle>
            <a:lvl1pPr>
              <a:defRPr sz="28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53074F12-AA26-4AC8-9962-C36BB8F32554}" type="datetimeFigureOut">
              <a:rPr lang="en-US" smtClean="0"/>
              <a:pPr/>
              <a:t>25-Mar-21</a:t>
            </a:fld>
            <a:endParaRPr lang="en-US"/>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162939139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3305176"/>
            <a:ext cx="7772400" cy="1021556"/>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3074F12-AA26-4AC8-9962-C36BB8F32554}" type="datetimeFigureOut">
              <a:rPr lang="en-US" smtClean="0"/>
              <a:pPr/>
              <a:t>25-Mar-21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386344157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53074F12-AA26-4AC8-9962-C36BB8F32554}" type="datetimeFigureOut">
              <a:rPr lang="en-US" smtClean="0"/>
              <a:pPr/>
              <a:t>25-Mar-21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35567918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539132" y="980482"/>
            <a:ext cx="8076896" cy="899452"/>
          </a:xfrm>
        </p:spPr>
        <p:txBody>
          <a:bodyPr>
            <a:normAutofit/>
          </a:bodyPr>
          <a:lstStyle>
            <a:lvl1pPr algn="r">
              <a:defRPr sz="3600" baseline="0">
                <a:solidFill>
                  <a:schemeClr val="accent1">
                    <a:lumMod val="40000"/>
                    <a:lumOff val="60000"/>
                  </a:schemeClr>
                </a:solidFill>
                <a:effectLst>
                  <a:outerShdw blurRad="50800" dist="38100" dir="2700000" algn="tl" rotWithShape="0">
                    <a:prstClr val="black">
                      <a:alpha val="40000"/>
                    </a:prstClr>
                  </a:outerShdw>
                </a:effectLst>
              </a:defRPr>
            </a:lvl1pPr>
          </a:lstStyle>
          <a:p>
            <a:r>
              <a:rPr lang="en-US" dirty="0"/>
              <a:t>Click to edit Master title style</a:t>
            </a:r>
          </a:p>
        </p:txBody>
      </p:sp>
      <p:sp>
        <p:nvSpPr>
          <p:cNvPr id="3" name="Text Placeholder 2"/>
          <p:cNvSpPr>
            <a:spLocks noGrp="1"/>
          </p:cNvSpPr>
          <p:nvPr>
            <p:ph type="body" idx="1"/>
          </p:nvPr>
        </p:nvSpPr>
        <p:spPr>
          <a:xfrm>
            <a:off x="542459" y="1960929"/>
            <a:ext cx="4040188" cy="479822"/>
          </a:xfrm>
        </p:spPr>
        <p:txBody>
          <a:bodyPr anchor="b"/>
          <a:lstStyle>
            <a:lvl1pPr marL="0" indent="0" algn="ctr">
              <a:buNone/>
              <a:defRPr sz="2400" b="1">
                <a:solidFill>
                  <a:schemeClr val="bg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p:cNvSpPr>
            <a:spLocks noGrp="1"/>
          </p:cNvSpPr>
          <p:nvPr>
            <p:ph sz="half" idx="2"/>
          </p:nvPr>
        </p:nvSpPr>
        <p:spPr>
          <a:xfrm>
            <a:off x="542459" y="2433326"/>
            <a:ext cx="4040188" cy="2276294"/>
          </a:xfrm>
        </p:spPr>
        <p:txBody>
          <a:bodyPr/>
          <a:lstStyle>
            <a:lvl1pPr algn="ctr">
              <a:defRPr sz="2400">
                <a:solidFill>
                  <a:schemeClr val="bg1"/>
                </a:solidFill>
              </a:defRPr>
            </a:lvl1pPr>
            <a:lvl2pPr algn="ctr">
              <a:defRPr sz="2000">
                <a:solidFill>
                  <a:schemeClr val="bg1"/>
                </a:solidFill>
              </a:defRPr>
            </a:lvl2pPr>
            <a:lvl3pPr algn="ctr">
              <a:defRPr sz="1800">
                <a:solidFill>
                  <a:schemeClr val="bg1"/>
                </a:solidFill>
              </a:defRPr>
            </a:lvl3pPr>
            <a:lvl4pPr algn="ctr">
              <a:defRPr sz="1600">
                <a:solidFill>
                  <a:schemeClr val="bg1"/>
                </a:solidFill>
              </a:defRPr>
            </a:lvl4pPr>
            <a:lvl5pPr algn="ctr">
              <a:defRPr sz="1600">
                <a:solidFill>
                  <a:schemeClr val="bg1"/>
                </a:solidFill>
              </a:defRPr>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p:cNvSpPr>
            <a:spLocks noGrp="1"/>
          </p:cNvSpPr>
          <p:nvPr>
            <p:ph type="body" sz="quarter" idx="3"/>
          </p:nvPr>
        </p:nvSpPr>
        <p:spPr>
          <a:xfrm>
            <a:off x="4577580" y="1960929"/>
            <a:ext cx="4041775" cy="479822"/>
          </a:xfrm>
        </p:spPr>
        <p:txBody>
          <a:bodyPr anchor="b"/>
          <a:lstStyle>
            <a:lvl1pPr marL="0" indent="0" algn="ctr">
              <a:buNone/>
              <a:defRPr sz="2400" b="1">
                <a:solidFill>
                  <a:schemeClr val="bg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p:cNvSpPr>
            <a:spLocks noGrp="1"/>
          </p:cNvSpPr>
          <p:nvPr>
            <p:ph sz="quarter" idx="4"/>
          </p:nvPr>
        </p:nvSpPr>
        <p:spPr>
          <a:xfrm>
            <a:off x="4577580" y="2433326"/>
            <a:ext cx="4041775" cy="2276294"/>
          </a:xfrm>
        </p:spPr>
        <p:txBody>
          <a:bodyPr/>
          <a:lstStyle>
            <a:lvl1pPr algn="ctr">
              <a:defRPr sz="2400">
                <a:solidFill>
                  <a:schemeClr val="bg1"/>
                </a:solidFill>
              </a:defRPr>
            </a:lvl1pPr>
            <a:lvl2pPr algn="ctr">
              <a:defRPr sz="2000">
                <a:solidFill>
                  <a:schemeClr val="bg1"/>
                </a:solidFill>
              </a:defRPr>
            </a:lvl2pPr>
            <a:lvl3pPr algn="ctr">
              <a:defRPr sz="1800">
                <a:solidFill>
                  <a:schemeClr val="bg1"/>
                </a:solidFill>
              </a:defRPr>
            </a:lvl3pPr>
            <a:lvl4pPr algn="ctr">
              <a:defRPr sz="1600">
                <a:solidFill>
                  <a:schemeClr val="bg1"/>
                </a:solidFill>
              </a:defRPr>
            </a:lvl4pPr>
            <a:lvl5pPr algn="ctr">
              <a:defRPr sz="1600">
                <a:solidFill>
                  <a:schemeClr val="bg1"/>
                </a:solidFill>
              </a:defRPr>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p:cNvSpPr>
            <a:spLocks noGrp="1"/>
          </p:cNvSpPr>
          <p:nvPr>
            <p:ph type="dt" sz="half" idx="10"/>
          </p:nvPr>
        </p:nvSpPr>
        <p:spPr/>
        <p:txBody>
          <a:bodyPr/>
          <a:lstStyle/>
          <a:p>
            <a:fld id="{53074F12-AA26-4AC8-9962-C36BB8F32554}" type="datetimeFigureOut">
              <a:rPr lang="en-US" smtClean="0"/>
              <a:pPr/>
              <a:t>25-Mar-21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412291198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53074F12-AA26-4AC8-9962-C36BB8F32554}" type="datetimeFigureOut">
              <a:rPr lang="en-US" smtClean="0"/>
              <a:pPr/>
              <a:t>25-Mar-21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30297731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3074F12-AA26-4AC8-9962-C36BB8F32554}" type="datetimeFigureOut">
              <a:rPr lang="en-US" smtClean="0"/>
              <a:pPr/>
              <a:t>25-Mar-21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425186407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1" y="204787"/>
            <a:ext cx="3008313" cy="871538"/>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3074F12-AA26-4AC8-9962-C36BB8F32554}" type="datetimeFigureOut">
              <a:rPr lang="en-US" smtClean="0"/>
              <a:pPr/>
              <a:t>25-Mar-21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31744526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3600450"/>
            <a:ext cx="5486400" cy="425054"/>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3074F12-AA26-4AC8-9962-C36BB8F32554}" type="datetimeFigureOut">
              <a:rPr lang="en-US" smtClean="0"/>
              <a:pPr/>
              <a:t>25-Mar-21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47760784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3074F12-AA26-4AC8-9962-C36BB8F32554}" type="datetimeFigureOut">
              <a:rPr lang="en-US" smtClean="0"/>
              <a:pPr/>
              <a:t>25-Mar-21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342866572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05979"/>
            <a:ext cx="2057400" cy="4388644"/>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05979"/>
            <a:ext cx="6019800" cy="438864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3074F12-AA26-4AC8-9962-C36BB8F32554}" type="datetimeFigureOut">
              <a:rPr lang="en-US" smtClean="0"/>
              <a:pPr/>
              <a:t>25-Mar-21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pic>
        <p:nvPicPr>
          <p:cNvPr id="7" name="Picture 6" descr="E:\websites\free-power-point-templates\2012\logos.png">
            <a:extLst>
              <a:ext uri="{FF2B5EF4-FFF2-40B4-BE49-F238E27FC236}">
                <a16:creationId xmlns:a16="http://schemas.microsoft.com/office/drawing/2014/main" xmlns="" id="{08B89D22-1D6E-450B-881F-4D2A4C527F72}"/>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tretch>
            <a:fillRect/>
          </a:stretch>
        </p:blipFill>
        <p:spPr bwMode="auto">
          <a:xfrm>
            <a:off x="3808475" y="2326213"/>
            <a:ext cx="1463784" cy="526961"/>
          </a:xfrm>
          <a:prstGeom prst="rect">
            <a:avLst/>
          </a:prstGeom>
          <a:noFill/>
          <a:ln>
            <a:no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9360994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53074F12-AA26-4AC8-9962-C36BB8F32554}" type="datetimeFigureOut">
              <a:rPr lang="en-US" smtClean="0"/>
              <a:pPr/>
              <a:t>25-Mar-21</a:t>
            </a:fld>
            <a:endParaRPr lang="en-US"/>
          </a:p>
        </p:txBody>
      </p:sp>
      <p:sp>
        <p:nvSpPr>
          <p:cNvPr id="5" name="Footer Placeholder 4"/>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B82CCC60-E8CD-4174-8B1A-7DF615B22EEF}" type="slidenum">
              <a:rPr lang="en-US" smtClean="0"/>
              <a:pPr/>
              <a:t>‹#›</a:t>
            </a:fld>
            <a:endParaRPr lang="en-US"/>
          </a:p>
        </p:txBody>
      </p:sp>
      <p:sp>
        <p:nvSpPr>
          <p:cNvPr id="7" name="TextBox 6">
            <a:extLst>
              <a:ext uri="{FF2B5EF4-FFF2-40B4-BE49-F238E27FC236}">
                <a16:creationId xmlns:a16="http://schemas.microsoft.com/office/drawing/2014/main" xmlns="" id="{11E867DF-3DCA-4725-94F0-F2B6BD747A82}"/>
              </a:ext>
            </a:extLst>
          </p:cNvPr>
          <p:cNvSpPr txBox="1"/>
          <p:nvPr userDrawn="1"/>
        </p:nvSpPr>
        <p:spPr>
          <a:xfrm>
            <a:off x="-9150" y="5213747"/>
            <a:ext cx="8389625" cy="523220"/>
          </a:xfrm>
          <a:prstGeom prst="rect">
            <a:avLst/>
          </a:prstGeom>
          <a:noFill/>
        </p:spPr>
        <p:txBody>
          <a:bodyPr wrap="square" rtlCol="0">
            <a:spAutoFit/>
          </a:bodyPr>
          <a:lstStyle/>
          <a:p>
            <a:r>
              <a:rPr lang="en-US" sz="1400" dirty="0">
                <a:solidFill>
                  <a:schemeClr val="bg1">
                    <a:lumMod val="65000"/>
                  </a:schemeClr>
                </a:solidFill>
              </a:rPr>
              <a:t>This presentation uses a free template provided by FPPT.com</a:t>
            </a:r>
          </a:p>
          <a:p>
            <a:r>
              <a:rPr lang="en-US" sz="1400" dirty="0">
                <a:solidFill>
                  <a:schemeClr val="bg1">
                    <a:lumMod val="65000"/>
                  </a:schemeClr>
                </a:solidFill>
              </a:rPr>
              <a:t>www.free-power-point-templates.com</a:t>
            </a:r>
          </a:p>
        </p:txBody>
      </p:sp>
    </p:spTree>
    <p:extLst>
      <p:ext uri="{BB962C8B-B14F-4D97-AF65-F5344CB8AC3E}">
        <p14:creationId xmlns:p14="http://schemas.microsoft.com/office/powerpoint/2010/main" val="194403938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6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5.bin"/><Relationship Id="rId7" Type="http://schemas.openxmlformats.org/officeDocument/2006/relationships/image" Target="../media/image9.png"/><Relationship Id="rId2" Type="http://schemas.openxmlformats.org/officeDocument/2006/relationships/image" Target="../media/image5.png"/><Relationship Id="rId1" Type="http://schemas.openxmlformats.org/officeDocument/2006/relationships/slideLayout" Target="../slideLayouts/slideLayout6.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image" Target="../media/image80.png"/><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 Id="rId5" Type="http://schemas.openxmlformats.org/officeDocument/2006/relationships/image" Target="../media/image17.png"/><Relationship Id="rId4" Type="http://schemas.openxmlformats.org/officeDocument/2006/relationships/image" Target="../media/image16.png"/></Relationships>
</file>

<file path=ppt/slides/_rels/slide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xml"/><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image" Target="../media/image19.gif"/><Relationship Id="rId1" Type="http://schemas.openxmlformats.org/officeDocument/2006/relationships/slideLayout" Target="../slideLayouts/slideLayout8.xml"/></Relationships>
</file>

<file path=ppt/slides/_rels/slide11.xml.rels><?xml version="1.0" encoding="UTF-8" standalone="yes"?>
<Relationships xmlns="http://schemas.openxmlformats.org/package/2006/relationships"><Relationship Id="rId3" Type="http://schemas.openxmlformats.org/officeDocument/2006/relationships/image" Target="../media/image180.png"/><Relationship Id="rId2" Type="http://schemas.openxmlformats.org/officeDocument/2006/relationships/image" Target="../media/image160.png"/><Relationship Id="rId1" Type="http://schemas.openxmlformats.org/officeDocument/2006/relationships/slideLayout" Target="../slideLayouts/slideLayout8.xml"/><Relationship Id="rId4" Type="http://schemas.openxmlformats.org/officeDocument/2006/relationships/image" Target="../media/image190.png"/></Relationships>
</file>

<file path=ppt/slides/_rels/slide12.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ka-GE" sz="2800" dirty="0" smtClean="0">
                <a:latin typeface="Sylfaen" panose="010A0502050306030303" pitchFamily="18" charset="0"/>
              </a:rPr>
              <a:t>ბირთვული რეაქციები</a:t>
            </a:r>
            <a:endParaRPr lang="en-US" sz="2800" dirty="0">
              <a:latin typeface="Sylfaen" panose="010A0502050306030303" pitchFamily="18" charset="0"/>
            </a:endParaRPr>
          </a:p>
        </p:txBody>
      </p:sp>
      <p:sp>
        <p:nvSpPr>
          <p:cNvPr id="3" name="Subtitle 2"/>
          <p:cNvSpPr>
            <a:spLocks noGrp="1"/>
          </p:cNvSpPr>
          <p:nvPr>
            <p:ph type="subTitle" idx="1"/>
          </p:nvPr>
        </p:nvSpPr>
        <p:spPr>
          <a:xfrm>
            <a:off x="2128720" y="4377983"/>
            <a:ext cx="6856755" cy="610820"/>
          </a:xfrm>
        </p:spPr>
        <p:txBody>
          <a:bodyPr>
            <a:normAutofit/>
          </a:bodyPr>
          <a:lstStyle/>
          <a:p>
            <a:pPr algn="r"/>
            <a:r>
              <a:rPr lang="ka-GE" sz="1400" dirty="0" smtClean="0"/>
              <a:t>თსუ ფიზიკის მიმართულების მესამე კურსის სტუდენტი</a:t>
            </a:r>
          </a:p>
          <a:p>
            <a:pPr algn="r"/>
            <a:r>
              <a:rPr lang="ka-GE" sz="1400" dirty="0" smtClean="0"/>
              <a:t>კობაიძე დავითი</a:t>
            </a:r>
            <a:endParaRPr lang="en-US" sz="1400" dirty="0"/>
          </a:p>
        </p:txBody>
      </p:sp>
    </p:spTree>
    <p:extLst>
      <p:ext uri="{BB962C8B-B14F-4D97-AF65-F5344CB8AC3E}">
        <p14:creationId xmlns:p14="http://schemas.microsoft.com/office/powerpoint/2010/main" val="36392037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11" name="Content Placeholder 10"/>
              <p:cNvSpPr>
                <a:spLocks noGrp="1"/>
              </p:cNvSpPr>
              <p:nvPr>
                <p:ph sz="half" idx="2"/>
              </p:nvPr>
            </p:nvSpPr>
            <p:spPr>
              <a:xfrm>
                <a:off x="57846" y="1044700"/>
                <a:ext cx="6014707" cy="2748690"/>
              </a:xfrm>
            </p:spPr>
            <p:txBody>
              <a:bodyPr>
                <a:noAutofit/>
              </a:bodyPr>
              <a:lstStyle/>
              <a:p>
                <a:pPr algn="l">
                  <a:lnSpc>
                    <a:spcPct val="170000"/>
                  </a:lnSpc>
                </a:pPr>
                <a:r>
                  <a:rPr lang="ka-GE" sz="1400" b="1" dirty="0">
                    <a:solidFill>
                      <a:schemeClr val="tx1"/>
                    </a:solidFill>
                  </a:rPr>
                  <a:t>ბირთვული რეაქცია – </a:t>
                </a:r>
                <a:r>
                  <a:rPr lang="ka-GE" sz="1400" dirty="0">
                    <a:solidFill>
                      <a:schemeClr val="tx1"/>
                    </a:solidFill>
                  </a:rPr>
                  <a:t>ეს არის  ატომის ბირთვის სხვა </a:t>
                </a:r>
                <a:r>
                  <a:rPr lang="ka-GE" sz="1400" dirty="0" smtClean="0">
                    <a:solidFill>
                      <a:schemeClr val="tx1"/>
                    </a:solidFill>
                  </a:rPr>
                  <a:t>ბირთვთან </a:t>
                </a:r>
                <a:r>
                  <a:rPr lang="ka-GE" sz="1400" dirty="0">
                    <a:solidFill>
                      <a:schemeClr val="tx1"/>
                    </a:solidFill>
                  </a:rPr>
                  <a:t>ან ელემენტალურ ნაწილაკთან ურთიერთქმედების პროცესი, რომელსაც თან ახლავს ბირთვის შემადგენლობისა და სტრუქტურის ცვლილება და მეორადი ნაწილაკების ან  </a:t>
                </a:r>
                <a14:m>
                  <m:oMath xmlns:m="http://schemas.openxmlformats.org/officeDocument/2006/math">
                    <m:r>
                      <m:rPr>
                        <m:sty m:val="p"/>
                      </m:rPr>
                      <a:rPr lang="el-GR" sz="1400" i="0" dirty="0" smtClean="0">
                        <a:solidFill>
                          <a:schemeClr val="tx1"/>
                        </a:solidFill>
                        <a:latin typeface="Cambria Math" panose="02040503050406030204" pitchFamily="18" charset="0"/>
                        <a:ea typeface="Cambria Math" panose="02040503050406030204" pitchFamily="18" charset="0"/>
                      </a:rPr>
                      <m:t>γ</m:t>
                    </m:r>
                  </m:oMath>
                </a14:m>
                <a:r>
                  <a:rPr lang="el-GR" sz="1400" dirty="0">
                    <a:solidFill>
                      <a:schemeClr val="tx1"/>
                    </a:solidFill>
                  </a:rPr>
                  <a:t>-</a:t>
                </a:r>
                <a:r>
                  <a:rPr lang="ka-GE" sz="1400" dirty="0">
                    <a:solidFill>
                      <a:schemeClr val="tx1"/>
                    </a:solidFill>
                  </a:rPr>
                  <a:t>ქვანტის გამოყოფა. </a:t>
                </a:r>
              </a:p>
              <a:p>
                <a:pPr algn="l">
                  <a:lnSpc>
                    <a:spcPct val="170000"/>
                  </a:lnSpc>
                </a:pPr>
                <a:r>
                  <a:rPr lang="ka-GE" sz="1400" dirty="0">
                    <a:solidFill>
                      <a:schemeClr val="tx1"/>
                    </a:solidFill>
                  </a:rPr>
                  <a:t>ბირთვული რეაქციების შედეგად შეიძლება წარმოიქმნას ახალი </a:t>
                </a:r>
                <a:r>
                  <a:rPr lang="ka-GE" sz="1400" dirty="0" smtClean="0">
                    <a:solidFill>
                      <a:schemeClr val="tx1"/>
                    </a:solidFill>
                  </a:rPr>
                  <a:t>რადიაქტიური </a:t>
                </a:r>
                <a:r>
                  <a:rPr lang="ka-GE" sz="1400" dirty="0">
                    <a:solidFill>
                      <a:schemeClr val="tx1"/>
                    </a:solidFill>
                  </a:rPr>
                  <a:t>იზოტოპები, რომლებიც დედამიწაზე ჩვეულებრივ პირობებში არ არსებობენ.</a:t>
                </a:r>
              </a:p>
              <a:p>
                <a:pPr algn="l">
                  <a:lnSpc>
                    <a:spcPct val="170000"/>
                  </a:lnSpc>
                </a:pPr>
                <a:r>
                  <a:rPr lang="ka-GE" sz="1400" dirty="0">
                    <a:solidFill>
                      <a:schemeClr val="tx1"/>
                    </a:solidFill>
                  </a:rPr>
                  <a:t>პირველი ბირთვული რეაქცია განხორციელებული იყო რეზერფორდის მიერ 1919 წელს ბირთვების დაშლის პროდუქტებში </a:t>
                </a:r>
                <a:r>
                  <a:rPr lang="ka-GE" sz="1400" dirty="0" smtClean="0">
                    <a:solidFill>
                      <a:schemeClr val="tx1"/>
                    </a:solidFill>
                  </a:rPr>
                  <a:t>პროტონების </a:t>
                </a:r>
                <a:r>
                  <a:rPr lang="ka-GE" sz="1400" dirty="0">
                    <a:solidFill>
                      <a:schemeClr val="tx1"/>
                    </a:solidFill>
                  </a:rPr>
                  <a:t>აღმოჩენისთვის ჩატარებულ ცდებში.</a:t>
                </a:r>
              </a:p>
              <a:p>
                <a:pPr marL="0" indent="0">
                  <a:buNone/>
                </a:pPr>
                <a:endParaRPr lang="en-US" sz="1400" dirty="0"/>
              </a:p>
            </p:txBody>
          </p:sp>
        </mc:Choice>
        <mc:Fallback xmlns="">
          <p:sp>
            <p:nvSpPr>
              <p:cNvPr id="11" name="Content Placeholder 10"/>
              <p:cNvSpPr>
                <a:spLocks noGrp="1" noRot="1" noChangeAspect="1" noMove="1" noResize="1" noEditPoints="1" noAdjustHandles="1" noChangeArrowheads="1" noChangeShapeType="1" noTextEdit="1"/>
              </p:cNvSpPr>
              <p:nvPr>
                <p:ph sz="half" idx="2"/>
              </p:nvPr>
            </p:nvSpPr>
            <p:spPr>
              <a:xfrm>
                <a:off x="57846" y="1044700"/>
                <a:ext cx="6014707" cy="2748690"/>
              </a:xfrm>
              <a:blipFill rotWithShape="0">
                <a:blip r:embed="rId2"/>
                <a:stretch>
                  <a:fillRect l="-101" b="-52550"/>
                </a:stretch>
              </a:blipFill>
            </p:spPr>
            <p:txBody>
              <a:bodyPr/>
              <a:lstStyle/>
              <a:p>
                <a:r>
                  <a:rPr lang="en-US">
                    <a:noFill/>
                  </a:rPr>
                  <a:t> </a:t>
                </a:r>
              </a:p>
            </p:txBody>
          </p:sp>
        </mc:Fallback>
      </mc:AlternateContent>
      <p:pic>
        <p:nvPicPr>
          <p:cNvPr id="1026" name="Picture 2" descr="Nuclear Fission and Nuclear Fusio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5575" y="-136525"/>
            <a:ext cx="0" cy="0"/>
          </a:xfrm>
          <a:prstGeom prst="rect">
            <a:avLst/>
          </a:prstGeom>
          <a:noFill/>
          <a:extLst>
            <a:ext uri="{909E8E84-426E-40DD-AFC4-6F175D3DCCD1}">
              <a14:hiddenFill xmlns:a14="http://schemas.microsoft.com/office/drawing/2010/main">
                <a:solidFill>
                  <a:srgbClr val="FFFFFF"/>
                </a:solidFill>
              </a14:hiddenFill>
            </a:ext>
          </a:extLst>
        </p:spPr>
      </p:pic>
      <p:sp>
        <p:nvSpPr>
          <p:cNvPr id="13" name="AutoShape 4" descr="File:Nuclear fission chain reaction.svg - Wikimedia Commons"/>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6" name="Picture 5"/>
          <p:cNvPicPr>
            <a:picLocks noChangeAspect="1"/>
          </p:cNvPicPr>
          <p:nvPr/>
        </p:nvPicPr>
        <p:blipFill>
          <a:blip r:embed="rId4"/>
          <a:stretch>
            <a:fillRect/>
          </a:stretch>
        </p:blipFill>
        <p:spPr>
          <a:xfrm>
            <a:off x="6349835" y="1505536"/>
            <a:ext cx="2542857" cy="438095"/>
          </a:xfrm>
          <a:prstGeom prst="rect">
            <a:avLst/>
          </a:prstGeom>
        </p:spPr>
      </p:pic>
      <p:pic>
        <p:nvPicPr>
          <p:cNvPr id="7" name="Picture 6"/>
          <p:cNvPicPr>
            <a:picLocks noChangeAspect="1"/>
          </p:cNvPicPr>
          <p:nvPr/>
        </p:nvPicPr>
        <p:blipFill>
          <a:blip r:embed="rId5"/>
          <a:stretch>
            <a:fillRect/>
          </a:stretch>
        </p:blipFill>
        <p:spPr>
          <a:xfrm>
            <a:off x="6327832" y="4404210"/>
            <a:ext cx="2504762" cy="691125"/>
          </a:xfrm>
          <a:prstGeom prst="rect">
            <a:avLst/>
          </a:prstGeom>
        </p:spPr>
      </p:pic>
      <p:pic>
        <p:nvPicPr>
          <p:cNvPr id="8" name="Picture 7"/>
          <p:cNvPicPr>
            <a:picLocks noChangeAspect="1"/>
          </p:cNvPicPr>
          <p:nvPr/>
        </p:nvPicPr>
        <p:blipFill>
          <a:blip r:embed="rId6"/>
          <a:stretch>
            <a:fillRect/>
          </a:stretch>
        </p:blipFill>
        <p:spPr>
          <a:xfrm>
            <a:off x="6204943" y="649334"/>
            <a:ext cx="2924213" cy="790731"/>
          </a:xfrm>
          <a:prstGeom prst="rect">
            <a:avLst/>
          </a:prstGeom>
        </p:spPr>
      </p:pic>
      <p:pic>
        <p:nvPicPr>
          <p:cNvPr id="9" name="Picture 8"/>
          <p:cNvPicPr>
            <a:picLocks noChangeAspect="1"/>
          </p:cNvPicPr>
          <p:nvPr/>
        </p:nvPicPr>
        <p:blipFill>
          <a:blip r:embed="rId7"/>
          <a:stretch>
            <a:fillRect/>
          </a:stretch>
        </p:blipFill>
        <p:spPr>
          <a:xfrm>
            <a:off x="6269965" y="2266340"/>
            <a:ext cx="2763198" cy="2072399"/>
          </a:xfrm>
          <a:prstGeom prst="rect">
            <a:avLst/>
          </a:prstGeom>
        </p:spPr>
      </p:pic>
    </p:spTree>
    <p:extLst>
      <p:ext uri="{BB962C8B-B14F-4D97-AF65-F5344CB8AC3E}">
        <p14:creationId xmlns:p14="http://schemas.microsoft.com/office/powerpoint/2010/main" val="417078371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a:xfrm>
            <a:off x="143555" y="891995"/>
            <a:ext cx="7177135" cy="3512215"/>
          </a:xfrm>
        </p:spPr>
        <p:txBody>
          <a:bodyPr>
            <a:normAutofit fontScale="25000" lnSpcReduction="20000"/>
          </a:bodyPr>
          <a:lstStyle/>
          <a:p>
            <a:pPr>
              <a:lnSpc>
                <a:spcPct val="170000"/>
              </a:lnSpc>
            </a:pPr>
            <a:r>
              <a:rPr lang="ka-GE" sz="5500" dirty="0">
                <a:solidFill>
                  <a:schemeClr val="tx1"/>
                </a:solidFill>
              </a:rPr>
              <a:t>ბირთვული რეაქციების დროს სრულდება </a:t>
            </a:r>
            <a:r>
              <a:rPr lang="ka-GE" sz="5500" dirty="0" smtClean="0">
                <a:solidFill>
                  <a:schemeClr val="tx1"/>
                </a:solidFill>
              </a:rPr>
              <a:t>რამდენიმე</a:t>
            </a:r>
            <a:r>
              <a:rPr lang="ka-GE" sz="5500" dirty="0">
                <a:solidFill>
                  <a:schemeClr val="tx1"/>
                </a:solidFill>
              </a:rPr>
              <a:t> </a:t>
            </a:r>
            <a:r>
              <a:rPr lang="ka-GE" sz="5500" b="1" dirty="0">
                <a:solidFill>
                  <a:schemeClr val="tx1"/>
                </a:solidFill>
              </a:rPr>
              <a:t>შენახვის კანონი</a:t>
            </a:r>
            <a:r>
              <a:rPr lang="ka-GE" sz="5500" dirty="0">
                <a:solidFill>
                  <a:schemeClr val="tx1"/>
                </a:solidFill>
              </a:rPr>
              <a:t>: იმპულსის, ენერგიის, იმპულსის მომენტისა და მუხტის. ამ კლასიკურ კანონებთან ერთად ბირთვული რეაქციების დროს დამატებით სრულდება ე.წ.  </a:t>
            </a:r>
            <a:r>
              <a:rPr lang="ka-GE" sz="5500" b="1" dirty="0">
                <a:solidFill>
                  <a:schemeClr val="tx1"/>
                </a:solidFill>
              </a:rPr>
              <a:t>ბარიონული მუხტის</a:t>
            </a:r>
            <a:r>
              <a:rPr lang="ka-GE" sz="5500" dirty="0">
                <a:solidFill>
                  <a:schemeClr val="tx1"/>
                </a:solidFill>
              </a:rPr>
              <a:t> (ანუ ნუკლონების – პროტონებისა და ნეიტრონების რიცხვის ) შენახვის კანონი. სრულდება აგრეთვე რიგი სხვა, ბირთვული ფიზიკისა და ელემენტალური ნაწილაკების ფიზიკისთვის სპეციფიური,  შენახვის კანონები.</a:t>
            </a:r>
          </a:p>
          <a:p>
            <a:pPr>
              <a:lnSpc>
                <a:spcPct val="170000"/>
              </a:lnSpc>
            </a:pPr>
            <a:r>
              <a:rPr lang="ka-GE" sz="5500" dirty="0">
                <a:solidFill>
                  <a:schemeClr val="tx1"/>
                </a:solidFill>
              </a:rPr>
              <a:t>ბირთვული რეაქციები შეიძლება განხორციელდეს </a:t>
            </a:r>
            <a:r>
              <a:rPr lang="ka-GE" sz="5500" dirty="0" smtClean="0">
                <a:solidFill>
                  <a:schemeClr val="tx1"/>
                </a:solidFill>
              </a:rPr>
              <a:t>ბირთვების </a:t>
            </a:r>
            <a:r>
              <a:rPr lang="ka-GE" sz="5500" dirty="0">
                <a:solidFill>
                  <a:schemeClr val="tx1"/>
                </a:solidFill>
              </a:rPr>
              <a:t>ჩქარი ნაწილაკებით (პროტონებით, ნეიტრონებით, </a:t>
            </a:r>
            <a:r>
              <a:rPr lang="el-GR" sz="5500" dirty="0">
                <a:solidFill>
                  <a:schemeClr val="tx1"/>
                </a:solidFill>
              </a:rPr>
              <a:t>α-</a:t>
            </a:r>
            <a:r>
              <a:rPr lang="ka-GE" sz="5500" dirty="0">
                <a:solidFill>
                  <a:schemeClr val="tx1"/>
                </a:solidFill>
              </a:rPr>
              <a:t>ნაწილაკებით, იონებით) ბომბარდირების დროს. პირველი ამგვარი რეაქცია განხორციელებულ </a:t>
            </a:r>
            <a:r>
              <a:rPr lang="ka-GE" sz="5500" dirty="0" smtClean="0">
                <a:solidFill>
                  <a:schemeClr val="tx1"/>
                </a:solidFill>
              </a:rPr>
              <a:t>იქნა </a:t>
            </a:r>
            <a:r>
              <a:rPr lang="ka-GE" sz="5500" dirty="0">
                <a:solidFill>
                  <a:schemeClr val="tx1"/>
                </a:solidFill>
              </a:rPr>
              <a:t>ამაჩქარებელზე </a:t>
            </a:r>
            <a:r>
              <a:rPr lang="ka-GE" sz="5500" dirty="0" smtClean="0">
                <a:solidFill>
                  <a:schemeClr val="tx1"/>
                </a:solidFill>
              </a:rPr>
              <a:t>მიღებული</a:t>
            </a:r>
            <a:r>
              <a:rPr lang="ka-GE" sz="5500" dirty="0">
                <a:solidFill>
                  <a:schemeClr val="tx1"/>
                </a:solidFill>
              </a:rPr>
              <a:t> მაღალი ენერგიის პროტონების მეშვეობით 1932 </a:t>
            </a:r>
            <a:r>
              <a:rPr lang="ka-GE" sz="5500" dirty="0" smtClean="0">
                <a:solidFill>
                  <a:schemeClr val="tx1"/>
                </a:solidFill>
              </a:rPr>
              <a:t>წელს</a:t>
            </a:r>
            <a:r>
              <a:rPr lang="en-US" sz="5500" dirty="0" smtClean="0">
                <a:solidFill>
                  <a:schemeClr val="tx1"/>
                </a:solidFill>
              </a:rPr>
              <a:t>.</a:t>
            </a:r>
            <a:endParaRPr lang="ka-GE" sz="5500" dirty="0">
              <a:solidFill>
                <a:schemeClr val="tx1"/>
              </a:solidFill>
            </a:endParaRPr>
          </a:p>
          <a:p>
            <a:pPr marL="0" indent="0">
              <a:buNone/>
            </a:pPr>
            <a:endParaRPr lang="en-US" dirty="0">
              <a:solidFill>
                <a:schemeClr val="tx1"/>
              </a:solidFill>
            </a:endParaRPr>
          </a:p>
        </p:txBody>
      </p:sp>
    </p:spTree>
    <p:extLst>
      <p:ext uri="{BB962C8B-B14F-4D97-AF65-F5344CB8AC3E}">
        <p14:creationId xmlns:p14="http://schemas.microsoft.com/office/powerpoint/2010/main" val="110163387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55" y="891995"/>
            <a:ext cx="6236936" cy="3344113"/>
          </a:xfrm>
        </p:spPr>
        <p:txBody>
          <a:bodyPr>
            <a:normAutofit fontScale="55000" lnSpcReduction="20000"/>
          </a:bodyPr>
          <a:lstStyle/>
          <a:p>
            <a:pPr marL="0" indent="0">
              <a:lnSpc>
                <a:spcPct val="170000"/>
              </a:lnSpc>
              <a:buNone/>
            </a:pPr>
            <a:r>
              <a:rPr lang="ka-GE" dirty="0">
                <a:solidFill>
                  <a:schemeClr val="tx1"/>
                </a:solidFill>
              </a:rPr>
              <a:t>პრაქტიკული გამოყენებისთვის მეტად საინტერესოა რეაქციები, რომლებიც მიმდინარეობს ბირთვის </a:t>
            </a:r>
            <a:r>
              <a:rPr lang="ka-GE" dirty="0" smtClean="0">
                <a:solidFill>
                  <a:schemeClr val="tx1"/>
                </a:solidFill>
              </a:rPr>
              <a:t>ნეიტრონებთან </a:t>
            </a:r>
            <a:r>
              <a:rPr lang="ka-GE" dirty="0">
                <a:solidFill>
                  <a:schemeClr val="tx1"/>
                </a:solidFill>
              </a:rPr>
              <a:t>ურთიერთქმედების დროს. რადგან ნეიტრონებს არ </a:t>
            </a:r>
            <a:r>
              <a:rPr lang="ka-GE" dirty="0" smtClean="0">
                <a:solidFill>
                  <a:schemeClr val="tx1"/>
                </a:solidFill>
              </a:rPr>
              <a:t>აქვთ მუხტი</a:t>
            </a:r>
            <a:r>
              <a:rPr lang="ka-GE" dirty="0">
                <a:solidFill>
                  <a:schemeClr val="tx1"/>
                </a:solidFill>
              </a:rPr>
              <a:t>, ამიტომ ისინი დაუბრკოლებლად აღწევენ ატომის ბირთვში და იწვევენ მის გარდაქმნას. გამოჩენილმა იტალიელმა მეცნიერმა ფერმიმ პირველმა დაიწყო ნეიტრონებით გამოწვეული რეაქციების შესწავლა. მან აღმოაჩინა, რომ ბირთვული რეაქციები გამოიწვევა არა მარტო ჩქარი, არამედ ნელი ნეიტრონებითაც, რომლებიც სითბური სიჩქარეებით მოძრაობენ.</a:t>
            </a:r>
            <a:endParaRPr lang="en-US" dirty="0">
              <a:solidFill>
                <a:schemeClr val="tx1"/>
              </a:solidFill>
            </a:endParaRPr>
          </a:p>
        </p:txBody>
      </p:sp>
      <p:pic>
        <p:nvPicPr>
          <p:cNvPr id="4" name="Picture 3"/>
          <p:cNvPicPr>
            <a:picLocks noChangeAspect="1"/>
          </p:cNvPicPr>
          <p:nvPr/>
        </p:nvPicPr>
        <p:blipFill>
          <a:blip r:embed="rId2"/>
          <a:stretch>
            <a:fillRect/>
          </a:stretch>
        </p:blipFill>
        <p:spPr>
          <a:xfrm>
            <a:off x="7048500" y="2543175"/>
            <a:ext cx="2095500" cy="2600325"/>
          </a:xfrm>
          <a:prstGeom prst="rect">
            <a:avLst/>
          </a:prstGeom>
        </p:spPr>
      </p:pic>
    </p:spTree>
    <p:extLst>
      <p:ext uri="{BB962C8B-B14F-4D97-AF65-F5344CB8AC3E}">
        <p14:creationId xmlns:p14="http://schemas.microsoft.com/office/powerpoint/2010/main" val="407822330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6" name="Content Placeholder 5"/>
              <p:cNvSpPr>
                <a:spLocks noGrp="1"/>
              </p:cNvSpPr>
              <p:nvPr>
                <p:ph sz="quarter" idx="4"/>
              </p:nvPr>
            </p:nvSpPr>
            <p:spPr>
              <a:xfrm>
                <a:off x="143555" y="1044699"/>
                <a:ext cx="8856890" cy="3817625"/>
              </a:xfrm>
            </p:spPr>
            <p:txBody>
              <a:bodyPr>
                <a:normAutofit/>
              </a:bodyPr>
              <a:lstStyle/>
              <a:p>
                <a:pPr marL="0" indent="0" algn="l">
                  <a:buNone/>
                </a:pPr>
                <a:r>
                  <a:rPr lang="ka-GE" sz="1800" dirty="0" smtClean="0">
                    <a:solidFill>
                      <a:schemeClr val="tx1"/>
                    </a:solidFill>
                  </a:rPr>
                  <a:t>ბირთვულ რეაქციებს თან სდევს ენერგეტიკული გარდაქმნები. ბირთვული რეაქციის </a:t>
                </a:r>
                <a:r>
                  <a:rPr lang="ka-GE" sz="1800" b="1" dirty="0">
                    <a:solidFill>
                      <a:schemeClr val="tx1"/>
                    </a:solidFill>
                  </a:rPr>
                  <a:t>ენერგეტიკული გამოსავალი</a:t>
                </a:r>
                <a:r>
                  <a:rPr lang="ka-GE" sz="1800" b="1" i="1" dirty="0">
                    <a:solidFill>
                      <a:schemeClr val="tx1"/>
                    </a:solidFill>
                  </a:rPr>
                  <a:t> </a:t>
                </a:r>
                <a:r>
                  <a:rPr lang="ka-GE" sz="1800" dirty="0" smtClean="0">
                    <a:solidFill>
                      <a:schemeClr val="tx1"/>
                    </a:solidFill>
                  </a:rPr>
                  <a:t>ეწოდება</a:t>
                </a:r>
                <a:endParaRPr lang="en-US" sz="1800" dirty="0" smtClean="0">
                  <a:solidFill>
                    <a:schemeClr val="tx1"/>
                  </a:solidFill>
                </a:endParaRPr>
              </a:p>
              <a:p>
                <a:pPr marL="0" indent="0" algn="l">
                  <a:buNone/>
                </a:pPr>
                <a:r>
                  <a:rPr lang="ka-GE" sz="1800" dirty="0" smtClean="0">
                    <a:solidFill>
                      <a:schemeClr val="tx1"/>
                    </a:solidFill>
                  </a:rPr>
                  <a:t>  </a:t>
                </a:r>
                <a:r>
                  <a:rPr lang="en-US" sz="1800" dirty="0" smtClean="0">
                    <a:solidFill>
                      <a:schemeClr val="tx1"/>
                    </a:solidFill>
                  </a:rPr>
                  <a:t>                                                                   </a:t>
                </a:r>
                <a14:m>
                  <m:oMath xmlns:m="http://schemas.openxmlformats.org/officeDocument/2006/math">
                    <m:r>
                      <a:rPr lang="en-US" sz="1800" b="0" i="1" smtClean="0">
                        <a:solidFill>
                          <a:schemeClr val="tx1"/>
                        </a:solidFill>
                        <a:latin typeface="Cambria Math" panose="02040503050406030204" pitchFamily="18" charset="0"/>
                      </a:rPr>
                      <m:t>𝐸</m:t>
                    </m:r>
                    <m:r>
                      <a:rPr lang="en-US" sz="1800" b="0" i="1" smtClean="0">
                        <a:solidFill>
                          <a:schemeClr val="tx1"/>
                        </a:solidFill>
                        <a:latin typeface="Cambria Math" panose="02040503050406030204" pitchFamily="18" charset="0"/>
                      </a:rPr>
                      <m:t>=</m:t>
                    </m:r>
                    <m:r>
                      <m:rPr>
                        <m:sty m:val="p"/>
                      </m:rPr>
                      <a:rPr lang="el-GR" sz="1800" b="0" i="1" smtClean="0">
                        <a:solidFill>
                          <a:schemeClr val="tx1"/>
                        </a:solidFill>
                        <a:latin typeface="Cambria Math" panose="02040503050406030204" pitchFamily="18" charset="0"/>
                        <a:ea typeface="Cambria Math" panose="02040503050406030204" pitchFamily="18" charset="0"/>
                      </a:rPr>
                      <m:t>Δ</m:t>
                    </m:r>
                    <m:r>
                      <a:rPr lang="en-US" sz="1800" b="0" i="1" smtClean="0">
                        <a:solidFill>
                          <a:schemeClr val="tx1"/>
                        </a:solidFill>
                        <a:latin typeface="Cambria Math" panose="02040503050406030204" pitchFamily="18" charset="0"/>
                        <a:ea typeface="Cambria Math" panose="02040503050406030204" pitchFamily="18" charset="0"/>
                      </a:rPr>
                      <m:t>𝑀</m:t>
                    </m:r>
                    <m:sSup>
                      <m:sSupPr>
                        <m:ctrlPr>
                          <a:rPr lang="en-US" sz="1800" b="0" i="1" smtClean="0">
                            <a:solidFill>
                              <a:schemeClr val="tx1"/>
                            </a:solidFill>
                            <a:latin typeface="Cambria Math" panose="02040503050406030204" pitchFamily="18" charset="0"/>
                            <a:ea typeface="Cambria Math" panose="02040503050406030204" pitchFamily="18" charset="0"/>
                          </a:rPr>
                        </m:ctrlPr>
                      </m:sSupPr>
                      <m:e>
                        <m:r>
                          <a:rPr lang="en-US" sz="1800" b="0" i="1" smtClean="0">
                            <a:solidFill>
                              <a:schemeClr val="tx1"/>
                            </a:solidFill>
                            <a:latin typeface="Cambria Math" panose="02040503050406030204" pitchFamily="18" charset="0"/>
                            <a:ea typeface="Cambria Math" panose="02040503050406030204" pitchFamily="18" charset="0"/>
                          </a:rPr>
                          <m:t>𝑐</m:t>
                        </m:r>
                      </m:e>
                      <m:sup>
                        <m:r>
                          <a:rPr lang="en-US" sz="1800" b="0" i="1" smtClean="0">
                            <a:solidFill>
                              <a:schemeClr val="tx1"/>
                            </a:solidFill>
                            <a:latin typeface="Cambria Math" panose="02040503050406030204" pitchFamily="18" charset="0"/>
                            <a:ea typeface="Cambria Math" panose="02040503050406030204" pitchFamily="18" charset="0"/>
                          </a:rPr>
                          <m:t>2</m:t>
                        </m:r>
                      </m:sup>
                    </m:sSup>
                  </m:oMath>
                </a14:m>
                <a:endParaRPr lang="en-US" sz="1800" b="0" i="1" dirty="0" smtClean="0">
                  <a:solidFill>
                    <a:schemeClr val="tx1"/>
                  </a:solidFill>
                  <a:latin typeface="Cambria Math" panose="02040503050406030204" pitchFamily="18" charset="0"/>
                  <a:ea typeface="Cambria Math" panose="02040503050406030204" pitchFamily="18" charset="0"/>
                </a:endParaRPr>
              </a:p>
              <a:p>
                <a:pPr marL="0" indent="0" algn="l">
                  <a:buNone/>
                </a:pPr>
                <a14:m>
                  <m:oMathPara xmlns:m="http://schemas.openxmlformats.org/officeDocument/2006/math">
                    <m:oMathParaPr>
                      <m:jc m:val="centerGroup"/>
                    </m:oMathParaPr>
                    <m:oMath xmlns:m="http://schemas.openxmlformats.org/officeDocument/2006/math">
                      <m:sSub>
                        <m:sSubPr>
                          <m:ctrlPr>
                            <a:rPr lang="en-US" sz="1800" i="1" smtClean="0">
                              <a:solidFill>
                                <a:schemeClr val="tx1"/>
                              </a:solidFill>
                              <a:latin typeface="Cambria Math" panose="02040503050406030204" pitchFamily="18" charset="0"/>
                            </a:rPr>
                          </m:ctrlPr>
                        </m:sSubPr>
                        <m:e>
                          <m:r>
                            <a:rPr lang="en-US" sz="1800" i="1">
                              <a:solidFill>
                                <a:schemeClr val="tx1"/>
                              </a:solidFill>
                              <a:latin typeface="Cambria Math" panose="02040503050406030204" pitchFamily="18" charset="0"/>
                            </a:rPr>
                            <m:t>𝑀</m:t>
                          </m:r>
                        </m:e>
                        <m:sub>
                          <m:r>
                            <a:rPr lang="ka-GE" sz="1800" i="1">
                              <a:solidFill>
                                <a:schemeClr val="tx1"/>
                              </a:solidFill>
                              <a:latin typeface="Cambria Math" panose="02040503050406030204" pitchFamily="18" charset="0"/>
                            </a:rPr>
                            <m:t>ბ</m:t>
                          </m:r>
                        </m:sub>
                      </m:sSub>
                      <m:r>
                        <a:rPr lang="ka-GE" sz="1800" i="1">
                          <a:solidFill>
                            <a:schemeClr val="tx1"/>
                          </a:solidFill>
                          <a:latin typeface="Cambria Math" panose="02040503050406030204" pitchFamily="18" charset="0"/>
                        </a:rPr>
                        <m:t>&lt;</m:t>
                      </m:r>
                      <m:sSub>
                        <m:sSubPr>
                          <m:ctrlPr>
                            <a:rPr lang="ka-GE" sz="1800" i="1">
                              <a:solidFill>
                                <a:schemeClr val="tx1"/>
                              </a:solidFill>
                              <a:latin typeface="Cambria Math" panose="02040503050406030204" pitchFamily="18" charset="0"/>
                            </a:rPr>
                          </m:ctrlPr>
                        </m:sSubPr>
                        <m:e>
                          <m:r>
                            <a:rPr lang="en-US" sz="1800" i="1">
                              <a:solidFill>
                                <a:schemeClr val="tx1"/>
                              </a:solidFill>
                              <a:latin typeface="Cambria Math" panose="02040503050406030204" pitchFamily="18" charset="0"/>
                            </a:rPr>
                            <m:t>𝑚</m:t>
                          </m:r>
                        </m:e>
                        <m:sub>
                          <m:r>
                            <a:rPr lang="en-US" sz="1800" i="1">
                              <a:solidFill>
                                <a:schemeClr val="tx1"/>
                              </a:solidFill>
                              <a:latin typeface="Cambria Math" panose="02040503050406030204" pitchFamily="18" charset="0"/>
                            </a:rPr>
                            <m:t>𝑝</m:t>
                          </m:r>
                        </m:sub>
                      </m:sSub>
                      <m:r>
                        <a:rPr lang="en-US" sz="1800" i="1">
                          <a:solidFill>
                            <a:schemeClr val="tx1"/>
                          </a:solidFill>
                          <a:latin typeface="Cambria Math" panose="02040503050406030204" pitchFamily="18" charset="0"/>
                        </a:rPr>
                        <m:t>+</m:t>
                      </m:r>
                      <m:sSub>
                        <m:sSubPr>
                          <m:ctrlPr>
                            <a:rPr lang="en-US" sz="1800" i="1">
                              <a:solidFill>
                                <a:schemeClr val="tx1"/>
                              </a:solidFill>
                              <a:latin typeface="Cambria Math" panose="02040503050406030204" pitchFamily="18" charset="0"/>
                            </a:rPr>
                          </m:ctrlPr>
                        </m:sSubPr>
                        <m:e>
                          <m:r>
                            <a:rPr lang="en-US" sz="1800" i="1">
                              <a:solidFill>
                                <a:schemeClr val="tx1"/>
                              </a:solidFill>
                              <a:latin typeface="Cambria Math" panose="02040503050406030204" pitchFamily="18" charset="0"/>
                            </a:rPr>
                            <m:t>𝑚</m:t>
                          </m:r>
                        </m:e>
                        <m:sub>
                          <m:r>
                            <a:rPr lang="en-US" sz="1800" i="1">
                              <a:solidFill>
                                <a:schemeClr val="tx1"/>
                              </a:solidFill>
                              <a:latin typeface="Cambria Math" panose="02040503050406030204" pitchFamily="18" charset="0"/>
                            </a:rPr>
                            <m:t>𝑛</m:t>
                          </m:r>
                        </m:sub>
                      </m:sSub>
                    </m:oMath>
                  </m:oMathPara>
                </a14:m>
                <a:endParaRPr lang="en-US" sz="1800" dirty="0" smtClean="0">
                  <a:solidFill>
                    <a:schemeClr val="tx1"/>
                  </a:solidFill>
                </a:endParaRPr>
              </a:p>
              <a:p>
                <a:pPr marL="0" indent="0" algn="l">
                  <a:buNone/>
                </a:pPr>
                <a:r>
                  <a:rPr lang="en-US" sz="1800" dirty="0" smtClean="0">
                    <a:solidFill>
                      <a:schemeClr val="tx1"/>
                    </a:solidFill>
                    <a:ea typeface="Cambria Math" panose="02040503050406030204" pitchFamily="18" charset="0"/>
                  </a:rPr>
                  <a:t>                                                 </a:t>
                </a:r>
                <a14:m>
                  <m:oMath xmlns:m="http://schemas.openxmlformats.org/officeDocument/2006/math">
                    <m:r>
                      <a:rPr lang="en-US" sz="1800" b="0" i="0" smtClean="0">
                        <a:solidFill>
                          <a:schemeClr val="tx1"/>
                        </a:solidFill>
                        <a:latin typeface="Cambria Math" panose="02040503050406030204" pitchFamily="18" charset="0"/>
                        <a:ea typeface="Cambria Math" panose="02040503050406030204" pitchFamily="18" charset="0"/>
                      </a:rPr>
                      <m:t>                   </m:t>
                    </m:r>
                    <m:r>
                      <m:rPr>
                        <m:sty m:val="p"/>
                      </m:rPr>
                      <a:rPr lang="el-GR" sz="1800" i="1">
                        <a:solidFill>
                          <a:schemeClr val="tx1"/>
                        </a:solidFill>
                        <a:latin typeface="Cambria Math" panose="02040503050406030204" pitchFamily="18" charset="0"/>
                        <a:ea typeface="Cambria Math" panose="02040503050406030204" pitchFamily="18" charset="0"/>
                      </a:rPr>
                      <m:t>Δ</m:t>
                    </m:r>
                    <m:r>
                      <a:rPr lang="en-US" sz="1800" i="1">
                        <a:solidFill>
                          <a:schemeClr val="tx1"/>
                        </a:solidFill>
                        <a:latin typeface="Cambria Math" panose="02040503050406030204" pitchFamily="18" charset="0"/>
                        <a:ea typeface="Cambria Math" panose="02040503050406030204" pitchFamily="18" charset="0"/>
                      </a:rPr>
                      <m:t>𝑀</m:t>
                    </m:r>
                    <m:r>
                      <a:rPr lang="en-US" sz="1800" b="0" i="0" smtClean="0">
                        <a:solidFill>
                          <a:schemeClr val="tx1"/>
                        </a:solidFill>
                        <a:latin typeface="Cambria Math" panose="02040503050406030204" pitchFamily="18" charset="0"/>
                        <a:ea typeface="Cambria Math" panose="02040503050406030204" pitchFamily="18" charset="0"/>
                      </a:rPr>
                      <m:t>=</m:t>
                    </m:r>
                    <m:sSub>
                      <m:sSubPr>
                        <m:ctrlPr>
                          <a:rPr lang="ka-GE" sz="1800" i="1">
                            <a:solidFill>
                              <a:schemeClr val="tx1"/>
                            </a:solidFill>
                            <a:latin typeface="Cambria Math" panose="02040503050406030204" pitchFamily="18" charset="0"/>
                          </a:rPr>
                        </m:ctrlPr>
                      </m:sSubPr>
                      <m:e>
                        <m:r>
                          <a:rPr lang="en-US" sz="1800" i="1">
                            <a:solidFill>
                              <a:schemeClr val="tx1"/>
                            </a:solidFill>
                            <a:latin typeface="Cambria Math" panose="02040503050406030204" pitchFamily="18" charset="0"/>
                          </a:rPr>
                          <m:t>𝑚</m:t>
                        </m:r>
                      </m:e>
                      <m:sub>
                        <m:r>
                          <a:rPr lang="en-US" sz="1800" i="1">
                            <a:solidFill>
                              <a:schemeClr val="tx1"/>
                            </a:solidFill>
                            <a:latin typeface="Cambria Math" panose="02040503050406030204" pitchFamily="18" charset="0"/>
                          </a:rPr>
                          <m:t>𝑝</m:t>
                        </m:r>
                      </m:sub>
                    </m:sSub>
                    <m:r>
                      <a:rPr lang="en-US" sz="1800" i="1">
                        <a:solidFill>
                          <a:schemeClr val="tx1"/>
                        </a:solidFill>
                        <a:latin typeface="Cambria Math" panose="02040503050406030204" pitchFamily="18" charset="0"/>
                      </a:rPr>
                      <m:t>+</m:t>
                    </m:r>
                    <m:sSub>
                      <m:sSubPr>
                        <m:ctrlPr>
                          <a:rPr lang="en-US" sz="1800" i="1">
                            <a:solidFill>
                              <a:schemeClr val="tx1"/>
                            </a:solidFill>
                            <a:latin typeface="Cambria Math" panose="02040503050406030204" pitchFamily="18" charset="0"/>
                          </a:rPr>
                        </m:ctrlPr>
                      </m:sSubPr>
                      <m:e>
                        <m:r>
                          <a:rPr lang="en-US" sz="1800" i="1">
                            <a:solidFill>
                              <a:schemeClr val="tx1"/>
                            </a:solidFill>
                            <a:latin typeface="Cambria Math" panose="02040503050406030204" pitchFamily="18" charset="0"/>
                          </a:rPr>
                          <m:t>𝑚</m:t>
                        </m:r>
                      </m:e>
                      <m:sub>
                        <m:r>
                          <a:rPr lang="en-US" sz="1800" i="1">
                            <a:solidFill>
                              <a:schemeClr val="tx1"/>
                            </a:solidFill>
                            <a:latin typeface="Cambria Math" panose="02040503050406030204" pitchFamily="18" charset="0"/>
                          </a:rPr>
                          <m:t>𝑛</m:t>
                        </m:r>
                      </m:sub>
                    </m:sSub>
                  </m:oMath>
                </a14:m>
                <a:r>
                  <a:rPr lang="en-US" sz="1800" dirty="0" smtClean="0">
                    <a:solidFill>
                      <a:schemeClr val="tx1"/>
                    </a:solidFill>
                  </a:rPr>
                  <a:t>-</a:t>
                </a:r>
                <a14:m>
                  <m:oMath xmlns:m="http://schemas.openxmlformats.org/officeDocument/2006/math">
                    <m:sSub>
                      <m:sSubPr>
                        <m:ctrlPr>
                          <a:rPr lang="en-US" sz="1800" i="1">
                            <a:solidFill>
                              <a:schemeClr val="tx1"/>
                            </a:solidFill>
                            <a:latin typeface="Cambria Math" panose="02040503050406030204" pitchFamily="18" charset="0"/>
                          </a:rPr>
                        </m:ctrlPr>
                      </m:sSubPr>
                      <m:e>
                        <m:r>
                          <a:rPr lang="en-US" sz="1800" i="1">
                            <a:solidFill>
                              <a:schemeClr val="tx1"/>
                            </a:solidFill>
                            <a:latin typeface="Cambria Math" panose="02040503050406030204" pitchFamily="18" charset="0"/>
                          </a:rPr>
                          <m:t> </m:t>
                        </m:r>
                        <m:r>
                          <a:rPr lang="en-US" sz="1800" i="1">
                            <a:solidFill>
                              <a:schemeClr val="tx1"/>
                            </a:solidFill>
                            <a:latin typeface="Cambria Math" panose="02040503050406030204" pitchFamily="18" charset="0"/>
                          </a:rPr>
                          <m:t>𝑀</m:t>
                        </m:r>
                      </m:e>
                      <m:sub>
                        <m:r>
                          <a:rPr lang="ka-GE" sz="1800" i="1">
                            <a:solidFill>
                              <a:schemeClr val="tx1"/>
                            </a:solidFill>
                            <a:latin typeface="Cambria Math" panose="02040503050406030204" pitchFamily="18" charset="0"/>
                          </a:rPr>
                          <m:t>ბ</m:t>
                        </m:r>
                      </m:sub>
                    </m:sSub>
                  </m:oMath>
                </a14:m>
                <a:endParaRPr lang="en-US" sz="1800" dirty="0" smtClean="0">
                  <a:solidFill>
                    <a:schemeClr val="tx1"/>
                  </a:solidFill>
                </a:endParaRPr>
              </a:p>
              <a:p>
                <a:pPr marL="0" indent="0" algn="l">
                  <a:buNone/>
                </a:pPr>
                <a:r>
                  <a:rPr lang="ka-GE" sz="1800" dirty="0" smtClean="0">
                    <a:solidFill>
                      <a:schemeClr val="tx1"/>
                    </a:solidFill>
                  </a:rPr>
                  <a:t>ს</a:t>
                </a:r>
                <a:r>
                  <a:rPr lang="ka-GE" sz="1800" dirty="0">
                    <a:solidFill>
                      <a:schemeClr val="tx1"/>
                    </a:solidFill>
                  </a:rPr>
                  <a:t>ადაც</a:t>
                </a:r>
                <a14:m>
                  <m:oMath xmlns:m="http://schemas.openxmlformats.org/officeDocument/2006/math">
                    <m:r>
                      <a:rPr lang="en-US" sz="1800" b="0" i="0" smtClean="0">
                        <a:solidFill>
                          <a:schemeClr val="tx1"/>
                        </a:solidFill>
                        <a:latin typeface="Cambria Math" panose="02040503050406030204" pitchFamily="18" charset="0"/>
                      </a:rPr>
                      <m:t> </m:t>
                    </m:r>
                    <m:r>
                      <m:rPr>
                        <m:sty m:val="p"/>
                      </m:rPr>
                      <a:rPr lang="el-GR" sz="1800" i="1" smtClean="0">
                        <a:solidFill>
                          <a:schemeClr val="tx1"/>
                        </a:solidFill>
                        <a:latin typeface="Cambria Math" panose="02040503050406030204" pitchFamily="18" charset="0"/>
                        <a:ea typeface="Cambria Math" panose="02040503050406030204" pitchFamily="18" charset="0"/>
                      </a:rPr>
                      <m:t>Δ</m:t>
                    </m:r>
                    <m:r>
                      <a:rPr lang="en-US" sz="1800" b="0" i="1" smtClean="0">
                        <a:solidFill>
                          <a:schemeClr val="tx1"/>
                        </a:solidFill>
                        <a:latin typeface="Cambria Math" panose="02040503050406030204" pitchFamily="18" charset="0"/>
                        <a:ea typeface="Cambria Math" panose="02040503050406030204" pitchFamily="18" charset="0"/>
                      </a:rPr>
                      <m:t>𝑀</m:t>
                    </m:r>
                    <m:r>
                      <a:rPr lang="ka-GE" sz="1800" b="0" i="1" smtClean="0">
                        <a:solidFill>
                          <a:schemeClr val="tx1"/>
                        </a:solidFill>
                        <a:latin typeface="Cambria Math" panose="02040503050406030204" pitchFamily="18" charset="0"/>
                        <a:ea typeface="Cambria Math" panose="02040503050406030204" pitchFamily="18" charset="0"/>
                      </a:rPr>
                      <m:t> </m:t>
                    </m:r>
                  </m:oMath>
                </a14:m>
                <a:r>
                  <a:rPr lang="ka-GE" sz="1800" dirty="0" smtClean="0">
                    <a:solidFill>
                      <a:schemeClr val="tx1"/>
                    </a:solidFill>
                  </a:rPr>
                  <a:t>სიდიდეს</a:t>
                </a:r>
                <a:r>
                  <a:rPr lang="ka-GE" sz="1800" dirty="0">
                    <a:solidFill>
                      <a:schemeClr val="tx1"/>
                    </a:solidFill>
                  </a:rPr>
                  <a:t> </a:t>
                </a:r>
                <a:r>
                  <a:rPr lang="ka-GE" sz="1800" b="1" dirty="0">
                    <a:solidFill>
                      <a:schemeClr val="tx1"/>
                    </a:solidFill>
                  </a:rPr>
                  <a:t>მასის </a:t>
                </a:r>
                <a:r>
                  <a:rPr lang="ka-GE" sz="1800" b="1" dirty="0" smtClean="0">
                    <a:solidFill>
                      <a:schemeClr val="tx1"/>
                    </a:solidFill>
                  </a:rPr>
                  <a:t>დეფექტი</a:t>
                </a:r>
                <a:r>
                  <a:rPr lang="ka-GE" sz="1800" dirty="0">
                    <a:solidFill>
                      <a:schemeClr val="tx1"/>
                    </a:solidFill>
                  </a:rPr>
                  <a:t>  </a:t>
                </a:r>
                <a:r>
                  <a:rPr lang="ka-GE" sz="1800" dirty="0" smtClean="0">
                    <a:solidFill>
                      <a:schemeClr val="tx1"/>
                    </a:solidFill>
                  </a:rPr>
                  <a:t>ეწოდება (</a:t>
                </a:r>
                <a14:m>
                  <m:oMath xmlns:m="http://schemas.openxmlformats.org/officeDocument/2006/math">
                    <m:sSub>
                      <m:sSubPr>
                        <m:ctrlPr>
                          <a:rPr lang="ka-GE" sz="1800" i="1">
                            <a:solidFill>
                              <a:schemeClr val="tx1"/>
                            </a:solidFill>
                            <a:latin typeface="Cambria Math" panose="02040503050406030204" pitchFamily="18" charset="0"/>
                          </a:rPr>
                        </m:ctrlPr>
                      </m:sSubPr>
                      <m:e>
                        <m:r>
                          <a:rPr lang="en-US" sz="1800" i="1">
                            <a:solidFill>
                              <a:schemeClr val="tx1"/>
                            </a:solidFill>
                            <a:latin typeface="Cambria Math" panose="02040503050406030204" pitchFamily="18" charset="0"/>
                          </a:rPr>
                          <m:t>𝑚</m:t>
                        </m:r>
                      </m:e>
                      <m:sub>
                        <m:r>
                          <a:rPr lang="en-US" sz="1800" i="1">
                            <a:solidFill>
                              <a:schemeClr val="tx1"/>
                            </a:solidFill>
                            <a:latin typeface="Cambria Math" panose="02040503050406030204" pitchFamily="18" charset="0"/>
                          </a:rPr>
                          <m:t>𝑝</m:t>
                        </m:r>
                      </m:sub>
                    </m:sSub>
                  </m:oMath>
                </a14:m>
                <a:r>
                  <a:rPr lang="ka-GE" sz="1800" dirty="0" smtClean="0">
                    <a:solidFill>
                      <a:schemeClr val="tx1"/>
                    </a:solidFill>
                  </a:rPr>
                  <a:t>-პროტონის მასა, </a:t>
                </a:r>
                <a14:m>
                  <m:oMath xmlns:m="http://schemas.openxmlformats.org/officeDocument/2006/math">
                    <m:sSub>
                      <m:sSubPr>
                        <m:ctrlPr>
                          <a:rPr lang="en-US" sz="1800" i="1">
                            <a:solidFill>
                              <a:schemeClr val="tx1"/>
                            </a:solidFill>
                            <a:latin typeface="Cambria Math" panose="02040503050406030204" pitchFamily="18" charset="0"/>
                          </a:rPr>
                        </m:ctrlPr>
                      </m:sSubPr>
                      <m:e>
                        <m:r>
                          <a:rPr lang="en-US" sz="1800" i="1">
                            <a:solidFill>
                              <a:schemeClr val="tx1"/>
                            </a:solidFill>
                            <a:latin typeface="Cambria Math" panose="02040503050406030204" pitchFamily="18" charset="0"/>
                          </a:rPr>
                          <m:t>𝑚</m:t>
                        </m:r>
                      </m:e>
                      <m:sub>
                        <m:r>
                          <a:rPr lang="en-US" sz="1800" i="1">
                            <a:solidFill>
                              <a:schemeClr val="tx1"/>
                            </a:solidFill>
                            <a:latin typeface="Cambria Math" panose="02040503050406030204" pitchFamily="18" charset="0"/>
                          </a:rPr>
                          <m:t>𝑛</m:t>
                        </m:r>
                      </m:sub>
                    </m:sSub>
                  </m:oMath>
                </a14:m>
                <a:r>
                  <a:rPr lang="ka-GE" sz="1800" dirty="0" smtClean="0">
                    <a:solidFill>
                      <a:schemeClr val="tx1"/>
                    </a:solidFill>
                  </a:rPr>
                  <a:t>-ნეიტრონის მასა).</a:t>
                </a:r>
                <a:r>
                  <a:rPr lang="ka-GE" sz="1800" dirty="0" smtClean="0"/>
                  <a:t> </a:t>
                </a:r>
                <a:r>
                  <a:rPr lang="ka-GE" sz="1800" dirty="0" smtClean="0">
                    <a:solidFill>
                      <a:schemeClr val="tx1"/>
                    </a:solidFill>
                  </a:rPr>
                  <a:t>იმისათვის</a:t>
                </a:r>
                <a:r>
                  <a:rPr lang="en-US" sz="1800" dirty="0" smtClean="0">
                    <a:solidFill>
                      <a:schemeClr val="tx1"/>
                    </a:solidFill>
                  </a:rPr>
                  <a:t>,</a:t>
                </a:r>
                <a:r>
                  <a:rPr lang="ka-GE" sz="1800" dirty="0" smtClean="0">
                    <a:solidFill>
                      <a:schemeClr val="tx1"/>
                    </a:solidFill>
                  </a:rPr>
                  <a:t> </a:t>
                </a:r>
                <a:r>
                  <a:rPr lang="ka-GE" sz="1800" dirty="0">
                    <a:solidFill>
                      <a:schemeClr val="tx1"/>
                    </a:solidFill>
                  </a:rPr>
                  <a:t>რათა ბირთვულ რეაქციას ჰქონდეს დადებითი ენერგეტიკული გამოსავალი, </a:t>
                </a:r>
                <a:r>
                  <a:rPr lang="ka-GE" sz="1800" dirty="0" smtClean="0">
                    <a:solidFill>
                      <a:schemeClr val="tx1"/>
                    </a:solidFill>
                  </a:rPr>
                  <a:t>ბირთვის მასა</a:t>
                </a:r>
                <a:r>
                  <a:rPr lang="ka-GE" sz="1800" dirty="0">
                    <a:solidFill>
                      <a:schemeClr val="tx1"/>
                    </a:solidFill>
                  </a:rPr>
                  <a:t> ნაკლები უნდა იყოს </a:t>
                </a:r>
                <a:r>
                  <a:rPr lang="ka-GE" sz="1800" dirty="0" smtClean="0">
                    <a:solidFill>
                      <a:schemeClr val="tx1"/>
                    </a:solidFill>
                  </a:rPr>
                  <a:t>მისი შემადგენელი პროტონებისა და ნეიტრონების მასაზე.</a:t>
                </a:r>
                <a:r>
                  <a:rPr lang="ka-GE" sz="1800" dirty="0">
                    <a:solidFill>
                      <a:schemeClr val="tx1"/>
                    </a:solidFill>
                  </a:rPr>
                  <a:t> ეს ნიშნავს, რომ </a:t>
                </a:r>
                <a14:m>
                  <m:oMath xmlns:m="http://schemas.openxmlformats.org/officeDocument/2006/math">
                    <m:r>
                      <m:rPr>
                        <m:sty m:val="p"/>
                      </m:rPr>
                      <a:rPr lang="el-GR" sz="1800" i="1" smtClean="0">
                        <a:solidFill>
                          <a:schemeClr val="tx1"/>
                        </a:solidFill>
                        <a:latin typeface="Cambria Math" panose="02040503050406030204" pitchFamily="18" charset="0"/>
                        <a:ea typeface="Cambria Math" panose="02040503050406030204" pitchFamily="18" charset="0"/>
                      </a:rPr>
                      <m:t>Δ</m:t>
                    </m:r>
                    <m:r>
                      <a:rPr lang="en-US" sz="1800" b="0" i="1" smtClean="0">
                        <a:solidFill>
                          <a:schemeClr val="tx1"/>
                        </a:solidFill>
                        <a:latin typeface="Cambria Math" panose="02040503050406030204" pitchFamily="18" charset="0"/>
                        <a:ea typeface="Cambria Math" panose="02040503050406030204" pitchFamily="18" charset="0"/>
                      </a:rPr>
                      <m:t>𝑀</m:t>
                    </m:r>
                    <m:r>
                      <a:rPr lang="en-US" sz="1800" b="0" i="1" smtClean="0">
                        <a:solidFill>
                          <a:schemeClr val="tx1"/>
                        </a:solidFill>
                        <a:latin typeface="Cambria Math" panose="02040503050406030204" pitchFamily="18" charset="0"/>
                        <a:ea typeface="Cambria Math" panose="02040503050406030204" pitchFamily="18" charset="0"/>
                      </a:rPr>
                      <m:t> </m:t>
                    </m:r>
                  </m:oMath>
                </a14:m>
                <a:r>
                  <a:rPr lang="ka-GE" sz="1800" dirty="0" smtClean="0">
                    <a:solidFill>
                      <a:schemeClr val="tx1"/>
                    </a:solidFill>
                  </a:rPr>
                  <a:t>სიდიდე </a:t>
                </a:r>
                <a:r>
                  <a:rPr lang="ka-GE" sz="1800" dirty="0">
                    <a:solidFill>
                      <a:schemeClr val="tx1"/>
                    </a:solidFill>
                  </a:rPr>
                  <a:t>დადებითი უნდა იყოს.</a:t>
                </a:r>
                <a:endParaRPr lang="en-US" sz="1800" dirty="0">
                  <a:solidFill>
                    <a:schemeClr val="tx1"/>
                  </a:solidFill>
                </a:endParaRPr>
              </a:p>
            </p:txBody>
          </p:sp>
        </mc:Choice>
        <mc:Fallback xmlns="">
          <p:sp>
            <p:nvSpPr>
              <p:cNvPr id="6" name="Content Placeholder 5"/>
              <p:cNvSpPr>
                <a:spLocks noGrp="1" noRot="1" noChangeAspect="1" noMove="1" noResize="1" noEditPoints="1" noAdjustHandles="1" noChangeArrowheads="1" noChangeShapeType="1" noTextEdit="1"/>
              </p:cNvSpPr>
              <p:nvPr>
                <p:ph sz="quarter" idx="4"/>
              </p:nvPr>
            </p:nvSpPr>
            <p:spPr>
              <a:xfrm>
                <a:off x="143555" y="1044699"/>
                <a:ext cx="8856890" cy="3817625"/>
              </a:xfrm>
              <a:blipFill rotWithShape="0">
                <a:blip r:embed="rId2"/>
                <a:stretch>
                  <a:fillRect l="-620" t="-797"/>
                </a:stretch>
              </a:blipFill>
            </p:spPr>
            <p:txBody>
              <a:bodyPr/>
              <a:lstStyle/>
              <a:p>
                <a:r>
                  <a:rPr lang="en-US">
                    <a:noFill/>
                  </a:rPr>
                  <a:t> </a:t>
                </a:r>
              </a:p>
            </p:txBody>
          </p:sp>
        </mc:Fallback>
      </mc:AlternateContent>
    </p:spTree>
    <p:extLst>
      <p:ext uri="{BB962C8B-B14F-4D97-AF65-F5344CB8AC3E}">
        <p14:creationId xmlns:p14="http://schemas.microsoft.com/office/powerpoint/2010/main" val="50928107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sz="half" idx="2"/>
          </p:nvPr>
        </p:nvSpPr>
        <p:spPr>
          <a:xfrm>
            <a:off x="0" y="1197405"/>
            <a:ext cx="7083641" cy="3359510"/>
          </a:xfrm>
        </p:spPr>
        <p:txBody>
          <a:bodyPr>
            <a:normAutofit fontScale="77500" lnSpcReduction="20000"/>
          </a:bodyPr>
          <a:lstStyle/>
          <a:p>
            <a:pPr algn="l">
              <a:lnSpc>
                <a:spcPct val="160000"/>
              </a:lnSpc>
            </a:pPr>
            <a:r>
              <a:rPr lang="ka-GE" sz="1900" dirty="0">
                <a:solidFill>
                  <a:schemeClr val="tx1"/>
                </a:solidFill>
              </a:rPr>
              <a:t>1939 წელს გერმანელმა მეცნიერებმა ოტო ჰანმა და ფრიც შტრასმანმა აღმოაჩინეს ურანის ბირთვის დაყოფა. ფერმის მიერ დაწყებული კვლევების გაგრძელებით მათ დაადგინეს, რომ ურანის ნეიტრონებით დაბომბვის დროს წარმოიქმნება პერიოდული სისტემის შუა ნაწილის ელემენტების – ბარიუმის (</a:t>
            </a:r>
            <a:r>
              <a:rPr lang="en-US" sz="1900" i="1" dirty="0">
                <a:solidFill>
                  <a:schemeClr val="tx1"/>
                </a:solidFill>
              </a:rPr>
              <a:t>Z</a:t>
            </a:r>
            <a:r>
              <a:rPr lang="en-US" sz="1900" dirty="0">
                <a:solidFill>
                  <a:schemeClr val="tx1"/>
                </a:solidFill>
              </a:rPr>
              <a:t> = 56), </a:t>
            </a:r>
            <a:r>
              <a:rPr lang="ka-GE" sz="1900" dirty="0">
                <a:solidFill>
                  <a:schemeClr val="tx1"/>
                </a:solidFill>
              </a:rPr>
              <a:t>კრიპტონისა (</a:t>
            </a:r>
            <a:r>
              <a:rPr lang="en-US" sz="1900" i="1" dirty="0">
                <a:solidFill>
                  <a:schemeClr val="tx1"/>
                </a:solidFill>
              </a:rPr>
              <a:t>Z</a:t>
            </a:r>
            <a:r>
              <a:rPr lang="en-US" sz="1900" dirty="0">
                <a:solidFill>
                  <a:schemeClr val="tx1"/>
                </a:solidFill>
              </a:rPr>
              <a:t> = 36) </a:t>
            </a:r>
            <a:r>
              <a:rPr lang="ka-GE" sz="1900" dirty="0">
                <a:solidFill>
                  <a:schemeClr val="tx1"/>
                </a:solidFill>
              </a:rPr>
              <a:t>და სხვ. </a:t>
            </a:r>
            <a:r>
              <a:rPr lang="ka-GE" sz="1900" dirty="0" smtClean="0">
                <a:solidFill>
                  <a:schemeClr val="tx1"/>
                </a:solidFill>
              </a:rPr>
              <a:t>რადიაქტიური </a:t>
            </a:r>
            <a:r>
              <a:rPr lang="ka-GE" sz="1900" dirty="0">
                <a:solidFill>
                  <a:schemeClr val="tx1"/>
                </a:solidFill>
              </a:rPr>
              <a:t>იზოტოპები.</a:t>
            </a:r>
          </a:p>
          <a:p>
            <a:pPr algn="l">
              <a:lnSpc>
                <a:spcPct val="160000"/>
              </a:lnSpc>
            </a:pPr>
            <a:r>
              <a:rPr lang="ka-GE" sz="1900" b="1" dirty="0" smtClean="0">
                <a:solidFill>
                  <a:schemeClr val="tx1"/>
                </a:solidFill>
              </a:rPr>
              <a:t>მძიმე </a:t>
            </a:r>
            <a:r>
              <a:rPr lang="ka-GE" sz="1900" b="1" dirty="0">
                <a:solidFill>
                  <a:schemeClr val="tx1"/>
                </a:solidFill>
              </a:rPr>
              <a:t>ბირთვების </a:t>
            </a:r>
            <a:r>
              <a:rPr lang="ka-GE" sz="1900" b="1" dirty="0" smtClean="0">
                <a:solidFill>
                  <a:schemeClr val="tx1"/>
                </a:solidFill>
              </a:rPr>
              <a:t>დაყოფა </a:t>
            </a:r>
            <a:r>
              <a:rPr lang="ka-GE" sz="1900" dirty="0" smtClean="0">
                <a:solidFill>
                  <a:schemeClr val="tx1"/>
                </a:solidFill>
              </a:rPr>
              <a:t>- </a:t>
            </a:r>
            <a:r>
              <a:rPr lang="ka-GE" sz="1900" dirty="0">
                <a:solidFill>
                  <a:schemeClr val="tx1"/>
                </a:solidFill>
              </a:rPr>
              <a:t>ბირთვების </a:t>
            </a:r>
            <a:r>
              <a:rPr lang="ka-GE" sz="1900" dirty="0" smtClean="0">
                <a:solidFill>
                  <a:schemeClr val="tx1"/>
                </a:solidFill>
              </a:rPr>
              <a:t>რადიაქტიური დაშლისგან</a:t>
            </a:r>
            <a:r>
              <a:rPr lang="ka-GE" sz="1900" dirty="0">
                <a:solidFill>
                  <a:schemeClr val="tx1"/>
                </a:solidFill>
              </a:rPr>
              <a:t> განსხვავებით</a:t>
            </a:r>
            <a:r>
              <a:rPr lang="ka-GE" sz="1900" dirty="0" smtClean="0">
                <a:solidFill>
                  <a:schemeClr val="tx1"/>
                </a:solidFill>
              </a:rPr>
              <a:t>, </a:t>
            </a:r>
            <a:r>
              <a:rPr lang="ka-GE" sz="1900" dirty="0">
                <a:solidFill>
                  <a:schemeClr val="tx1"/>
                </a:solidFill>
              </a:rPr>
              <a:t>რომელსაც ახლავს </a:t>
            </a:r>
            <a:r>
              <a:rPr lang="el-GR" sz="1900" dirty="0">
                <a:solidFill>
                  <a:schemeClr val="tx1"/>
                </a:solidFill>
              </a:rPr>
              <a:t>α- </a:t>
            </a:r>
            <a:r>
              <a:rPr lang="ka-GE" sz="1900" dirty="0">
                <a:solidFill>
                  <a:schemeClr val="tx1"/>
                </a:solidFill>
              </a:rPr>
              <a:t>და </a:t>
            </a:r>
            <a:r>
              <a:rPr lang="el-GR" sz="1900" dirty="0">
                <a:solidFill>
                  <a:schemeClr val="tx1"/>
                </a:solidFill>
              </a:rPr>
              <a:t>β-</a:t>
            </a:r>
            <a:r>
              <a:rPr lang="ka-GE" sz="1900" dirty="0">
                <a:solidFill>
                  <a:schemeClr val="tx1"/>
                </a:solidFill>
              </a:rPr>
              <a:t>ნაწილაკების გამოსხივება, </a:t>
            </a:r>
            <a:r>
              <a:rPr lang="ka-GE" sz="1900" dirty="0" smtClean="0">
                <a:solidFill>
                  <a:schemeClr val="tx1"/>
                </a:solidFill>
              </a:rPr>
              <a:t> </a:t>
            </a:r>
            <a:r>
              <a:rPr lang="ka-GE" sz="1900" dirty="0">
                <a:solidFill>
                  <a:schemeClr val="tx1"/>
                </a:solidFill>
              </a:rPr>
              <a:t>დაყოფის რეაქცია არის პროცესი, რომლის დროსაც არამდგრადი ბირთვი იყოფა ორ დიდ </a:t>
            </a:r>
            <a:r>
              <a:rPr lang="ka-GE" sz="1900" dirty="0" smtClean="0">
                <a:solidFill>
                  <a:schemeClr val="tx1"/>
                </a:solidFill>
              </a:rPr>
              <a:t>ფრაგმენტად</a:t>
            </a:r>
            <a:r>
              <a:rPr lang="ka-GE" sz="1900" dirty="0">
                <a:solidFill>
                  <a:schemeClr val="tx1"/>
                </a:solidFill>
              </a:rPr>
              <a:t>.</a:t>
            </a:r>
          </a:p>
          <a:p>
            <a:endParaRPr lang="en-US" dirty="0"/>
          </a:p>
        </p:txBody>
      </p:sp>
      <p:sp>
        <p:nvSpPr>
          <p:cNvPr id="8" name="TextBox 7"/>
          <p:cNvSpPr txBox="1"/>
          <p:nvPr/>
        </p:nvSpPr>
        <p:spPr>
          <a:xfrm>
            <a:off x="7605711" y="2012401"/>
            <a:ext cx="1068935" cy="307777"/>
          </a:xfrm>
          <a:prstGeom prst="rect">
            <a:avLst/>
          </a:prstGeom>
          <a:noFill/>
        </p:spPr>
        <p:txBody>
          <a:bodyPr wrap="square" rtlCol="0">
            <a:spAutoFit/>
          </a:bodyPr>
          <a:lstStyle/>
          <a:p>
            <a:r>
              <a:rPr lang="ka-GE" sz="1400" dirty="0" smtClean="0"/>
              <a:t>ოტო ჰანი</a:t>
            </a:r>
            <a:endParaRPr lang="en-US" sz="1400" dirty="0"/>
          </a:p>
        </p:txBody>
      </p:sp>
      <p:pic>
        <p:nvPicPr>
          <p:cNvPr id="9" name="Picture 8"/>
          <p:cNvPicPr>
            <a:picLocks noChangeAspect="1"/>
          </p:cNvPicPr>
          <p:nvPr/>
        </p:nvPicPr>
        <p:blipFill>
          <a:blip r:embed="rId2"/>
          <a:stretch>
            <a:fillRect/>
          </a:stretch>
        </p:blipFill>
        <p:spPr>
          <a:xfrm>
            <a:off x="7614316" y="2571750"/>
            <a:ext cx="1192648" cy="1753515"/>
          </a:xfrm>
          <a:prstGeom prst="rect">
            <a:avLst/>
          </a:prstGeom>
        </p:spPr>
      </p:pic>
      <p:sp>
        <p:nvSpPr>
          <p:cNvPr id="10" name="TextBox 9"/>
          <p:cNvSpPr txBox="1"/>
          <p:nvPr/>
        </p:nvSpPr>
        <p:spPr>
          <a:xfrm>
            <a:off x="7523467" y="4438337"/>
            <a:ext cx="1374345" cy="276999"/>
          </a:xfrm>
          <a:prstGeom prst="rect">
            <a:avLst/>
          </a:prstGeom>
          <a:noFill/>
        </p:spPr>
        <p:txBody>
          <a:bodyPr wrap="square" rtlCol="0">
            <a:spAutoFit/>
          </a:bodyPr>
          <a:lstStyle/>
          <a:p>
            <a:r>
              <a:rPr lang="ka-GE" sz="1200" dirty="0" smtClean="0"/>
              <a:t>ფრიც შტრასმანი</a:t>
            </a:r>
            <a:endParaRPr lang="en-US" sz="1200" dirty="0"/>
          </a:p>
        </p:txBody>
      </p:sp>
      <p:pic>
        <p:nvPicPr>
          <p:cNvPr id="11" name="Picture 10"/>
          <p:cNvPicPr>
            <a:picLocks noChangeAspect="1"/>
          </p:cNvPicPr>
          <p:nvPr/>
        </p:nvPicPr>
        <p:blipFill>
          <a:blip r:embed="rId3"/>
          <a:stretch>
            <a:fillRect/>
          </a:stretch>
        </p:blipFill>
        <p:spPr>
          <a:xfrm>
            <a:off x="7407313" y="209820"/>
            <a:ext cx="1399651" cy="1802581"/>
          </a:xfrm>
          <a:prstGeom prst="rect">
            <a:avLst/>
          </a:prstGeom>
        </p:spPr>
      </p:pic>
    </p:spTree>
    <p:extLst>
      <p:ext uri="{BB962C8B-B14F-4D97-AF65-F5344CB8AC3E}">
        <p14:creationId xmlns:p14="http://schemas.microsoft.com/office/powerpoint/2010/main" val="167748212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Content Placeholder 2"/>
              <p:cNvSpPr>
                <a:spLocks noGrp="1"/>
              </p:cNvSpPr>
              <p:nvPr>
                <p:ph idx="1"/>
              </p:nvPr>
            </p:nvSpPr>
            <p:spPr>
              <a:xfrm>
                <a:off x="143555" y="1117892"/>
                <a:ext cx="8246070" cy="4027973"/>
              </a:xfrm>
            </p:spPr>
            <p:txBody>
              <a:bodyPr>
                <a:normAutofit/>
              </a:bodyPr>
              <a:lstStyle/>
              <a:p>
                <a:pPr marL="0" indent="0">
                  <a:buNone/>
                </a:pPr>
                <a:r>
                  <a:rPr lang="ka-GE" sz="1600" dirty="0" smtClean="0">
                    <a:solidFill>
                      <a:schemeClr val="tx1"/>
                    </a:solidFill>
                  </a:rPr>
                  <a:t>ბუნებაში ურანი გვხვდება ორი იზოტოპის სახით: </a:t>
                </a:r>
                <a14:m>
                  <m:oMath xmlns:m="http://schemas.openxmlformats.org/officeDocument/2006/math">
                    <m:sPre>
                      <m:sPrePr>
                        <m:ctrlPr>
                          <a:rPr lang="ka-GE" sz="1600" i="1" smtClean="0">
                            <a:solidFill>
                              <a:schemeClr val="tx1"/>
                            </a:solidFill>
                            <a:latin typeface="Cambria Math" panose="02040503050406030204" pitchFamily="18" charset="0"/>
                          </a:rPr>
                        </m:ctrlPr>
                      </m:sPrePr>
                      <m:sub>
                        <m:r>
                          <a:rPr lang="en-US" sz="1600" b="0" i="1" smtClean="0">
                            <a:solidFill>
                              <a:schemeClr val="tx1"/>
                            </a:solidFill>
                            <a:latin typeface="Cambria Math" panose="02040503050406030204" pitchFamily="18" charset="0"/>
                          </a:rPr>
                          <m:t>92</m:t>
                        </m:r>
                      </m:sub>
                      <m:sup>
                        <m:r>
                          <a:rPr lang="en-US" sz="1600" b="0" i="1" smtClean="0">
                            <a:solidFill>
                              <a:schemeClr val="tx1"/>
                            </a:solidFill>
                            <a:latin typeface="Cambria Math" panose="02040503050406030204" pitchFamily="18" charset="0"/>
                          </a:rPr>
                          <m:t>235</m:t>
                        </m:r>
                      </m:sup>
                      <m:e>
                        <m:r>
                          <a:rPr lang="en-US" sz="1600" b="0" i="1" smtClean="0">
                            <a:solidFill>
                              <a:schemeClr val="tx1"/>
                            </a:solidFill>
                            <a:latin typeface="Cambria Math" panose="02040503050406030204" pitchFamily="18" charset="0"/>
                          </a:rPr>
                          <m:t>𝑈</m:t>
                        </m:r>
                        <m:r>
                          <a:rPr lang="ka-GE" sz="1600" b="0" i="1" smtClean="0">
                            <a:solidFill>
                              <a:schemeClr val="tx1"/>
                            </a:solidFill>
                            <a:latin typeface="Cambria Math" panose="02040503050406030204" pitchFamily="18" charset="0"/>
                          </a:rPr>
                          <m:t> და </m:t>
                        </m:r>
                        <m:sPre>
                          <m:sPrePr>
                            <m:ctrlPr>
                              <a:rPr lang="ka-GE" sz="1600" i="1">
                                <a:solidFill>
                                  <a:schemeClr val="tx1"/>
                                </a:solidFill>
                                <a:latin typeface="Cambria Math" panose="02040503050406030204" pitchFamily="18" charset="0"/>
                              </a:rPr>
                            </m:ctrlPr>
                          </m:sPrePr>
                          <m:sub>
                            <m:r>
                              <a:rPr lang="en-US" sz="1600" i="1">
                                <a:solidFill>
                                  <a:schemeClr val="tx1"/>
                                </a:solidFill>
                                <a:latin typeface="Cambria Math" panose="02040503050406030204" pitchFamily="18" charset="0"/>
                              </a:rPr>
                              <m:t>92</m:t>
                            </m:r>
                          </m:sub>
                          <m:sup>
                            <m:r>
                              <a:rPr lang="en-US" sz="1600" i="1">
                                <a:solidFill>
                                  <a:schemeClr val="tx1"/>
                                </a:solidFill>
                                <a:latin typeface="Cambria Math" panose="02040503050406030204" pitchFamily="18" charset="0"/>
                              </a:rPr>
                              <m:t>23</m:t>
                            </m:r>
                            <m:r>
                              <a:rPr lang="ka-GE" sz="1600" b="0" i="1" smtClean="0">
                                <a:solidFill>
                                  <a:schemeClr val="tx1"/>
                                </a:solidFill>
                                <a:latin typeface="Cambria Math" panose="02040503050406030204" pitchFamily="18" charset="0"/>
                              </a:rPr>
                              <m:t>8</m:t>
                            </m:r>
                          </m:sup>
                          <m:e>
                            <m:r>
                              <a:rPr lang="en-US" sz="1600" i="1">
                                <a:solidFill>
                                  <a:schemeClr val="tx1"/>
                                </a:solidFill>
                                <a:latin typeface="Cambria Math" panose="02040503050406030204" pitchFamily="18" charset="0"/>
                              </a:rPr>
                              <m:t>𝑈</m:t>
                            </m:r>
                            <m:r>
                              <a:rPr lang="ka-GE" sz="1600" i="1">
                                <a:solidFill>
                                  <a:schemeClr val="tx1"/>
                                </a:solidFill>
                                <a:latin typeface="Cambria Math" panose="02040503050406030204" pitchFamily="18" charset="0"/>
                              </a:rPr>
                              <m:t> </m:t>
                            </m:r>
                          </m:e>
                        </m:sPre>
                      </m:e>
                    </m:sPre>
                    <m:r>
                      <a:rPr lang="ka-GE" sz="1600" b="0" i="0" smtClean="0">
                        <a:solidFill>
                          <a:schemeClr val="tx1"/>
                        </a:solidFill>
                        <a:latin typeface="Cambria Math" panose="02040503050406030204" pitchFamily="18" charset="0"/>
                      </a:rPr>
                      <m:t>. </m:t>
                    </m:r>
                  </m:oMath>
                </a14:m>
                <a:r>
                  <a:rPr lang="ka-GE" sz="1600" dirty="0">
                    <a:solidFill>
                      <a:schemeClr val="tx1"/>
                    </a:solidFill>
                  </a:rPr>
                  <a:t>ორივე იზოტოპის ბირთვები ნეიტრონებით ბომბარდირებისას შეიძლება გაიხლიჩოს ორ ნამსხვრევად. </a:t>
                </a:r>
                <a:r>
                  <a:rPr lang="ka-GE" sz="1600" dirty="0" smtClean="0">
                    <a:solidFill>
                      <a:schemeClr val="tx1"/>
                    </a:solidFill>
                  </a:rPr>
                  <a:t>ამასთან </a:t>
                </a:r>
                <a14:m>
                  <m:oMath xmlns:m="http://schemas.openxmlformats.org/officeDocument/2006/math">
                    <m:sPre>
                      <m:sPrePr>
                        <m:ctrlPr>
                          <a:rPr lang="ka-GE" sz="1600" i="1">
                            <a:solidFill>
                              <a:schemeClr val="tx1"/>
                            </a:solidFill>
                            <a:latin typeface="Cambria Math" panose="02040503050406030204" pitchFamily="18" charset="0"/>
                          </a:rPr>
                        </m:ctrlPr>
                      </m:sPrePr>
                      <m:sub>
                        <m:r>
                          <a:rPr lang="en-US" sz="1600" i="1">
                            <a:solidFill>
                              <a:schemeClr val="tx1"/>
                            </a:solidFill>
                            <a:latin typeface="Cambria Math" panose="02040503050406030204" pitchFamily="18" charset="0"/>
                          </a:rPr>
                          <m:t>92</m:t>
                        </m:r>
                      </m:sub>
                      <m:sup>
                        <m:r>
                          <a:rPr lang="en-US" sz="1600" i="1">
                            <a:solidFill>
                              <a:schemeClr val="tx1"/>
                            </a:solidFill>
                            <a:latin typeface="Cambria Math" panose="02040503050406030204" pitchFamily="18" charset="0"/>
                          </a:rPr>
                          <m:t>235</m:t>
                        </m:r>
                      </m:sup>
                      <m:e>
                        <m:r>
                          <a:rPr lang="en-US" sz="1600" i="1">
                            <a:solidFill>
                              <a:schemeClr val="tx1"/>
                            </a:solidFill>
                            <a:latin typeface="Cambria Math" panose="02040503050406030204" pitchFamily="18" charset="0"/>
                          </a:rPr>
                          <m:t>𝑈</m:t>
                        </m:r>
                        <m:r>
                          <a:rPr lang="ka-GE" sz="1600" i="1">
                            <a:solidFill>
                              <a:schemeClr val="tx1"/>
                            </a:solidFill>
                            <a:latin typeface="Cambria Math" panose="02040503050406030204" pitchFamily="18" charset="0"/>
                          </a:rPr>
                          <m:t> </m:t>
                        </m:r>
                      </m:e>
                    </m:sPre>
                  </m:oMath>
                </a14:m>
                <a:r>
                  <a:rPr lang="ka-GE" sz="1600" dirty="0" smtClean="0">
                    <a:solidFill>
                      <a:schemeClr val="tx1"/>
                    </a:solidFill>
                  </a:rPr>
                  <a:t>-</a:t>
                </a:r>
                <a:r>
                  <a:rPr lang="ka-GE" sz="1600" dirty="0" smtClean="0"/>
                  <a:t> </a:t>
                </a:r>
                <a:r>
                  <a:rPr lang="ka-GE" sz="1600" dirty="0" smtClean="0">
                    <a:solidFill>
                      <a:schemeClr val="tx1"/>
                    </a:solidFill>
                  </a:rPr>
                  <a:t>ის </a:t>
                </a:r>
                <a:r>
                  <a:rPr lang="ka-GE" sz="1600" dirty="0">
                    <a:solidFill>
                      <a:schemeClr val="tx1"/>
                    </a:solidFill>
                  </a:rPr>
                  <a:t>დაყოფის რეაქცია უფრო ინტენსიურად მიდის ნელ (სითბურ) ნეიტრონებზე, მაშინ როცა </a:t>
                </a:r>
                <a14:m>
                  <m:oMath xmlns:m="http://schemas.openxmlformats.org/officeDocument/2006/math">
                    <m:sPre>
                      <m:sPrePr>
                        <m:ctrlPr>
                          <a:rPr lang="ka-GE" sz="1600" i="1">
                            <a:solidFill>
                              <a:schemeClr val="tx1"/>
                            </a:solidFill>
                            <a:latin typeface="Cambria Math" panose="02040503050406030204" pitchFamily="18" charset="0"/>
                          </a:rPr>
                        </m:ctrlPr>
                      </m:sPrePr>
                      <m:sub>
                        <m:r>
                          <a:rPr lang="en-US" sz="1600" i="1">
                            <a:solidFill>
                              <a:schemeClr val="tx1"/>
                            </a:solidFill>
                            <a:latin typeface="Cambria Math" panose="02040503050406030204" pitchFamily="18" charset="0"/>
                          </a:rPr>
                          <m:t>92</m:t>
                        </m:r>
                      </m:sub>
                      <m:sup>
                        <m:r>
                          <a:rPr lang="en-US" sz="1600" i="1">
                            <a:solidFill>
                              <a:schemeClr val="tx1"/>
                            </a:solidFill>
                            <a:latin typeface="Cambria Math" panose="02040503050406030204" pitchFamily="18" charset="0"/>
                          </a:rPr>
                          <m:t>23</m:t>
                        </m:r>
                        <m:r>
                          <a:rPr lang="ka-GE" sz="1600" i="1">
                            <a:solidFill>
                              <a:schemeClr val="tx1"/>
                            </a:solidFill>
                            <a:latin typeface="Cambria Math" panose="02040503050406030204" pitchFamily="18" charset="0"/>
                          </a:rPr>
                          <m:t>8</m:t>
                        </m:r>
                      </m:sup>
                      <m:e>
                        <m:r>
                          <a:rPr lang="en-US" sz="1600" i="1">
                            <a:solidFill>
                              <a:schemeClr val="tx1"/>
                            </a:solidFill>
                            <a:latin typeface="Cambria Math" panose="02040503050406030204" pitchFamily="18" charset="0"/>
                          </a:rPr>
                          <m:t>𝑈</m:t>
                        </m:r>
                        <m:r>
                          <a:rPr lang="ka-GE" sz="1600" i="1">
                            <a:solidFill>
                              <a:schemeClr val="tx1"/>
                            </a:solidFill>
                            <a:latin typeface="Cambria Math" panose="02040503050406030204" pitchFamily="18" charset="0"/>
                          </a:rPr>
                          <m:t> </m:t>
                        </m:r>
                      </m:e>
                    </m:sPre>
                  </m:oMath>
                </a14:m>
                <a:r>
                  <a:rPr lang="ka-GE" sz="1600" dirty="0" smtClean="0">
                    <a:solidFill>
                      <a:schemeClr val="tx1"/>
                    </a:solidFill>
                  </a:rPr>
                  <a:t>- ის </a:t>
                </a:r>
                <a:r>
                  <a:rPr lang="ka-GE" sz="1600" dirty="0">
                    <a:solidFill>
                      <a:schemeClr val="tx1"/>
                    </a:solidFill>
                  </a:rPr>
                  <a:t>ბირთვები შედიან დაყოფის რეაქციაში მხოლოდ ჩქარ, 1მევ </a:t>
                </a:r>
                <a:r>
                  <a:rPr lang="ka-GE" sz="1600" dirty="0" smtClean="0">
                    <a:solidFill>
                      <a:schemeClr val="tx1"/>
                    </a:solidFill>
                  </a:rPr>
                  <a:t>რიგის </a:t>
                </a:r>
                <a:r>
                  <a:rPr lang="ka-GE" sz="1600" dirty="0">
                    <a:solidFill>
                      <a:schemeClr val="tx1"/>
                    </a:solidFill>
                  </a:rPr>
                  <a:t>ენერგიის ნეიტრონებთან</a:t>
                </a:r>
                <a:r>
                  <a:rPr lang="ka-GE" sz="1600" dirty="0" smtClean="0">
                    <a:solidFill>
                      <a:schemeClr val="tx1"/>
                    </a:solidFill>
                  </a:rPr>
                  <a:t>.</a:t>
                </a:r>
                <a:r>
                  <a:rPr lang="ka-GE" sz="1600" dirty="0"/>
                  <a:t> </a:t>
                </a:r>
                <a:r>
                  <a:rPr lang="ka-GE" sz="1600" dirty="0" smtClean="0">
                    <a:solidFill>
                      <a:schemeClr val="tx1"/>
                    </a:solidFill>
                  </a:rPr>
                  <a:t>ბირთვული ენერგეტიკისთვის ძირითად ინტერესს წარმოადგენს </a:t>
                </a:r>
                <a14:m>
                  <m:oMath xmlns:m="http://schemas.openxmlformats.org/officeDocument/2006/math">
                    <m:sPre>
                      <m:sPrePr>
                        <m:ctrlPr>
                          <a:rPr lang="ka-GE" sz="1600" i="1">
                            <a:solidFill>
                              <a:schemeClr val="tx1"/>
                            </a:solidFill>
                            <a:latin typeface="Cambria Math" panose="02040503050406030204" pitchFamily="18" charset="0"/>
                          </a:rPr>
                        </m:ctrlPr>
                      </m:sPrePr>
                      <m:sub>
                        <m:r>
                          <a:rPr lang="en-US" sz="1600" i="1">
                            <a:solidFill>
                              <a:schemeClr val="tx1"/>
                            </a:solidFill>
                            <a:latin typeface="Cambria Math" panose="02040503050406030204" pitchFamily="18" charset="0"/>
                          </a:rPr>
                          <m:t>92</m:t>
                        </m:r>
                      </m:sub>
                      <m:sup>
                        <m:r>
                          <a:rPr lang="en-US" sz="1600" i="1">
                            <a:solidFill>
                              <a:schemeClr val="tx1"/>
                            </a:solidFill>
                            <a:latin typeface="Cambria Math" panose="02040503050406030204" pitchFamily="18" charset="0"/>
                          </a:rPr>
                          <m:t>235</m:t>
                        </m:r>
                      </m:sup>
                      <m:e>
                        <m:r>
                          <a:rPr lang="en-US" sz="1600" i="1">
                            <a:solidFill>
                              <a:schemeClr val="tx1"/>
                            </a:solidFill>
                            <a:latin typeface="Cambria Math" panose="02040503050406030204" pitchFamily="18" charset="0"/>
                          </a:rPr>
                          <m:t>𝑈</m:t>
                        </m:r>
                        <m:r>
                          <a:rPr lang="ka-GE" sz="1600" i="1">
                            <a:solidFill>
                              <a:schemeClr val="tx1"/>
                            </a:solidFill>
                            <a:latin typeface="Cambria Math" panose="02040503050406030204" pitchFamily="18" charset="0"/>
                          </a:rPr>
                          <m:t> </m:t>
                        </m:r>
                      </m:e>
                    </m:sPre>
                  </m:oMath>
                </a14:m>
                <a:r>
                  <a:rPr lang="ka-GE" sz="1600" dirty="0" smtClean="0">
                    <a:solidFill>
                      <a:schemeClr val="tx1"/>
                    </a:solidFill>
                  </a:rPr>
                  <a:t>-ის </a:t>
                </a:r>
                <a:r>
                  <a:rPr lang="ka-GE" sz="1600" dirty="0">
                    <a:solidFill>
                      <a:schemeClr val="tx1"/>
                    </a:solidFill>
                  </a:rPr>
                  <a:t>დაყოფის რეაქცია. დღესდღეობით </a:t>
                </a:r>
                <a:r>
                  <a:rPr lang="ka-GE" sz="1600" dirty="0" smtClean="0">
                    <a:solidFill>
                      <a:schemeClr val="tx1"/>
                    </a:solidFill>
                  </a:rPr>
                  <a:t>ცნობილია </a:t>
                </a:r>
                <a:r>
                  <a:rPr lang="ka-GE" sz="1600" dirty="0">
                    <a:solidFill>
                      <a:schemeClr val="tx1"/>
                    </a:solidFill>
                  </a:rPr>
                  <a:t>დაახლოებით 100 სხვადასხვა იზოტოპი მასური რიცხვით დაახლოებით 90-დან 145-მდე, რომლებიც ამ ბირთვის დაყოფის შედეგად წარმოიქმნება. ამ ბირთვის ორ ტიპურ რეაციას აქვს შემდეგი სახე: </a:t>
                </a:r>
                <a:endParaRPr lang="ka-GE" sz="1600" dirty="0" smtClean="0">
                  <a:solidFill>
                    <a:schemeClr val="tx1"/>
                  </a:solidFill>
                </a:endParaRPr>
              </a:p>
              <a:p>
                <a:pPr marL="0" indent="0">
                  <a:buNone/>
                </a:pPr>
                <a:endParaRPr lang="ka-GE" sz="1800" dirty="0" smtClean="0">
                  <a:solidFill>
                    <a:schemeClr val="tx1"/>
                  </a:solidFill>
                </a:endParaRPr>
              </a:p>
              <a:p>
                <a:pPr marL="0" indent="0">
                  <a:buNone/>
                </a:pPr>
                <a:endParaRPr lang="en-US" sz="1800" dirty="0" smtClean="0">
                  <a:solidFill>
                    <a:schemeClr val="tx1"/>
                  </a:solidFill>
                </a:endParaRPr>
              </a:p>
              <a:p>
                <a:pPr marL="0" indent="0">
                  <a:buNone/>
                </a:pPr>
                <a:r>
                  <a:rPr lang="ka-GE" sz="1800" dirty="0" smtClean="0">
                    <a:solidFill>
                      <a:schemeClr val="tx1"/>
                    </a:solidFill>
                  </a:rPr>
                  <a:t> </a:t>
                </a:r>
              </a:p>
              <a:p>
                <a:pPr marL="0" indent="0">
                  <a:buNone/>
                </a:pPr>
                <a:endParaRPr lang="ka-GE" sz="1800" dirty="0" smtClean="0">
                  <a:solidFill>
                    <a:schemeClr val="tx1"/>
                  </a:solidFill>
                </a:endParaRPr>
              </a:p>
              <a:p>
                <a:pPr marL="0" indent="0">
                  <a:buNone/>
                </a:pPr>
                <a:endParaRPr lang="en-US" sz="2200" dirty="0">
                  <a:solidFill>
                    <a:schemeClr val="tx1"/>
                  </a:solidFill>
                </a:endParaRPr>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xfrm>
                <a:off x="143555" y="1117892"/>
                <a:ext cx="8246070" cy="4027973"/>
              </a:xfrm>
              <a:blipFill rotWithShape="0">
                <a:blip r:embed="rId2"/>
                <a:stretch>
                  <a:fillRect l="-444"/>
                </a:stretch>
              </a:blipFill>
            </p:spPr>
            <p:txBody>
              <a:bodyPr/>
              <a:lstStyle/>
              <a:p>
                <a:r>
                  <a:rPr lang="en-US">
                    <a:noFill/>
                  </a:rPr>
                  <a:t> </a:t>
                </a:r>
              </a:p>
            </p:txBody>
          </p:sp>
        </mc:Fallback>
      </mc:AlternateContent>
      <p:cxnSp>
        <p:nvCxnSpPr>
          <p:cNvPr id="6" name="Straight Arrow Connector 5"/>
          <p:cNvCxnSpPr>
            <a:endCxn id="9" idx="1"/>
          </p:cNvCxnSpPr>
          <p:nvPr/>
        </p:nvCxnSpPr>
        <p:spPr>
          <a:xfrm flipV="1">
            <a:off x="3279367" y="3949446"/>
            <a:ext cx="610820" cy="189060"/>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8" name="Straight Arrow Connector 7"/>
          <p:cNvCxnSpPr>
            <a:endCxn id="11" idx="1"/>
          </p:cNvCxnSpPr>
          <p:nvPr/>
        </p:nvCxnSpPr>
        <p:spPr>
          <a:xfrm>
            <a:off x="3287080" y="4194290"/>
            <a:ext cx="631058" cy="305410"/>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9" name="TextBox 8"/>
              <p:cNvSpPr txBox="1"/>
              <p:nvPr/>
            </p:nvSpPr>
            <p:spPr>
              <a:xfrm>
                <a:off x="3890187" y="3760387"/>
                <a:ext cx="2590837" cy="378117"/>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sPre>
                        <m:sPrePr>
                          <m:ctrlPr>
                            <a:rPr lang="ka-GE" i="1" smtClean="0">
                              <a:latin typeface="Cambria Math" panose="02040503050406030204" pitchFamily="18" charset="0"/>
                            </a:rPr>
                          </m:ctrlPr>
                        </m:sPrePr>
                        <m:sub>
                          <m:r>
                            <a:rPr lang="en-US" b="0" i="1" smtClean="0">
                              <a:latin typeface="Cambria Math" panose="02040503050406030204" pitchFamily="18" charset="0"/>
                            </a:rPr>
                            <m:t>56</m:t>
                          </m:r>
                        </m:sub>
                        <m:sup>
                          <m:r>
                            <a:rPr lang="en-US" b="0" i="1" smtClean="0">
                              <a:latin typeface="Cambria Math" panose="02040503050406030204" pitchFamily="18" charset="0"/>
                            </a:rPr>
                            <m:t>144</m:t>
                          </m:r>
                        </m:sup>
                        <m:e>
                          <m:r>
                            <a:rPr lang="en-US" b="0" i="1" smtClean="0">
                              <a:latin typeface="Cambria Math" panose="02040503050406030204" pitchFamily="18" charset="0"/>
                            </a:rPr>
                            <m:t>𝐵𝑎</m:t>
                          </m:r>
                          <m:r>
                            <a:rPr lang="en-US" b="0" i="1" smtClean="0">
                              <a:latin typeface="Cambria Math" panose="02040503050406030204" pitchFamily="18" charset="0"/>
                            </a:rPr>
                            <m:t>+</m:t>
                          </m:r>
                          <m:sPre>
                            <m:sPrePr>
                              <m:ctrlPr>
                                <a:rPr lang="ka-GE" i="1" smtClean="0">
                                  <a:latin typeface="Cambria Math" panose="02040503050406030204" pitchFamily="18" charset="0"/>
                                </a:rPr>
                              </m:ctrlPr>
                            </m:sPrePr>
                            <m:sub>
                              <m:r>
                                <a:rPr lang="en-US" b="0" i="1" smtClean="0">
                                  <a:latin typeface="Cambria Math" panose="02040503050406030204" pitchFamily="18" charset="0"/>
                                </a:rPr>
                                <m:t>36</m:t>
                              </m:r>
                            </m:sub>
                            <m:sup>
                              <m:r>
                                <a:rPr lang="en-US" b="0" i="1" smtClean="0">
                                  <a:latin typeface="Cambria Math" panose="02040503050406030204" pitchFamily="18" charset="0"/>
                                </a:rPr>
                                <m:t>89</m:t>
                              </m:r>
                            </m:sup>
                            <m:e>
                              <m:r>
                                <a:rPr lang="en-US" b="0" i="1" smtClean="0">
                                  <a:latin typeface="Cambria Math" panose="02040503050406030204" pitchFamily="18" charset="0"/>
                                </a:rPr>
                                <m:t>𝐾𝑟</m:t>
                              </m:r>
                            </m:e>
                          </m:sPre>
                          <m:r>
                            <a:rPr lang="en-US" b="0" i="1" smtClean="0">
                              <a:latin typeface="Cambria Math" panose="02040503050406030204" pitchFamily="18" charset="0"/>
                            </a:rPr>
                            <m:t>+3</m:t>
                          </m:r>
                          <m:sPre>
                            <m:sPrePr>
                              <m:ctrlPr>
                                <a:rPr lang="en-US" b="0" i="1" smtClean="0">
                                  <a:latin typeface="Cambria Math" panose="02040503050406030204" pitchFamily="18" charset="0"/>
                                </a:rPr>
                              </m:ctrlPr>
                            </m:sPrePr>
                            <m:sub>
                              <m:r>
                                <a:rPr lang="en-US" b="0" i="1" smtClean="0">
                                  <a:latin typeface="Cambria Math" panose="02040503050406030204" pitchFamily="18" charset="0"/>
                                </a:rPr>
                                <m:t>1</m:t>
                              </m:r>
                            </m:sub>
                            <m:sup>
                              <m:r>
                                <a:rPr lang="en-US" b="0" i="1" smtClean="0">
                                  <a:latin typeface="Cambria Math" panose="02040503050406030204" pitchFamily="18" charset="0"/>
                                </a:rPr>
                                <m:t>0</m:t>
                              </m:r>
                            </m:sup>
                            <m:e>
                              <m:r>
                                <a:rPr lang="en-US" b="0" i="1" smtClean="0">
                                  <a:latin typeface="Cambria Math" panose="02040503050406030204" pitchFamily="18" charset="0"/>
                                </a:rPr>
                                <m:t>𝑛</m:t>
                              </m:r>
                            </m:e>
                          </m:sPre>
                          <m:r>
                            <a:rPr lang="en-US" b="0" i="1" smtClean="0">
                              <a:latin typeface="Cambria Math" panose="02040503050406030204" pitchFamily="18" charset="0"/>
                            </a:rPr>
                            <m:t>       </m:t>
                          </m:r>
                        </m:e>
                      </m:sPre>
                    </m:oMath>
                  </m:oMathPara>
                </a14:m>
                <a:endParaRPr lang="en-US" dirty="0"/>
              </a:p>
            </p:txBody>
          </p:sp>
        </mc:Choice>
        <mc:Fallback xmlns="">
          <p:sp>
            <p:nvSpPr>
              <p:cNvPr id="9" name="TextBox 8"/>
              <p:cNvSpPr txBox="1">
                <a:spLocks noRot="1" noChangeAspect="1" noMove="1" noResize="1" noEditPoints="1" noAdjustHandles="1" noChangeArrowheads="1" noChangeShapeType="1" noTextEdit="1"/>
              </p:cNvSpPr>
              <p:nvPr/>
            </p:nvSpPr>
            <p:spPr>
              <a:xfrm>
                <a:off x="3890187" y="3760387"/>
                <a:ext cx="2590837" cy="378117"/>
              </a:xfrm>
              <a:prstGeom prst="rect">
                <a:avLst/>
              </a:prstGeom>
              <a:blipFill rotWithShape="0">
                <a:blip r:embed="rId3"/>
                <a:stretch>
                  <a:fillRect b="-1613"/>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1" name="TextBox 10"/>
              <p:cNvSpPr txBox="1"/>
              <p:nvPr/>
            </p:nvSpPr>
            <p:spPr>
              <a:xfrm>
                <a:off x="3918138" y="4310641"/>
                <a:ext cx="1221640" cy="378117"/>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sPre>
                        <m:sPrePr>
                          <m:ctrlPr>
                            <a:rPr lang="ka-GE" i="1" smtClean="0">
                              <a:latin typeface="Cambria Math" panose="02040503050406030204" pitchFamily="18" charset="0"/>
                            </a:rPr>
                          </m:ctrlPr>
                        </m:sPrePr>
                        <m:sub>
                          <m:r>
                            <a:rPr lang="en-US" i="1">
                              <a:latin typeface="Cambria Math" panose="02040503050406030204" pitchFamily="18" charset="0"/>
                            </a:rPr>
                            <m:t>5</m:t>
                          </m:r>
                          <m:r>
                            <a:rPr lang="en-US" b="0" i="1" smtClean="0">
                              <a:latin typeface="Cambria Math" panose="02040503050406030204" pitchFamily="18" charset="0"/>
                            </a:rPr>
                            <m:t>4</m:t>
                          </m:r>
                        </m:sub>
                        <m:sup>
                          <m:r>
                            <a:rPr lang="en-US" i="1">
                              <a:latin typeface="Cambria Math" panose="02040503050406030204" pitchFamily="18" charset="0"/>
                            </a:rPr>
                            <m:t>14</m:t>
                          </m:r>
                          <m:r>
                            <a:rPr lang="en-US" b="0" i="1" smtClean="0">
                              <a:latin typeface="Cambria Math" panose="02040503050406030204" pitchFamily="18" charset="0"/>
                            </a:rPr>
                            <m:t>0</m:t>
                          </m:r>
                        </m:sup>
                        <m:e>
                          <m:r>
                            <a:rPr lang="en-US" b="0" i="1" smtClean="0">
                              <a:latin typeface="Cambria Math" panose="02040503050406030204" pitchFamily="18" charset="0"/>
                            </a:rPr>
                            <m:t>𝑋𝑒</m:t>
                          </m:r>
                          <m:r>
                            <a:rPr lang="en-US" i="1">
                              <a:latin typeface="Cambria Math" panose="02040503050406030204" pitchFamily="18" charset="0"/>
                            </a:rPr>
                            <m:t>+</m:t>
                          </m:r>
                          <m:sPre>
                            <m:sPrePr>
                              <m:ctrlPr>
                                <a:rPr lang="ka-GE" i="1">
                                  <a:latin typeface="Cambria Math" panose="02040503050406030204" pitchFamily="18" charset="0"/>
                                </a:rPr>
                              </m:ctrlPr>
                            </m:sPrePr>
                            <m:sub>
                              <m:r>
                                <a:rPr lang="en-US" i="1">
                                  <a:latin typeface="Cambria Math" panose="02040503050406030204" pitchFamily="18" charset="0"/>
                                </a:rPr>
                                <m:t>3</m:t>
                              </m:r>
                              <m:r>
                                <a:rPr lang="en-US" b="0" i="1" smtClean="0">
                                  <a:latin typeface="Cambria Math" panose="02040503050406030204" pitchFamily="18" charset="0"/>
                                </a:rPr>
                                <m:t>8</m:t>
                              </m:r>
                            </m:sub>
                            <m:sup>
                              <m:r>
                                <a:rPr lang="en-US" b="0" i="1" smtClean="0">
                                  <a:latin typeface="Cambria Math" panose="02040503050406030204" pitchFamily="18" charset="0"/>
                                </a:rPr>
                                <m:t>94</m:t>
                              </m:r>
                            </m:sup>
                            <m:e>
                              <m:r>
                                <a:rPr lang="en-US" b="0" i="1" smtClean="0">
                                  <a:latin typeface="Cambria Math" panose="02040503050406030204" pitchFamily="18" charset="0"/>
                                </a:rPr>
                                <m:t>𝑆𝑟</m:t>
                              </m:r>
                            </m:e>
                          </m:sPre>
                          <m:r>
                            <a:rPr lang="en-US" i="1">
                              <a:latin typeface="Cambria Math" panose="02040503050406030204" pitchFamily="18" charset="0"/>
                            </a:rPr>
                            <m:t>+</m:t>
                          </m:r>
                          <m:r>
                            <a:rPr lang="en-US" b="0" i="1" smtClean="0">
                              <a:latin typeface="Cambria Math" panose="02040503050406030204" pitchFamily="18" charset="0"/>
                            </a:rPr>
                            <m:t>2</m:t>
                          </m:r>
                          <m:sPre>
                            <m:sPrePr>
                              <m:ctrlPr>
                                <a:rPr lang="en-US" i="1">
                                  <a:latin typeface="Cambria Math" panose="02040503050406030204" pitchFamily="18" charset="0"/>
                                </a:rPr>
                              </m:ctrlPr>
                            </m:sPrePr>
                            <m:sub>
                              <m:r>
                                <a:rPr lang="en-US" i="1">
                                  <a:latin typeface="Cambria Math" panose="02040503050406030204" pitchFamily="18" charset="0"/>
                                </a:rPr>
                                <m:t>1</m:t>
                              </m:r>
                            </m:sub>
                            <m:sup>
                              <m:r>
                                <a:rPr lang="en-US" i="1">
                                  <a:latin typeface="Cambria Math" panose="02040503050406030204" pitchFamily="18" charset="0"/>
                                </a:rPr>
                                <m:t>0</m:t>
                              </m:r>
                            </m:sup>
                            <m:e>
                              <m:r>
                                <a:rPr lang="en-US" i="1">
                                  <a:latin typeface="Cambria Math" panose="02040503050406030204" pitchFamily="18" charset="0"/>
                                </a:rPr>
                                <m:t>𝑛</m:t>
                              </m:r>
                            </m:e>
                          </m:sPre>
                          <m:r>
                            <a:rPr lang="en-US" i="1">
                              <a:latin typeface="Cambria Math" panose="02040503050406030204" pitchFamily="18" charset="0"/>
                            </a:rPr>
                            <m:t>       </m:t>
                          </m:r>
                        </m:e>
                      </m:sPre>
                    </m:oMath>
                  </m:oMathPara>
                </a14:m>
                <a:endParaRPr lang="en-US" dirty="0"/>
              </a:p>
            </p:txBody>
          </p:sp>
        </mc:Choice>
        <mc:Fallback xmlns="">
          <p:sp>
            <p:nvSpPr>
              <p:cNvPr id="11" name="TextBox 10"/>
              <p:cNvSpPr txBox="1">
                <a:spLocks noRot="1" noChangeAspect="1" noMove="1" noResize="1" noEditPoints="1" noAdjustHandles="1" noChangeArrowheads="1" noChangeShapeType="1" noTextEdit="1"/>
              </p:cNvSpPr>
              <p:nvPr/>
            </p:nvSpPr>
            <p:spPr>
              <a:xfrm>
                <a:off x="3918138" y="4310641"/>
                <a:ext cx="1221640" cy="378117"/>
              </a:xfrm>
              <a:prstGeom prst="rect">
                <a:avLst/>
              </a:prstGeom>
              <a:blipFill rotWithShape="0">
                <a:blip r:embed="rId4"/>
                <a:stretch>
                  <a:fillRect r="-94500" b="-3226"/>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4" name="TextBox 3"/>
              <p:cNvSpPr txBox="1"/>
              <p:nvPr/>
            </p:nvSpPr>
            <p:spPr>
              <a:xfrm>
                <a:off x="2139751" y="3948419"/>
                <a:ext cx="852950" cy="380169"/>
              </a:xfrm>
              <a:prstGeom prst="rect">
                <a:avLst/>
              </a:prstGeom>
              <a:noFill/>
            </p:spPr>
            <p:txBody>
              <a:bodyPr wrap="square" rtlCol="0">
                <a:spAutoFit/>
              </a:bodyPr>
              <a:lstStyle/>
              <a:p>
                <a14:m>
                  <m:oMath xmlns:m="http://schemas.openxmlformats.org/officeDocument/2006/math">
                    <m:sPre>
                      <m:sPrePr>
                        <m:ctrlPr>
                          <a:rPr lang="ka-GE" i="1">
                            <a:latin typeface="Cambria Math" panose="02040503050406030204" pitchFamily="18" charset="0"/>
                          </a:rPr>
                        </m:ctrlPr>
                      </m:sPrePr>
                      <m:sub>
                        <m:r>
                          <a:rPr lang="en-US" i="1">
                            <a:latin typeface="Cambria Math" panose="02040503050406030204" pitchFamily="18" charset="0"/>
                          </a:rPr>
                          <m:t>92</m:t>
                        </m:r>
                      </m:sub>
                      <m:sup>
                        <m:r>
                          <a:rPr lang="en-US" i="1">
                            <a:latin typeface="Cambria Math" panose="02040503050406030204" pitchFamily="18" charset="0"/>
                          </a:rPr>
                          <m:t>235</m:t>
                        </m:r>
                      </m:sup>
                      <m:e>
                        <m:r>
                          <a:rPr lang="en-US" i="1">
                            <a:latin typeface="Cambria Math" panose="02040503050406030204" pitchFamily="18" charset="0"/>
                          </a:rPr>
                          <m:t>𝑈</m:t>
                        </m:r>
                        <m:r>
                          <a:rPr lang="ka-GE" i="1">
                            <a:latin typeface="Cambria Math" panose="02040503050406030204" pitchFamily="18" charset="0"/>
                          </a:rPr>
                          <m:t> +</m:t>
                        </m:r>
                        <m:sPre>
                          <m:sPrePr>
                            <m:ctrlPr>
                              <a:rPr lang="ka-GE" i="1">
                                <a:latin typeface="Cambria Math" panose="02040503050406030204" pitchFamily="18" charset="0"/>
                              </a:rPr>
                            </m:ctrlPr>
                          </m:sPrePr>
                          <m:sub>
                            <m:r>
                              <a:rPr lang="en-US" i="1">
                                <a:latin typeface="Cambria Math" panose="02040503050406030204" pitchFamily="18" charset="0"/>
                              </a:rPr>
                              <m:t>1</m:t>
                            </m:r>
                          </m:sub>
                          <m:sup>
                            <m:r>
                              <a:rPr lang="en-US" i="1">
                                <a:latin typeface="Cambria Math" panose="02040503050406030204" pitchFamily="18" charset="0"/>
                              </a:rPr>
                              <m:t>0</m:t>
                            </m:r>
                          </m:sup>
                          <m:e>
                            <m:r>
                              <a:rPr lang="en-US" i="1">
                                <a:latin typeface="Cambria Math" panose="02040503050406030204" pitchFamily="18" charset="0"/>
                              </a:rPr>
                              <m:t>𝑛</m:t>
                            </m:r>
                          </m:e>
                        </m:sPre>
                      </m:e>
                    </m:sPre>
                  </m:oMath>
                </a14:m>
                <a:r>
                  <a:rPr lang="ka-GE" dirty="0"/>
                  <a:t> </a:t>
                </a:r>
              </a:p>
            </p:txBody>
          </p:sp>
        </mc:Choice>
        <mc:Fallback xmlns="">
          <p:sp>
            <p:nvSpPr>
              <p:cNvPr id="4" name="TextBox 3"/>
              <p:cNvSpPr txBox="1">
                <a:spLocks noRot="1" noChangeAspect="1" noMove="1" noResize="1" noEditPoints="1" noAdjustHandles="1" noChangeArrowheads="1" noChangeShapeType="1" noTextEdit="1"/>
              </p:cNvSpPr>
              <p:nvPr/>
            </p:nvSpPr>
            <p:spPr>
              <a:xfrm>
                <a:off x="2139751" y="3948419"/>
                <a:ext cx="852950" cy="380169"/>
              </a:xfrm>
              <a:prstGeom prst="rect">
                <a:avLst/>
              </a:prstGeom>
              <a:blipFill rotWithShape="0">
                <a:blip r:embed="rId5"/>
                <a:stretch>
                  <a:fillRect r="-38571" b="-1613"/>
                </a:stretch>
              </a:blipFill>
            </p:spPr>
            <p:txBody>
              <a:bodyPr/>
              <a:lstStyle/>
              <a:p>
                <a:r>
                  <a:rPr lang="en-US">
                    <a:noFill/>
                  </a:rPr>
                  <a:t> </a:t>
                </a:r>
              </a:p>
            </p:txBody>
          </p:sp>
        </mc:Fallback>
      </mc:AlternateContent>
    </p:spTree>
    <p:extLst>
      <p:ext uri="{BB962C8B-B14F-4D97-AF65-F5344CB8AC3E}">
        <p14:creationId xmlns:p14="http://schemas.microsoft.com/office/powerpoint/2010/main" val="227574283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p:cNvPicPr>
            <a:picLocks noChangeAspect="1"/>
          </p:cNvPicPr>
          <p:nvPr/>
        </p:nvPicPr>
        <p:blipFill>
          <a:blip r:embed="rId3"/>
          <a:stretch>
            <a:fillRect/>
          </a:stretch>
        </p:blipFill>
        <p:spPr>
          <a:xfrm>
            <a:off x="1525938" y="250584"/>
            <a:ext cx="5336637" cy="4892916"/>
          </a:xfrm>
          <a:prstGeom prst="rect">
            <a:avLst/>
          </a:prstGeom>
        </p:spPr>
      </p:pic>
    </p:spTree>
    <p:extLst>
      <p:ext uri="{BB962C8B-B14F-4D97-AF65-F5344CB8AC3E}">
        <p14:creationId xmlns:p14="http://schemas.microsoft.com/office/powerpoint/2010/main" val="10910069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41267" y="891995"/>
            <a:ext cx="5246963" cy="3802228"/>
          </a:xfrm>
        </p:spPr>
        <p:txBody>
          <a:bodyPr>
            <a:normAutofit fontScale="70000" lnSpcReduction="20000"/>
          </a:bodyPr>
          <a:lstStyle/>
          <a:p>
            <a:pPr marL="0" indent="0">
              <a:lnSpc>
                <a:spcPct val="170000"/>
              </a:lnSpc>
              <a:buNone/>
            </a:pPr>
            <a:r>
              <a:rPr lang="ka-GE" sz="2300" b="1" dirty="0">
                <a:solidFill>
                  <a:schemeClr val="tx1"/>
                </a:solidFill>
              </a:rPr>
              <a:t>ატომური ენერგეტიკა</a:t>
            </a:r>
            <a:r>
              <a:rPr lang="ka-GE" sz="2300" dirty="0">
                <a:solidFill>
                  <a:schemeClr val="tx1"/>
                </a:solidFill>
              </a:rPr>
              <a:t> — ენერგეტიკის დარგი, რომლის დანიშნულებაა ელექტროენერგიის გამომუშავება ატომურ ელექტროსადგურებში (აეს). როგორც წესი ატომურ ენერგეტიკაში გამოიყენება პლუტონიუმ-239</a:t>
            </a:r>
            <a:r>
              <a:rPr lang="en-US" sz="2300" dirty="0">
                <a:solidFill>
                  <a:schemeClr val="tx1"/>
                </a:solidFill>
              </a:rPr>
              <a:t>-</a:t>
            </a:r>
            <a:r>
              <a:rPr lang="ka-GE" sz="2300" dirty="0">
                <a:solidFill>
                  <a:schemeClr val="tx1"/>
                </a:solidFill>
              </a:rPr>
              <a:t>სა და ურან-235-ის დაშლის შედეგად წარმოქმნილი ჯაჭვური რეაქციები. </a:t>
            </a:r>
            <a:r>
              <a:rPr lang="ka-GE" sz="2300" dirty="0" smtClean="0">
                <a:solidFill>
                  <a:schemeClr val="tx1"/>
                </a:solidFill>
              </a:rPr>
              <a:t> </a:t>
            </a:r>
            <a:r>
              <a:rPr lang="ka-GE" sz="2300" dirty="0">
                <a:solidFill>
                  <a:schemeClr val="tx1"/>
                </a:solidFill>
              </a:rPr>
              <a:t>ჯაჭვური რეაქციისას ხდება უზარმაზარი კინეტიკური ენერგიის გამოსხივება, რაც საბოლოო ჯამში გარდაიქმნება სითბურ ენერგიად.</a:t>
            </a:r>
            <a:endParaRPr lang="en-US" sz="2300" dirty="0">
              <a:solidFill>
                <a:schemeClr val="tx1"/>
              </a:solidFill>
            </a:endParaRPr>
          </a:p>
          <a:p>
            <a:endParaRPr lang="en-US" dirty="0"/>
          </a:p>
        </p:txBody>
      </p:sp>
      <p:pic>
        <p:nvPicPr>
          <p:cNvPr id="4" name="Picture 3"/>
          <p:cNvPicPr>
            <a:picLocks noChangeAspect="1"/>
          </p:cNvPicPr>
          <p:nvPr/>
        </p:nvPicPr>
        <p:blipFill>
          <a:blip r:embed="rId2"/>
          <a:stretch>
            <a:fillRect/>
          </a:stretch>
        </p:blipFill>
        <p:spPr>
          <a:xfrm>
            <a:off x="5524703" y="2724455"/>
            <a:ext cx="3512215" cy="2332111"/>
          </a:xfrm>
          <a:prstGeom prst="rect">
            <a:avLst/>
          </a:prstGeom>
        </p:spPr>
      </p:pic>
    </p:spTree>
    <p:extLst>
      <p:ext uri="{BB962C8B-B14F-4D97-AF65-F5344CB8AC3E}">
        <p14:creationId xmlns:p14="http://schemas.microsoft.com/office/powerpoint/2010/main" val="94091552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4348" y="739290"/>
            <a:ext cx="4700357" cy="4185761"/>
          </a:xfrm>
          <a:prstGeom prst="rect">
            <a:avLst/>
          </a:prstGeom>
        </p:spPr>
        <p:txBody>
          <a:bodyPr wrap="square">
            <a:spAutoFit/>
          </a:bodyPr>
          <a:lstStyle/>
          <a:p>
            <a:r>
              <a:rPr lang="ka-GE" sz="1400" dirty="0">
                <a:latin typeface="Helvetica Neue"/>
              </a:rPr>
              <a:t>მოწყობილობას, სადაც ნარჩუნდება ბირთვების დაყოფის მართვადი რეაქცია, </a:t>
            </a:r>
            <a:r>
              <a:rPr lang="ka-GE" sz="1400" dirty="0" smtClean="0">
                <a:latin typeface="Helvetica Neue"/>
              </a:rPr>
              <a:t>ეწოდება</a:t>
            </a:r>
            <a:r>
              <a:rPr lang="ka-GE" sz="1400" dirty="0">
                <a:latin typeface="Helvetica Neue"/>
              </a:rPr>
              <a:t> </a:t>
            </a:r>
            <a:r>
              <a:rPr lang="ka-GE" sz="1400" b="1" dirty="0">
                <a:latin typeface="Helvetica Neue"/>
              </a:rPr>
              <a:t>ბირთვული</a:t>
            </a:r>
            <a:r>
              <a:rPr lang="ka-GE" sz="1400" b="1" i="1" dirty="0">
                <a:latin typeface="Helvetica Neue"/>
              </a:rPr>
              <a:t> </a:t>
            </a:r>
            <a:r>
              <a:rPr lang="ka-GE" sz="1400" dirty="0">
                <a:latin typeface="Helvetica Neue"/>
              </a:rPr>
              <a:t>(ან </a:t>
            </a:r>
            <a:r>
              <a:rPr lang="ka-GE" sz="1400" b="1" dirty="0">
                <a:latin typeface="Helvetica Neue"/>
              </a:rPr>
              <a:t>ატომური</a:t>
            </a:r>
            <a:r>
              <a:rPr lang="ka-GE" sz="1400" dirty="0">
                <a:latin typeface="Helvetica Neue"/>
              </a:rPr>
              <a:t>) </a:t>
            </a:r>
            <a:r>
              <a:rPr lang="ka-GE" sz="1400" b="1" dirty="0">
                <a:latin typeface="Helvetica Neue"/>
              </a:rPr>
              <a:t>რეაქტორი</a:t>
            </a:r>
            <a:r>
              <a:rPr lang="ka-GE" sz="1400" dirty="0" smtClean="0">
                <a:latin typeface="Helvetica Neue"/>
              </a:rPr>
              <a:t>.</a:t>
            </a:r>
            <a:r>
              <a:rPr lang="ka-GE" sz="1400" dirty="0"/>
              <a:t> ბირთვული რეაქცია მიმდინარეობს რეაქტორის აქტიურ ზონაში, რომელიც შევსებულია შემანელებლით და განჭოლილია ღეროებით, რომლებიც ურანის იზოტოპით გამდიდრებულ ნარევს წარმოადგენს ურან-235-ის ამაღლებული (3%-მდე) </a:t>
            </a:r>
            <a:r>
              <a:rPr lang="ka-GE" sz="1400" dirty="0" smtClean="0"/>
              <a:t>შემცველობით.</a:t>
            </a:r>
            <a:r>
              <a:rPr lang="ka-GE" sz="1400" dirty="0"/>
              <a:t> აქტიური ზონა გრილდება სითბომატარებლის ჩატუმბვით. სითბომატარებლად შეიძლება გამოყენებულ იქნას წყალი ან დნობის დაბალი ტემპერატურის მქონე მეტალი (მაგალითად, ნატრიუმი, რომლის დნობის ტემპერატურაა 98 °</a:t>
            </a:r>
            <a:r>
              <a:rPr lang="en-US" sz="1400" dirty="0"/>
              <a:t>C). </a:t>
            </a:r>
            <a:r>
              <a:rPr lang="ka-GE" sz="1400" dirty="0"/>
              <a:t>ორთქლგენერატორში სითბომატარებელი სითბურ ენერგიას გადასცემს წყალს, გარდაქმნის მას </a:t>
            </a:r>
            <a:r>
              <a:rPr lang="ka-GE" sz="1400" dirty="0" smtClean="0"/>
              <a:t>მაღალი </a:t>
            </a:r>
            <a:r>
              <a:rPr lang="ka-GE" sz="1400" dirty="0"/>
              <a:t>წნევის ორთქლად, რომელიც მიემართება ელექტროგენერატორთან მიერათებულ ტურბინაში, ხოლო ტურბინიდან მიდის კონდენსატორში.</a:t>
            </a:r>
            <a:endParaRPr lang="en-US" sz="1400" dirty="0"/>
          </a:p>
        </p:txBody>
      </p:sp>
      <p:pic>
        <p:nvPicPr>
          <p:cNvPr id="5122" name="Picture 2" descr="http://physics.aidio.net/images/meqanika/Breaqciebi/6-8-2.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63410" y="2549503"/>
            <a:ext cx="4380590" cy="259399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0515955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2" name="Rectangle 1"/>
              <p:cNvSpPr/>
              <p:nvPr/>
            </p:nvSpPr>
            <p:spPr>
              <a:xfrm>
                <a:off x="143555" y="1044700"/>
                <a:ext cx="9000445" cy="3502049"/>
              </a:xfrm>
              <a:prstGeom prst="rect">
                <a:avLst/>
              </a:prstGeom>
            </p:spPr>
            <p:txBody>
              <a:bodyPr wrap="square">
                <a:spAutoFit/>
              </a:bodyPr>
              <a:lstStyle/>
              <a:p>
                <a:r>
                  <a:rPr lang="ka-GE" dirty="0" smtClean="0">
                    <a:solidFill>
                      <a:schemeClr val="tx1"/>
                    </a:solidFill>
                    <a:latin typeface="Helvetica Neue"/>
                  </a:rPr>
                  <a:t>ნელ ნეიტრონებზე მომუშავე ბირთვულ რეაქტორებთან ერთად დიდ პრაქტიკულ ინტერესს წარმოადგენს რეაქტორები, რომლებიც სწრაფი ნეიტრონების შემანელებლების გარეშე მუშაობენ. ასეთ რეაქტორებში ბირთვულ საწვავს წარმოადგენს გამდიდრებული ნარევი, რომელიც </a:t>
                </a:r>
                <a14:m>
                  <m:oMath xmlns:m="http://schemas.openxmlformats.org/officeDocument/2006/math">
                    <m:sPre>
                      <m:sPrePr>
                        <m:ctrlPr>
                          <a:rPr lang="ka-GE" i="1">
                            <a:solidFill>
                              <a:schemeClr val="tx1"/>
                            </a:solidFill>
                            <a:latin typeface="Cambria Math" panose="02040503050406030204" pitchFamily="18" charset="0"/>
                          </a:rPr>
                        </m:ctrlPr>
                      </m:sPrePr>
                      <m:sub>
                        <m:r>
                          <a:rPr lang="en-US" i="1">
                            <a:solidFill>
                              <a:schemeClr val="tx1"/>
                            </a:solidFill>
                            <a:latin typeface="Cambria Math" panose="02040503050406030204" pitchFamily="18" charset="0"/>
                          </a:rPr>
                          <m:t>92</m:t>
                        </m:r>
                      </m:sub>
                      <m:sup>
                        <m:r>
                          <a:rPr lang="en-US" i="1">
                            <a:solidFill>
                              <a:schemeClr val="tx1"/>
                            </a:solidFill>
                            <a:latin typeface="Cambria Math" panose="02040503050406030204" pitchFamily="18" charset="0"/>
                          </a:rPr>
                          <m:t>235</m:t>
                        </m:r>
                      </m:sup>
                      <m:e>
                        <m:r>
                          <a:rPr lang="en-US" i="1">
                            <a:solidFill>
                              <a:schemeClr val="tx1"/>
                            </a:solidFill>
                            <a:latin typeface="Cambria Math" panose="02040503050406030204" pitchFamily="18" charset="0"/>
                          </a:rPr>
                          <m:t>𝑈</m:t>
                        </m:r>
                        <m:r>
                          <a:rPr lang="ka-GE" i="1">
                            <a:solidFill>
                              <a:schemeClr val="tx1"/>
                            </a:solidFill>
                            <a:latin typeface="Cambria Math" panose="02040503050406030204" pitchFamily="18" charset="0"/>
                          </a:rPr>
                          <m:t> </m:t>
                        </m:r>
                      </m:e>
                    </m:sPre>
                  </m:oMath>
                </a14:m>
                <a:r>
                  <a:rPr lang="ka-GE" dirty="0" smtClean="0">
                    <a:solidFill>
                      <a:schemeClr val="tx1"/>
                    </a:solidFill>
                  </a:rPr>
                  <a:t>- ის </a:t>
                </a:r>
                <a:r>
                  <a:rPr lang="ka-GE" dirty="0">
                    <a:solidFill>
                      <a:schemeClr val="tx1"/>
                    </a:solidFill>
                  </a:rPr>
                  <a:t>არანაკლებ 15 %-ს შეიცავს. სწრაფ </a:t>
                </a:r>
                <a:r>
                  <a:rPr lang="ka-GE" dirty="0" smtClean="0">
                    <a:solidFill>
                      <a:schemeClr val="tx1"/>
                    </a:solidFill>
                  </a:rPr>
                  <a:t>ნეიტრონებზე მომუშავე </a:t>
                </a:r>
                <a:r>
                  <a:rPr lang="ka-GE" dirty="0">
                    <a:solidFill>
                      <a:schemeClr val="tx1"/>
                    </a:solidFill>
                  </a:rPr>
                  <a:t>რეაქტორების უპირატესობა იმაში მდგომარეობს, რომ მათი მუშაობისას ურან-238-ის ბირთვები, შთანთქავენ რა ნეიტრონებს, ორი თანმიმდევრული </a:t>
                </a:r>
                <a:r>
                  <a:rPr lang="el-GR" dirty="0">
                    <a:solidFill>
                      <a:schemeClr val="tx1"/>
                    </a:solidFill>
                  </a:rPr>
                  <a:t>β</a:t>
                </a:r>
                <a:r>
                  <a:rPr lang="el-GR" baseline="30000" dirty="0" smtClean="0">
                    <a:solidFill>
                      <a:schemeClr val="tx1"/>
                    </a:solidFill>
                  </a:rPr>
                  <a:t>–</a:t>
                </a:r>
                <a:r>
                  <a:rPr lang="el-GR" dirty="0" smtClean="0">
                    <a:solidFill>
                      <a:schemeClr val="tx1"/>
                    </a:solidFill>
                  </a:rPr>
                  <a:t>-</a:t>
                </a:r>
                <a:r>
                  <a:rPr lang="en-US" dirty="0" smtClean="0">
                    <a:solidFill>
                      <a:schemeClr val="tx1"/>
                    </a:solidFill>
                  </a:rPr>
                  <a:t> </a:t>
                </a:r>
                <a:r>
                  <a:rPr lang="ka-GE" dirty="0" smtClean="0">
                    <a:solidFill>
                      <a:schemeClr val="tx1"/>
                    </a:solidFill>
                  </a:rPr>
                  <a:t>დაშლით </a:t>
                </a:r>
                <a:r>
                  <a:rPr lang="ka-GE" dirty="0">
                    <a:solidFill>
                      <a:schemeClr val="tx1"/>
                    </a:solidFill>
                  </a:rPr>
                  <a:t>გარდაიქმნება პლუტონიუმის ბირთვებად, რომლებიც შემდეგ შეიძლება გამოდგეს ბირთვულ </a:t>
                </a:r>
                <a:r>
                  <a:rPr lang="ka-GE" dirty="0" smtClean="0">
                    <a:solidFill>
                      <a:schemeClr val="tx1"/>
                    </a:solidFill>
                  </a:rPr>
                  <a:t>საწვავად</a:t>
                </a:r>
                <a:r>
                  <a:rPr lang="en-US" dirty="0" smtClean="0">
                    <a:solidFill>
                      <a:schemeClr val="tx1"/>
                    </a:solidFill>
                  </a:rPr>
                  <a:t>.</a:t>
                </a:r>
                <a:r>
                  <a:rPr lang="ka-GE" dirty="0">
                    <a:solidFill>
                      <a:schemeClr val="tx1"/>
                    </a:solidFill>
                  </a:rPr>
                  <a:t> </a:t>
                </a:r>
                <a:endParaRPr lang="ka-GE" dirty="0" smtClean="0">
                  <a:solidFill>
                    <a:schemeClr val="tx1"/>
                  </a:solidFill>
                </a:endParaRPr>
              </a:p>
              <a:p>
                <a:endParaRPr lang="ka-GE" dirty="0"/>
              </a:p>
              <a:p>
                <a:endParaRPr lang="ka-GE" dirty="0" smtClean="0">
                  <a:solidFill>
                    <a:schemeClr val="tx1"/>
                  </a:solidFill>
                </a:endParaRPr>
              </a:p>
              <a:p>
                <a:endParaRPr lang="ka-GE" dirty="0"/>
              </a:p>
              <a:p>
                <a14:m>
                  <m:oMath xmlns:m="http://schemas.openxmlformats.org/officeDocument/2006/math">
                    <m:sPre>
                      <m:sPrePr>
                        <m:ctrlPr>
                          <a:rPr lang="ka-GE" i="1">
                            <a:latin typeface="Cambria Math" panose="02040503050406030204" pitchFamily="18" charset="0"/>
                          </a:rPr>
                        </m:ctrlPr>
                      </m:sPrePr>
                      <m:sub>
                        <m:r>
                          <a:rPr lang="en-US" i="1">
                            <a:latin typeface="Cambria Math" panose="02040503050406030204" pitchFamily="18" charset="0"/>
                          </a:rPr>
                          <m:t>92</m:t>
                        </m:r>
                      </m:sub>
                      <m:sup>
                        <m:r>
                          <a:rPr lang="en-US" i="1">
                            <a:latin typeface="Cambria Math" panose="02040503050406030204" pitchFamily="18" charset="0"/>
                          </a:rPr>
                          <m:t>23</m:t>
                        </m:r>
                        <m:r>
                          <a:rPr lang="ka-GE" b="0" i="1" smtClean="0">
                            <a:latin typeface="Cambria Math" panose="02040503050406030204" pitchFamily="18" charset="0"/>
                          </a:rPr>
                          <m:t>8</m:t>
                        </m:r>
                      </m:sup>
                      <m:e>
                        <m:r>
                          <a:rPr lang="en-US" i="1">
                            <a:latin typeface="Cambria Math" panose="02040503050406030204" pitchFamily="18" charset="0"/>
                          </a:rPr>
                          <m:t>𝑈</m:t>
                        </m:r>
                        <m:r>
                          <a:rPr lang="ka-GE" i="1">
                            <a:latin typeface="Cambria Math" panose="02040503050406030204" pitchFamily="18" charset="0"/>
                          </a:rPr>
                          <m:t> +</m:t>
                        </m:r>
                        <m:sPre>
                          <m:sPrePr>
                            <m:ctrlPr>
                              <a:rPr lang="ka-GE" i="1">
                                <a:latin typeface="Cambria Math" panose="02040503050406030204" pitchFamily="18" charset="0"/>
                              </a:rPr>
                            </m:ctrlPr>
                          </m:sPrePr>
                          <m:sub>
                            <m:r>
                              <a:rPr lang="en-US" i="1">
                                <a:latin typeface="Cambria Math" panose="02040503050406030204" pitchFamily="18" charset="0"/>
                              </a:rPr>
                              <m:t>1</m:t>
                            </m:r>
                          </m:sub>
                          <m:sup>
                            <m:r>
                              <a:rPr lang="en-US" i="1">
                                <a:latin typeface="Cambria Math" panose="02040503050406030204" pitchFamily="18" charset="0"/>
                              </a:rPr>
                              <m:t>0</m:t>
                            </m:r>
                          </m:sup>
                          <m:e>
                            <m:r>
                              <a:rPr lang="en-US" i="1">
                                <a:latin typeface="Cambria Math" panose="02040503050406030204" pitchFamily="18" charset="0"/>
                              </a:rPr>
                              <m:t>𝑛</m:t>
                            </m:r>
                          </m:e>
                        </m:sPre>
                      </m:e>
                    </m:sPre>
                  </m:oMath>
                </a14:m>
                <a:r>
                  <a:rPr lang="ka-GE" dirty="0" smtClean="0">
                    <a:solidFill>
                      <a:schemeClr val="tx1"/>
                    </a:solidFill>
                  </a:rPr>
                  <a:t>         </a:t>
                </a:r>
                <a14:m>
                  <m:oMath xmlns:m="http://schemas.openxmlformats.org/officeDocument/2006/math">
                    <m:sPre>
                      <m:sPrePr>
                        <m:ctrlPr>
                          <a:rPr lang="ka-GE" i="1">
                            <a:latin typeface="Cambria Math" panose="02040503050406030204" pitchFamily="18" charset="0"/>
                          </a:rPr>
                        </m:ctrlPr>
                      </m:sPrePr>
                      <m:sub>
                        <m:r>
                          <a:rPr lang="en-US" i="1">
                            <a:latin typeface="Cambria Math" panose="02040503050406030204" pitchFamily="18" charset="0"/>
                          </a:rPr>
                          <m:t>92</m:t>
                        </m:r>
                      </m:sub>
                      <m:sup>
                        <m:r>
                          <a:rPr lang="en-US" i="1">
                            <a:latin typeface="Cambria Math" panose="02040503050406030204" pitchFamily="18" charset="0"/>
                          </a:rPr>
                          <m:t>23</m:t>
                        </m:r>
                        <m:r>
                          <a:rPr lang="ka-GE" b="0" i="1" smtClean="0">
                            <a:latin typeface="Cambria Math" panose="02040503050406030204" pitchFamily="18" charset="0"/>
                          </a:rPr>
                          <m:t>9</m:t>
                        </m:r>
                      </m:sup>
                      <m:e>
                        <m:r>
                          <a:rPr lang="en-US" i="1">
                            <a:latin typeface="Cambria Math" panose="02040503050406030204" pitchFamily="18" charset="0"/>
                          </a:rPr>
                          <m:t>𝑈</m:t>
                        </m:r>
                        <m:r>
                          <a:rPr lang="ka-GE" i="1">
                            <a:latin typeface="Cambria Math" panose="02040503050406030204" pitchFamily="18" charset="0"/>
                          </a:rPr>
                          <m:t> </m:t>
                        </m:r>
                        <m:r>
                          <a:rPr lang="en-US" b="0" i="1" smtClean="0">
                            <a:latin typeface="Cambria Math" panose="02040503050406030204" pitchFamily="18" charset="0"/>
                          </a:rPr>
                          <m:t>       </m:t>
                        </m:r>
                        <m:sPre>
                          <m:sPrePr>
                            <m:ctrlPr>
                              <a:rPr lang="ka-GE" i="1">
                                <a:latin typeface="Cambria Math" panose="02040503050406030204" pitchFamily="18" charset="0"/>
                              </a:rPr>
                            </m:ctrlPr>
                          </m:sPrePr>
                          <m:sub>
                            <m:r>
                              <a:rPr lang="en-US" b="0" i="1" smtClean="0">
                                <a:latin typeface="Cambria Math" panose="02040503050406030204" pitchFamily="18" charset="0"/>
                              </a:rPr>
                              <m:t>93</m:t>
                            </m:r>
                          </m:sub>
                          <m:sup>
                            <m:r>
                              <a:rPr lang="en-US" b="0" i="1" smtClean="0">
                                <a:latin typeface="Cambria Math" panose="02040503050406030204" pitchFamily="18" charset="0"/>
                              </a:rPr>
                              <m:t>239</m:t>
                            </m:r>
                          </m:sup>
                          <m:e>
                            <m:r>
                              <a:rPr lang="ka-GE" b="0" i="1" smtClean="0">
                                <a:latin typeface="Cambria Math" panose="02040503050406030204" pitchFamily="18" charset="0"/>
                              </a:rPr>
                              <m:t>𝑁</m:t>
                            </m:r>
                            <m:r>
                              <a:rPr lang="en-US" b="0" i="1" smtClean="0">
                                <a:latin typeface="Cambria Math" panose="02040503050406030204" pitchFamily="18" charset="0"/>
                              </a:rPr>
                              <m:t>𝑝</m:t>
                            </m:r>
                            <m:r>
                              <a:rPr lang="en-US" b="0" i="1" smtClean="0">
                                <a:latin typeface="Cambria Math" panose="02040503050406030204" pitchFamily="18" charset="0"/>
                              </a:rPr>
                              <m:t> </m:t>
                            </m:r>
                          </m:e>
                        </m:sPre>
                      </m:e>
                    </m:sPre>
                  </m:oMath>
                </a14:m>
                <a:r>
                  <a:rPr lang="en-US" dirty="0" smtClean="0">
                    <a:solidFill>
                      <a:schemeClr val="tx1"/>
                    </a:solidFill>
                  </a:rPr>
                  <a:t>         </a:t>
                </a:r>
                <a14:m>
                  <m:oMath xmlns:m="http://schemas.openxmlformats.org/officeDocument/2006/math">
                    <m:sPre>
                      <m:sPrePr>
                        <m:ctrlPr>
                          <a:rPr lang="ka-GE" i="1">
                            <a:latin typeface="Cambria Math" panose="02040503050406030204" pitchFamily="18" charset="0"/>
                          </a:rPr>
                        </m:ctrlPr>
                      </m:sPrePr>
                      <m:sub>
                        <m:r>
                          <a:rPr lang="en-US" i="1">
                            <a:latin typeface="Cambria Math" panose="02040503050406030204" pitchFamily="18" charset="0"/>
                          </a:rPr>
                          <m:t>9</m:t>
                        </m:r>
                        <m:r>
                          <a:rPr lang="en-US" b="0" i="1" smtClean="0">
                            <a:latin typeface="Cambria Math" panose="02040503050406030204" pitchFamily="18" charset="0"/>
                          </a:rPr>
                          <m:t>4</m:t>
                        </m:r>
                      </m:sub>
                      <m:sup>
                        <m:r>
                          <a:rPr lang="en-US" i="1">
                            <a:latin typeface="Cambria Math" panose="02040503050406030204" pitchFamily="18" charset="0"/>
                          </a:rPr>
                          <m:t>239</m:t>
                        </m:r>
                      </m:sup>
                      <m:e>
                        <m:r>
                          <a:rPr lang="en-US" b="0" i="1" smtClean="0">
                            <a:latin typeface="Cambria Math" panose="02040503050406030204" pitchFamily="18" charset="0"/>
                          </a:rPr>
                          <m:t>𝑃𝑢</m:t>
                        </m:r>
                        <m:r>
                          <a:rPr lang="en-US" i="1">
                            <a:latin typeface="Cambria Math" panose="02040503050406030204" pitchFamily="18" charset="0"/>
                          </a:rPr>
                          <m:t> </m:t>
                        </m:r>
                      </m:e>
                    </m:sPre>
                  </m:oMath>
                </a14:m>
                <a:endParaRPr lang="en-US" dirty="0">
                  <a:solidFill>
                    <a:schemeClr val="tx1"/>
                  </a:solidFill>
                </a:endParaRPr>
              </a:p>
            </p:txBody>
          </p:sp>
        </mc:Choice>
        <mc:Fallback xmlns="">
          <p:sp>
            <p:nvSpPr>
              <p:cNvPr id="2" name="Rectangle 1"/>
              <p:cNvSpPr>
                <a:spLocks noRot="1" noChangeAspect="1" noMove="1" noResize="1" noEditPoints="1" noAdjustHandles="1" noChangeArrowheads="1" noChangeShapeType="1" noTextEdit="1"/>
              </p:cNvSpPr>
              <p:nvPr/>
            </p:nvSpPr>
            <p:spPr>
              <a:xfrm>
                <a:off x="143555" y="1044700"/>
                <a:ext cx="9000445" cy="3502049"/>
              </a:xfrm>
              <a:prstGeom prst="rect">
                <a:avLst/>
              </a:prstGeom>
              <a:blipFill rotWithShape="0">
                <a:blip r:embed="rId2"/>
                <a:stretch>
                  <a:fillRect l="-610" t="-696"/>
                </a:stretch>
              </a:blipFill>
            </p:spPr>
            <p:txBody>
              <a:bodyPr/>
              <a:lstStyle/>
              <a:p>
                <a:r>
                  <a:rPr lang="en-US">
                    <a:noFill/>
                  </a:rPr>
                  <a:t> </a:t>
                </a:r>
              </a:p>
            </p:txBody>
          </p:sp>
        </mc:Fallback>
      </mc:AlternateContent>
      <p:cxnSp>
        <p:nvCxnSpPr>
          <p:cNvPr id="4" name="Straight Arrow Connector 3"/>
          <p:cNvCxnSpPr/>
          <p:nvPr/>
        </p:nvCxnSpPr>
        <p:spPr>
          <a:xfrm>
            <a:off x="1365195" y="4251505"/>
            <a:ext cx="305410" cy="0"/>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6" name="Straight Arrow Connector 5"/>
          <p:cNvCxnSpPr/>
          <p:nvPr/>
        </p:nvCxnSpPr>
        <p:spPr>
          <a:xfrm flipV="1">
            <a:off x="2281425" y="3946095"/>
            <a:ext cx="152705" cy="152703"/>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10" name="TextBox 9"/>
              <p:cNvSpPr txBox="1"/>
              <p:nvPr/>
            </p:nvSpPr>
            <p:spPr>
              <a:xfrm>
                <a:off x="2357777" y="3638490"/>
                <a:ext cx="229057" cy="369332"/>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sSup>
                        <m:sSupPr>
                          <m:ctrlPr>
                            <a:rPr lang="en-US" i="1" smtClean="0">
                              <a:latin typeface="Cambria Math" panose="02040503050406030204" pitchFamily="18" charset="0"/>
                            </a:rPr>
                          </m:ctrlPr>
                        </m:sSupPr>
                        <m:e>
                          <m:r>
                            <a:rPr lang="en-US" i="1" smtClean="0">
                              <a:latin typeface="Cambria Math" panose="02040503050406030204" pitchFamily="18" charset="0"/>
                              <a:ea typeface="Cambria Math" panose="02040503050406030204" pitchFamily="18" charset="0"/>
                            </a:rPr>
                            <m:t>𝛽</m:t>
                          </m:r>
                        </m:e>
                        <m:sup>
                          <m:r>
                            <a:rPr lang="ka-GE" b="0" i="1" smtClean="0">
                              <a:latin typeface="Cambria Math" panose="02040503050406030204" pitchFamily="18" charset="0"/>
                            </a:rPr>
                            <m:t>−</m:t>
                          </m:r>
                        </m:sup>
                      </m:sSup>
                    </m:oMath>
                  </m:oMathPara>
                </a14:m>
                <a:endParaRPr lang="en-US" dirty="0"/>
              </a:p>
            </p:txBody>
          </p:sp>
        </mc:Choice>
        <mc:Fallback xmlns="">
          <p:sp>
            <p:nvSpPr>
              <p:cNvPr id="10" name="TextBox 9"/>
              <p:cNvSpPr txBox="1">
                <a:spLocks noRot="1" noChangeAspect="1" noMove="1" noResize="1" noEditPoints="1" noAdjustHandles="1" noChangeArrowheads="1" noChangeShapeType="1" noTextEdit="1"/>
              </p:cNvSpPr>
              <p:nvPr/>
            </p:nvSpPr>
            <p:spPr>
              <a:xfrm>
                <a:off x="2357777" y="3638490"/>
                <a:ext cx="229057" cy="369332"/>
              </a:xfrm>
              <a:prstGeom prst="rect">
                <a:avLst/>
              </a:prstGeom>
              <a:blipFill rotWithShape="0">
                <a:blip r:embed="rId3"/>
                <a:stretch>
                  <a:fillRect l="-8108" r="-72973" b="-13333"/>
                </a:stretch>
              </a:blipFill>
            </p:spPr>
            <p:txBody>
              <a:bodyPr/>
              <a:lstStyle/>
              <a:p>
                <a:r>
                  <a:rPr lang="en-US">
                    <a:noFill/>
                  </a:rPr>
                  <a:t> </a:t>
                </a:r>
              </a:p>
            </p:txBody>
          </p:sp>
        </mc:Fallback>
      </mc:AlternateContent>
      <p:cxnSp>
        <p:nvCxnSpPr>
          <p:cNvPr id="12" name="Straight Arrow Connector 11"/>
          <p:cNvCxnSpPr/>
          <p:nvPr/>
        </p:nvCxnSpPr>
        <p:spPr>
          <a:xfrm>
            <a:off x="2281425" y="4251505"/>
            <a:ext cx="305409" cy="0"/>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5" name="Straight Arrow Connector 14"/>
          <p:cNvCxnSpPr/>
          <p:nvPr/>
        </p:nvCxnSpPr>
        <p:spPr>
          <a:xfrm>
            <a:off x="3350360" y="4251505"/>
            <a:ext cx="305410" cy="0"/>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7" name="Straight Arrow Connector 16"/>
          <p:cNvCxnSpPr/>
          <p:nvPr/>
        </p:nvCxnSpPr>
        <p:spPr>
          <a:xfrm flipV="1">
            <a:off x="3197655" y="3946095"/>
            <a:ext cx="152705" cy="152703"/>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20" name="TextBox 19"/>
              <p:cNvSpPr txBox="1"/>
              <p:nvPr/>
            </p:nvSpPr>
            <p:spPr>
              <a:xfrm>
                <a:off x="2892245" y="3644104"/>
                <a:ext cx="1221640" cy="369332"/>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sSup>
                        <m:sSupPr>
                          <m:ctrlPr>
                            <a:rPr lang="en-US" i="1">
                              <a:latin typeface="Cambria Math" panose="02040503050406030204" pitchFamily="18" charset="0"/>
                            </a:rPr>
                          </m:ctrlPr>
                        </m:sSupPr>
                        <m:e>
                          <m:r>
                            <a:rPr lang="en-US" i="1">
                              <a:latin typeface="Cambria Math" panose="02040503050406030204" pitchFamily="18" charset="0"/>
                              <a:ea typeface="Cambria Math" panose="02040503050406030204" pitchFamily="18" charset="0"/>
                            </a:rPr>
                            <m:t>𝛽</m:t>
                          </m:r>
                        </m:e>
                        <m:sup>
                          <m:r>
                            <a:rPr lang="ka-GE" i="1">
                              <a:latin typeface="Cambria Math" panose="02040503050406030204" pitchFamily="18" charset="0"/>
                            </a:rPr>
                            <m:t>−</m:t>
                          </m:r>
                        </m:sup>
                      </m:sSup>
                    </m:oMath>
                  </m:oMathPara>
                </a14:m>
                <a:endParaRPr lang="en-US" dirty="0"/>
              </a:p>
            </p:txBody>
          </p:sp>
        </mc:Choice>
        <mc:Fallback xmlns="">
          <p:sp>
            <p:nvSpPr>
              <p:cNvPr id="20" name="TextBox 19"/>
              <p:cNvSpPr txBox="1">
                <a:spLocks noRot="1" noChangeAspect="1" noMove="1" noResize="1" noEditPoints="1" noAdjustHandles="1" noChangeArrowheads="1" noChangeShapeType="1" noTextEdit="1"/>
              </p:cNvSpPr>
              <p:nvPr/>
            </p:nvSpPr>
            <p:spPr>
              <a:xfrm>
                <a:off x="2892245" y="3644104"/>
                <a:ext cx="1221640" cy="369332"/>
              </a:xfrm>
              <a:prstGeom prst="rect">
                <a:avLst/>
              </a:prstGeom>
              <a:blipFill rotWithShape="0">
                <a:blip r:embed="rId4"/>
                <a:stretch>
                  <a:fillRect b="-13333"/>
                </a:stretch>
              </a:blipFill>
            </p:spPr>
            <p:txBody>
              <a:bodyPr/>
              <a:lstStyle/>
              <a:p>
                <a:r>
                  <a:rPr lang="en-US">
                    <a:noFill/>
                  </a:rPr>
                  <a:t> </a:t>
                </a:r>
              </a:p>
            </p:txBody>
          </p:sp>
        </mc:Fallback>
      </mc:AlternateContent>
    </p:spTree>
    <p:extLst>
      <p:ext uri="{BB962C8B-B14F-4D97-AF65-F5344CB8AC3E}">
        <p14:creationId xmlns:p14="http://schemas.microsoft.com/office/powerpoint/2010/main" val="2109304401"/>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stretch>
            <a:fillRect/>
          </a:stretch>
        </p:blipFill>
        <p:spPr>
          <a:xfrm>
            <a:off x="0" y="0"/>
            <a:ext cx="4264381" cy="3343275"/>
          </a:xfrm>
          <a:prstGeom prst="rect">
            <a:avLst/>
          </a:prstGeom>
        </p:spPr>
      </p:pic>
      <p:sp>
        <p:nvSpPr>
          <p:cNvPr id="5" name="Rectangle 4"/>
          <p:cNvSpPr/>
          <p:nvPr/>
        </p:nvSpPr>
        <p:spPr>
          <a:xfrm>
            <a:off x="4255937" y="128469"/>
            <a:ext cx="3217458" cy="1200329"/>
          </a:xfrm>
          <a:prstGeom prst="rect">
            <a:avLst/>
          </a:prstGeom>
        </p:spPr>
        <p:txBody>
          <a:bodyPr wrap="square">
            <a:spAutoFit/>
          </a:bodyPr>
          <a:lstStyle/>
          <a:p>
            <a:r>
              <a:rPr lang="ka-GE" dirty="0">
                <a:solidFill>
                  <a:srgbClr val="333333"/>
                </a:solidFill>
                <a:latin typeface="Helvetica Neue"/>
              </a:rPr>
              <a:t>პირველი ბირთვული რეაქტორი აგებული იქნა 1942 წელს აშშ-ში ე.ფერმის </a:t>
            </a:r>
            <a:r>
              <a:rPr lang="ka-GE" dirty="0" smtClean="0">
                <a:solidFill>
                  <a:srgbClr val="333333"/>
                </a:solidFill>
                <a:latin typeface="Helvetica Neue"/>
              </a:rPr>
              <a:t>ხელმძღვანელობით</a:t>
            </a:r>
            <a:r>
              <a:rPr lang="en-US" dirty="0" smtClean="0">
                <a:solidFill>
                  <a:srgbClr val="333333"/>
                </a:solidFill>
                <a:latin typeface="Helvetica Neue"/>
              </a:rPr>
              <a:t>.</a:t>
            </a:r>
            <a:endParaRPr lang="en-US" dirty="0"/>
          </a:p>
        </p:txBody>
      </p:sp>
      <p:pic>
        <p:nvPicPr>
          <p:cNvPr id="6" name="Picture 5"/>
          <p:cNvPicPr>
            <a:picLocks noChangeAspect="1"/>
          </p:cNvPicPr>
          <p:nvPr/>
        </p:nvPicPr>
        <p:blipFill>
          <a:blip r:embed="rId3"/>
          <a:stretch>
            <a:fillRect/>
          </a:stretch>
        </p:blipFill>
        <p:spPr>
          <a:xfrm>
            <a:off x="6251756" y="2412473"/>
            <a:ext cx="2892244" cy="2731028"/>
          </a:xfrm>
          <a:prstGeom prst="rect">
            <a:avLst/>
          </a:prstGeom>
        </p:spPr>
      </p:pic>
    </p:spTree>
    <p:extLst>
      <p:ext uri="{BB962C8B-B14F-4D97-AF65-F5344CB8AC3E}">
        <p14:creationId xmlns:p14="http://schemas.microsoft.com/office/powerpoint/2010/main" val="37033940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59785" y="1655520"/>
            <a:ext cx="6236936" cy="3344113"/>
          </a:xfrm>
        </p:spPr>
        <p:txBody>
          <a:bodyPr/>
          <a:lstStyle/>
          <a:p>
            <a:pPr marL="0" indent="0">
              <a:buNone/>
            </a:pPr>
            <a:r>
              <a:rPr lang="ka-GE" dirty="0" smtClean="0">
                <a:solidFill>
                  <a:schemeClr val="tx1"/>
                </a:solidFill>
              </a:rPr>
              <a:t>მადლობა</a:t>
            </a:r>
            <a:r>
              <a:rPr lang="ka-GE" b="1" dirty="0" smtClean="0">
                <a:solidFill>
                  <a:schemeClr val="tx1"/>
                </a:solidFill>
              </a:rPr>
              <a:t> </a:t>
            </a:r>
            <a:r>
              <a:rPr lang="ka-GE" dirty="0" smtClean="0">
                <a:solidFill>
                  <a:schemeClr val="tx1"/>
                </a:solidFill>
              </a:rPr>
              <a:t>ყურადღებისთვის</a:t>
            </a:r>
            <a:endParaRPr lang="en-US" dirty="0">
              <a:solidFill>
                <a:schemeClr val="tx1"/>
              </a:solidFill>
            </a:endParaRPr>
          </a:p>
        </p:txBody>
      </p:sp>
    </p:spTree>
    <p:extLst>
      <p:ext uri="{BB962C8B-B14F-4D97-AF65-F5344CB8AC3E}">
        <p14:creationId xmlns:p14="http://schemas.microsoft.com/office/powerpoint/2010/main" val="771166778"/>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105</Words>
  <Application>Microsoft Office PowerPoint</Application>
  <PresentationFormat>On-screen Show (16:9)</PresentationFormat>
  <Paragraphs>37</Paragraphs>
  <Slides>13</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13</vt:i4>
      </vt:variant>
    </vt:vector>
  </HeadingPairs>
  <TitlesOfParts>
    <vt:vector size="19" baseType="lpstr">
      <vt:lpstr>Arial</vt:lpstr>
      <vt:lpstr>Calibri</vt:lpstr>
      <vt:lpstr>Cambria Math</vt:lpstr>
      <vt:lpstr>Helvetica Neue</vt:lpstr>
      <vt:lpstr>Sylfaen</vt:lpstr>
      <vt:lpstr>Office Theme</vt:lpstr>
      <vt:lpstr>ბირთვული რეაქციები</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2017-08-01T15:40:51Z</dcterms:created>
  <dcterms:modified xsi:type="dcterms:W3CDTF">2021-03-25T12:52:07Z</dcterms:modified>
</cp:coreProperties>
</file>