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47" autoAdjust="0"/>
  </p:normalViewPr>
  <p:slideViewPr>
    <p:cSldViewPr>
      <p:cViewPr>
        <p:scale>
          <a:sx n="67" d="100"/>
          <a:sy n="67" d="100"/>
        </p:scale>
        <p:origin x="126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A7C52-392D-4F0A-AAF3-C0ACD9CD6417}" type="datetimeFigureOut">
              <a:rPr lang="en-US" smtClean="0"/>
              <a:t>23-May-22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F559D-FBFB-4570-BD44-66390722067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F559D-FBFB-4570-BD44-663907220671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23-May-22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5" Type="http://schemas.openxmlformats.org/officeDocument/2006/relationships/image" Target="../media/image14.png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6.xml"/><Relationship Id="rId6" Type="http://schemas.microsoft.com/office/2007/relationships/hdphoto" Target="../media/hdphoto6.wdp"/><Relationship Id="rId5" Type="http://schemas.openxmlformats.org/officeDocument/2006/relationships/image" Target="../media/image17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microsoft.com/office/2007/relationships/hdphoto" Target="../media/hdphoto7.wdp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1001fact.ru/raketnye-dvigateli-fakty/" TargetMode="External"/><Relationship Id="rId7" Type="http://schemas.openxmlformats.org/officeDocument/2006/relationships/hyperlink" Target="https://ru.wikipedia.org/wiki/&#1060;&#1086;&#1090;&#1086;&#1085;&#1085;&#1099;&#1081;_&#1076;&#1074;&#1080;&#1075;&#1072;&#1090;&#1077;&#1083;&#1100;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ru.wikipedia.org/wiki/&#1071;&#1076;&#1077;&#1088;&#1085;&#1099;&#1081;_&#1088;&#1072;&#1082;&#1077;&#1090;&#1085;&#1099;&#1081;_&#1076;&#1074;&#1080;&#1075;&#1072;&#1090;&#1077;&#1083;&#1100;" TargetMode="External"/><Relationship Id="rId5" Type="http://schemas.openxmlformats.org/officeDocument/2006/relationships/hyperlink" Target="https://ru.wikipedia.org/wiki/&#1056;&#1077;&#1072;&#1082;&#1090;&#1080;&#1074;&#1085;&#1099;&#1081;_&#1076;&#1074;&#1080;&#1075;&#1072;&#1090;&#1077;&#1083;&#1100;" TargetMode="External"/><Relationship Id="rId4" Type="http://schemas.openxmlformats.org/officeDocument/2006/relationships/hyperlink" Target="https://militaryarms.ru/novosti/raketnye-dvigatel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PC\Desktop\c89e0a4d72bb3ad54c12c5881d50cdd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0" y="762000"/>
            <a:ext cx="9144000" cy="1524000"/>
          </a:xfrm>
        </p:spPr>
        <p:txBody>
          <a:bodyPr>
            <a:scene3d>
              <a:camera prst="perspectiveAbove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r>
              <a:rPr lang="ka-GE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რ ა კ ე ტ ი ს   ძ რ ა ვ ა</a:t>
            </a:r>
            <a:endParaRPr lang="en-US" b="1" dirty="0">
              <a:ln w="50800"/>
              <a:solidFill>
                <a:schemeClr val="bg1">
                  <a:shade val="5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044" name="Picture 20" descr="C:\Users\PC\Desktop\0f75d631a013a26564b48857554ffa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124200" y="2133600"/>
            <a:ext cx="2971800" cy="4724400"/>
          </a:xfrm>
          <a:prstGeom prst="rect">
            <a:avLst/>
          </a:prstGeom>
          <a:noFill/>
        </p:spPr>
      </p:pic>
      <p:sp>
        <p:nvSpPr>
          <p:cNvPr id="22" name="Rectangle 21"/>
          <p:cNvSpPr/>
          <p:nvPr/>
        </p:nvSpPr>
        <p:spPr>
          <a:xfrm>
            <a:off x="5715000" y="6396335"/>
            <a:ext cx="342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a-GE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ეკატერინე მეგრელიძე</a:t>
            </a:r>
            <a:endParaRPr lang="en-US" sz="24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 flipH="1">
            <a:off x="0" y="0"/>
            <a:ext cx="57911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a-GE" sz="2000" b="1" i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კოსმოლოგია და ელემენტალური ნაწილაკები</a:t>
            </a:r>
            <a:endParaRPr lang="en-US" sz="2000" i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581400"/>
            <a:ext cx="3581400" cy="609600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ka-GE" sz="16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იური გაგარინი</a:t>
            </a:r>
            <a:br>
              <a:rPr lang="ka-GE" sz="16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</a:br>
            <a:r>
              <a:rPr lang="ka-GE" sz="16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1961წ. 12 აპრილი</a:t>
            </a:r>
            <a:endParaRPr lang="en-US" sz="1600" dirty="0"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2050" name="Picture 2" descr="C:\Users\PC\Desktop\f54cc5d1b613e5db286f1edf291bd2fc.jpg"/>
          <p:cNvPicPr>
            <a:picLocks noChangeAspect="1" noChangeArrowheads="1"/>
          </p:cNvPicPr>
          <p:nvPr/>
        </p:nvPicPr>
        <p:blipFill>
          <a:blip r:embed="rId3" cstate="print"/>
          <a:srcRect l="4000" r="6000" b="4000"/>
          <a:stretch>
            <a:fillRect/>
          </a:stretch>
        </p:blipFill>
        <p:spPr bwMode="auto">
          <a:xfrm>
            <a:off x="0" y="0"/>
            <a:ext cx="3429000" cy="3657600"/>
          </a:xfrm>
          <a:prstGeom prst="rect">
            <a:avLst/>
          </a:prstGeom>
          <a:noFill/>
        </p:spPr>
      </p:pic>
      <p:pic>
        <p:nvPicPr>
          <p:cNvPr id="2051" name="Picture 3" descr="C:\Users\PC\Desktop\02787a80c373b3bde875478cabd77a0f.jpg"/>
          <p:cNvPicPr>
            <a:picLocks noChangeAspect="1" noChangeArrowheads="1"/>
          </p:cNvPicPr>
          <p:nvPr/>
        </p:nvPicPr>
        <p:blipFill>
          <a:blip r:embed="rId4" cstate="print"/>
          <a:srcRect l="5044" t="11321" b="1887"/>
          <a:stretch>
            <a:fillRect/>
          </a:stretch>
        </p:blipFill>
        <p:spPr bwMode="auto">
          <a:xfrm>
            <a:off x="5943600" y="0"/>
            <a:ext cx="3200400" cy="3505200"/>
          </a:xfrm>
          <a:prstGeom prst="rect">
            <a:avLst/>
          </a:prstGeom>
          <a:noFill/>
        </p:spPr>
      </p:pic>
      <p:sp>
        <p:nvSpPr>
          <p:cNvPr id="18" name="Rectangle 17"/>
          <p:cNvSpPr/>
          <p:nvPr/>
        </p:nvSpPr>
        <p:spPr>
          <a:xfrm>
            <a:off x="6400800" y="3657600"/>
            <a:ext cx="2209800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ka-GE" dirty="0" smtClean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ნილ არმსტრონგი </a:t>
            </a:r>
          </a:p>
          <a:p>
            <a:r>
              <a:rPr lang="ka-GE" dirty="0" smtClean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1969წ. 12 ივლისი</a:t>
            </a:r>
            <a:endParaRPr lang="en-US" dirty="0">
              <a:solidFill>
                <a:schemeClr val="bg1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324600"/>
            <a:ext cx="9144000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ka-GE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    “ეს პატარა ნაბიჯი ადამიანისთვის, არის დიდი ნახტომი კაცობრიობისთვის.”</a:t>
            </a:r>
            <a:endParaRPr lang="en-US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943600"/>
            <a:ext cx="9144000" cy="914400"/>
          </a:xfrm>
        </p:spPr>
        <p:txBody>
          <a:bodyPr>
            <a:normAutofit fontScale="9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ka-GE" sz="2000" b="1" i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რაკეტის ძრავა- ხელსაწყო რომელმაც მოგვცა საშუალება დაგვეძლია დედამიწის მიზიდულობის ძალა და დაგვეწყო კოსმოსის შესწავლა</a:t>
            </a:r>
            <a:endParaRPr lang="en-US" sz="2000" b="1" i="1" spc="150" dirty="0">
              <a:ln w="11430"/>
              <a:solidFill>
                <a:srgbClr val="F8F8F8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3075" name="Picture 3" descr="C:\Users\PC\Desktop\624b15b222c674de474af36d8df98ea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495" b="80000" l="7211" r="91429"/>
                    </a14:imgEffect>
                  </a14:imgLayer>
                </a14:imgProps>
              </a:ext>
            </a:extLst>
          </a:blip>
          <a:srcRect l="4898" t="13402" r="6939" b="17320"/>
          <a:stretch>
            <a:fillRect/>
          </a:stretch>
        </p:blipFill>
        <p:spPr bwMode="auto">
          <a:xfrm>
            <a:off x="0" y="3733800"/>
            <a:ext cx="4648200" cy="2410178"/>
          </a:xfrm>
          <a:prstGeom prst="rect">
            <a:avLst/>
          </a:prstGeom>
          <a:noFill/>
        </p:spPr>
      </p:pic>
      <p:pic>
        <p:nvPicPr>
          <p:cNvPr id="3081" name="Picture 9" descr="C:\Users\PC\Desktop\21d7485f395edbf152ec31d77a5a2f0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4" b="95682" l="15082" r="83696"/>
                    </a14:imgEffect>
                  </a14:imgLayer>
                </a14:imgProps>
              </a:ext>
            </a:extLst>
          </a:blip>
          <a:srcRect l="15074" r="16985" b="4255"/>
          <a:stretch>
            <a:fillRect/>
          </a:stretch>
        </p:blipFill>
        <p:spPr bwMode="auto">
          <a:xfrm rot="5400000">
            <a:off x="6057900" y="2724150"/>
            <a:ext cx="1905000" cy="42862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PC\Desktop\1818883.png"/>
          <p:cNvPicPr>
            <a:picLocks noChangeAspect="1" noChangeArrowheads="1"/>
          </p:cNvPicPr>
          <p:nvPr/>
        </p:nvPicPr>
        <p:blipFill>
          <a:blip r:embed="rId2" cstate="print"/>
          <a:srcRect t="27569" r="41608"/>
          <a:stretch>
            <a:fillRect/>
          </a:stretch>
        </p:blipFill>
        <p:spPr bwMode="auto">
          <a:xfrm>
            <a:off x="0" y="0"/>
            <a:ext cx="9144000" cy="3603625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934200" cy="2667000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coolSlant"/>
              <a:contourClr>
                <a:srgbClr val="DDDDDD"/>
              </a:contourClr>
            </a:sp3d>
          </a:bodyPr>
          <a:lstStyle/>
          <a:p>
            <a:r>
              <a:rPr lang="ka-GE" sz="20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რაკეტის ძრავების მოძრაობის ძირითადი პრინციპი დაყრდნობილია ნიუტონის მესამე კანონზე</a:t>
            </a:r>
            <a:br>
              <a:rPr lang="ka-GE" sz="20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</a:br>
            <a:r>
              <a:rPr lang="ka-GE" sz="20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/>
            </a:r>
            <a:br>
              <a:rPr lang="ka-GE" sz="20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</a:br>
            <a:r>
              <a:rPr lang="ka-GE" sz="20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“ქმედება იწვევს უკუქმედებას”</a:t>
            </a:r>
            <a:endParaRPr lang="en-US" sz="2000" b="1" spc="150" dirty="0">
              <a:ln w="11430"/>
              <a:solidFill>
                <a:srgbClr val="F8F8F8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4100" name="Picture 4" descr="C:\Users\PC\Desktop\1818883.png"/>
          <p:cNvPicPr>
            <a:picLocks noChangeAspect="1" noChangeArrowheads="1"/>
          </p:cNvPicPr>
          <p:nvPr/>
        </p:nvPicPr>
        <p:blipFill>
          <a:blip r:embed="rId2" cstate="print"/>
          <a:srcRect t="26848"/>
          <a:stretch>
            <a:fillRect/>
          </a:stretch>
        </p:blipFill>
        <p:spPr bwMode="auto">
          <a:xfrm>
            <a:off x="0" y="2667000"/>
            <a:ext cx="9166578" cy="4191000"/>
          </a:xfrm>
          <a:prstGeom prst="rect">
            <a:avLst/>
          </a:prstGeom>
          <a:noFill/>
        </p:spPr>
      </p:pic>
      <p:pic>
        <p:nvPicPr>
          <p:cNvPr id="4102" name="Picture 6" descr="C:\Users\PC\Desktop\07aa1ab70e52504650e4a4f3f922ce2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19600"/>
            <a:ext cx="2438400" cy="2438400"/>
          </a:xfrm>
          <a:prstGeom prst="rect">
            <a:avLst/>
          </a:prstGeom>
          <a:noFill/>
        </p:spPr>
      </p:pic>
      <p:pic>
        <p:nvPicPr>
          <p:cNvPr id="4103" name="Picture 7" descr="C:\Users\PC\Desktop\tumblr_poo3bsDAQ01wzypxlo1_54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6308" y="0"/>
            <a:ext cx="2637692" cy="1905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PC\Desktop\745fd3d279f7c5f27dc4e12fd583e68f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257800"/>
            <a:ext cx="5486400" cy="1600200"/>
          </a:xfrm>
        </p:spPr>
        <p:txBody>
          <a:bodyPr>
            <a:normAutofit/>
          </a:bodyPr>
          <a:lstStyle/>
          <a:p>
            <a:r>
              <a:rPr lang="ka-G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</a:rPr>
              <a:t>ძრავის სტრუქტურა იმდენად იოლია, მისი აგება სახლშიც არის შესაძლებელი.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5124" name="Picture 4" descr="C:\Users\PC\Desktop\d28b29a7e93f30754a6c83a90fe7d1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72" b="98178" l="0" r="99592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19757668">
            <a:off x="229816" y="446148"/>
            <a:ext cx="3576248" cy="2133600"/>
          </a:xfrm>
          <a:prstGeom prst="rect">
            <a:avLst/>
          </a:prstGeom>
          <a:noFill/>
        </p:spPr>
      </p:pic>
      <p:pic>
        <p:nvPicPr>
          <p:cNvPr id="5125" name="Picture 5" descr="C:\Users\PC\Desktop\a631f6e6311e0aac8395400f4c9653b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86" b="98329" l="7273" r="93182"/>
                    </a14:imgEffect>
                  </a14:imgLayer>
                </a14:imgProps>
              </a:ext>
            </a:extLst>
          </a:blip>
          <a:srcRect l="4904" t="2784" r="7358" b="2576"/>
          <a:stretch>
            <a:fillRect/>
          </a:stretch>
        </p:blipFill>
        <p:spPr bwMode="auto">
          <a:xfrm rot="4239502">
            <a:off x="6441013" y="3907072"/>
            <a:ext cx="1805110" cy="31826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382000" cy="1417638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ka-GE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რაკეტის ძრავა- არის რეაქტიული ძრავის სახესხვაობა</a:t>
            </a:r>
            <a:r>
              <a:rPr lang="ka-GE" sz="2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6153" name="Picture 9" descr="C:\Users\PC\Desktop\624b15b222c674de474af36d8df98ea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97" b="89897" l="4082" r="94014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4844224"/>
            <a:ext cx="3080674" cy="2032826"/>
          </a:xfrm>
          <a:prstGeom prst="rect">
            <a:avLst/>
          </a:prstGeom>
          <a:noFill/>
        </p:spPr>
      </p:pic>
      <p:pic>
        <p:nvPicPr>
          <p:cNvPr id="6156" name="Picture 12" descr="C:\Users\PC\Desktop\downloa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8581" r="79730"/>
                    </a14:imgEffect>
                  </a14:imgLayer>
                </a14:imgProps>
              </a:ext>
            </a:extLst>
          </a:blip>
          <a:srcRect l="21622" r="21621"/>
          <a:stretch>
            <a:fillRect/>
          </a:stretch>
        </p:blipFill>
        <p:spPr bwMode="auto">
          <a:xfrm rot="16200000">
            <a:off x="7581899" y="976313"/>
            <a:ext cx="1600200" cy="1628775"/>
          </a:xfrm>
          <a:prstGeom prst="rect">
            <a:avLst/>
          </a:prstGeom>
          <a:noFill/>
        </p:spPr>
      </p:pic>
      <p:pic>
        <p:nvPicPr>
          <p:cNvPr id="6158" name="Picture 14" descr="C:\Users\PC\Desktop\a631f6e6311e0aac8395400f4c9653b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36" b="97772" l="2273" r="98636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5400000">
            <a:off x="6433845" y="4147847"/>
            <a:ext cx="2057401" cy="33629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76400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ka-GE" sz="2000" b="1" spc="150" dirty="0" smtClean="0">
                <a:ln w="11430"/>
                <a:solidFill>
                  <a:srgbClr val="F8F8F8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რაც მეტია ტემპერატურა, მით უფრო ძლიერად გამოიტყორცნება გაზი და მით მეტია ძალა, რომელიც ზრდის რაკეტის სიჩქარეს.</a:t>
            </a:r>
            <a:endParaRPr lang="en-US" sz="2000" b="1" spc="150" dirty="0">
              <a:ln w="11430"/>
              <a:solidFill>
                <a:srgbClr val="F8F8F8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  <a:reflection blurRad="6350" stA="50000" endA="300" endPos="50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7" descr="C:\Users\PC\Desktop\cee3bb4606246d4fcf292337088c08fe.jpg"/>
          <p:cNvPicPr>
            <a:picLocks noChangeAspect="1" noChangeArrowheads="1"/>
          </p:cNvPicPr>
          <p:nvPr/>
        </p:nvPicPr>
        <p:blipFill>
          <a:blip r:embed="rId2" cstate="print"/>
          <a:srcRect t="11581" r="87143" b="15625"/>
          <a:stretch>
            <a:fillRect/>
          </a:stretch>
        </p:blipFill>
        <p:spPr bwMode="auto">
          <a:xfrm rot="10800000">
            <a:off x="8458200" y="0"/>
            <a:ext cx="685800" cy="6902824"/>
          </a:xfrm>
          <a:prstGeom prst="rect">
            <a:avLst/>
          </a:prstGeom>
          <a:noFill/>
        </p:spPr>
      </p:pic>
      <p:pic>
        <p:nvPicPr>
          <p:cNvPr id="15" name="Picture 7" descr="C:\Users\PC\Desktop\cee3bb4606246d4fcf292337088c08fe.jpg"/>
          <p:cNvPicPr>
            <a:picLocks noChangeAspect="1" noChangeArrowheads="1"/>
          </p:cNvPicPr>
          <p:nvPr/>
        </p:nvPicPr>
        <p:blipFill>
          <a:blip r:embed="rId2" cstate="print"/>
          <a:srcRect t="11581" r="87143" b="15625"/>
          <a:stretch>
            <a:fillRect/>
          </a:stretch>
        </p:blipFill>
        <p:spPr bwMode="auto">
          <a:xfrm>
            <a:off x="8001000" y="0"/>
            <a:ext cx="685800" cy="6902824"/>
          </a:xfrm>
          <a:prstGeom prst="rect">
            <a:avLst/>
          </a:prstGeom>
          <a:noFill/>
        </p:spPr>
      </p:pic>
      <p:pic>
        <p:nvPicPr>
          <p:cNvPr id="14" name="Picture 7" descr="C:\Users\PC\Desktop\cee3bb4606246d4fcf292337088c08fe.jpg"/>
          <p:cNvPicPr>
            <a:picLocks noChangeAspect="1" noChangeArrowheads="1"/>
          </p:cNvPicPr>
          <p:nvPr/>
        </p:nvPicPr>
        <p:blipFill>
          <a:blip r:embed="rId2" cstate="print"/>
          <a:srcRect l="87143" t="11581" b="15625"/>
          <a:stretch>
            <a:fillRect/>
          </a:stretch>
        </p:blipFill>
        <p:spPr bwMode="auto">
          <a:xfrm rot="10800000">
            <a:off x="7315200" y="0"/>
            <a:ext cx="685800" cy="6902824"/>
          </a:xfrm>
          <a:prstGeom prst="rect">
            <a:avLst/>
          </a:prstGeom>
          <a:noFill/>
        </p:spPr>
      </p:pic>
      <p:pic>
        <p:nvPicPr>
          <p:cNvPr id="12" name="Picture 7" descr="C:\Users\PC\Desktop\cee3bb4606246d4fcf292337088c08fe.jpg"/>
          <p:cNvPicPr>
            <a:picLocks noChangeAspect="1" noChangeArrowheads="1"/>
          </p:cNvPicPr>
          <p:nvPr/>
        </p:nvPicPr>
        <p:blipFill>
          <a:blip r:embed="rId2" cstate="print"/>
          <a:srcRect t="11581" r="87143" b="15625"/>
          <a:stretch>
            <a:fillRect/>
          </a:stretch>
        </p:blipFill>
        <p:spPr bwMode="auto">
          <a:xfrm>
            <a:off x="0" y="0"/>
            <a:ext cx="685800" cy="6902824"/>
          </a:xfrm>
          <a:prstGeom prst="rect">
            <a:avLst/>
          </a:prstGeom>
          <a:noFill/>
        </p:spPr>
      </p:pic>
      <p:pic>
        <p:nvPicPr>
          <p:cNvPr id="10" name="Picture 7" descr="C:\Users\PC\Desktop\cee3bb4606246d4fcf292337088c08fe.jpg"/>
          <p:cNvPicPr>
            <a:picLocks noChangeAspect="1" noChangeArrowheads="1"/>
          </p:cNvPicPr>
          <p:nvPr/>
        </p:nvPicPr>
        <p:blipFill>
          <a:blip r:embed="rId2" cstate="print"/>
          <a:srcRect t="11581" r="87143" b="15625"/>
          <a:stretch>
            <a:fillRect/>
          </a:stretch>
        </p:blipFill>
        <p:spPr bwMode="auto">
          <a:xfrm>
            <a:off x="152400" y="0"/>
            <a:ext cx="685800" cy="6902824"/>
          </a:xfrm>
          <a:prstGeom prst="rect">
            <a:avLst/>
          </a:prstGeom>
          <a:noFill/>
        </p:spPr>
      </p:pic>
      <p:pic>
        <p:nvPicPr>
          <p:cNvPr id="11" name="Picture 7" descr="C:\Users\PC\Desktop\cee3bb4606246d4fcf292337088c08fe.jpg"/>
          <p:cNvPicPr>
            <a:picLocks noChangeAspect="1" noChangeArrowheads="1"/>
          </p:cNvPicPr>
          <p:nvPr/>
        </p:nvPicPr>
        <p:blipFill>
          <a:blip r:embed="rId2" cstate="print"/>
          <a:srcRect t="11581" r="87143" b="15625"/>
          <a:stretch>
            <a:fillRect/>
          </a:stretch>
        </p:blipFill>
        <p:spPr bwMode="auto">
          <a:xfrm rot="10800000">
            <a:off x="685800" y="0"/>
            <a:ext cx="685800" cy="6902824"/>
          </a:xfrm>
          <a:prstGeom prst="rect">
            <a:avLst/>
          </a:prstGeom>
          <a:noFill/>
        </p:spPr>
      </p:pic>
      <p:pic>
        <p:nvPicPr>
          <p:cNvPr id="9" name="Picture 7" descr="C:\Users\PC\Desktop\cee3bb4606246d4fcf292337088c08fe.jpg"/>
          <p:cNvPicPr>
            <a:picLocks noChangeAspect="1" noChangeArrowheads="1"/>
          </p:cNvPicPr>
          <p:nvPr/>
        </p:nvPicPr>
        <p:blipFill>
          <a:blip r:embed="rId2" cstate="print"/>
          <a:srcRect t="11581" r="87143" b="15625"/>
          <a:stretch>
            <a:fillRect/>
          </a:stretch>
        </p:blipFill>
        <p:spPr bwMode="auto">
          <a:xfrm>
            <a:off x="1371600" y="0"/>
            <a:ext cx="685800" cy="6902824"/>
          </a:xfrm>
          <a:prstGeom prst="rect">
            <a:avLst/>
          </a:prstGeom>
          <a:noFill/>
        </p:spPr>
      </p:pic>
      <p:pic>
        <p:nvPicPr>
          <p:cNvPr id="7175" name="Picture 7" descr="C:\Users\PC\Desktop\cee3bb4606246d4fcf292337088c08fe.jpg"/>
          <p:cNvPicPr>
            <a:picLocks noChangeAspect="1" noChangeArrowheads="1"/>
          </p:cNvPicPr>
          <p:nvPr/>
        </p:nvPicPr>
        <p:blipFill>
          <a:blip r:embed="rId2" cstate="print"/>
          <a:srcRect t="11581" b="15625"/>
          <a:stretch>
            <a:fillRect/>
          </a:stretch>
        </p:blipFill>
        <p:spPr bwMode="auto">
          <a:xfrm>
            <a:off x="1981200" y="0"/>
            <a:ext cx="5334000" cy="690282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96000"/>
            <a:ext cx="9144000" cy="762000"/>
          </a:xfrm>
        </p:spPr>
        <p:txBody>
          <a:bodyPr>
            <a:normAutofit/>
            <a:scene3d>
              <a:camera prst="perspectiveAbove"/>
              <a:lightRig rig="threePt" dir="t"/>
            </a:scene3d>
          </a:bodyPr>
          <a:lstStyle/>
          <a:p>
            <a:r>
              <a:rPr lang="ka-GE" sz="1800" dirty="0" smtClean="0"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დღეისთვის გამოყენებადი თხევადი საწვავებიდან, ყველაზე მეტ ენერგიას იძლევა “წყალბადს + ჟანგბადი” წყვილი.</a:t>
            </a:r>
            <a:endParaRPr lang="en-US" sz="1800" dirty="0">
              <a:solidFill>
                <a:schemeClr val="bg1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7170" name="Picture 2" descr="C:\Users\PC\Desktop\download.png"/>
          <p:cNvPicPr>
            <a:picLocks noChangeAspect="1" noChangeArrowheads="1"/>
          </p:cNvPicPr>
          <p:nvPr/>
        </p:nvPicPr>
        <p:blipFill>
          <a:blip r:embed="rId3" cstate="print"/>
          <a:srcRect l="29629" t="20601" r="29630" b="27897"/>
          <a:stretch>
            <a:fillRect/>
          </a:stretch>
        </p:blipFill>
        <p:spPr bwMode="auto">
          <a:xfrm>
            <a:off x="1828800" y="0"/>
            <a:ext cx="838200" cy="1143000"/>
          </a:xfrm>
          <a:prstGeom prst="rect">
            <a:avLst/>
          </a:prstGeom>
          <a:noFill/>
        </p:spPr>
      </p:pic>
      <p:pic>
        <p:nvPicPr>
          <p:cNvPr id="7171" name="Picture 3" descr="C:\Users\PC\Desktop\capital-letter-o-from-the-white-interwoven-strips-vector-8537186.jpg"/>
          <p:cNvPicPr>
            <a:picLocks noChangeAspect="1" noChangeArrowheads="1"/>
          </p:cNvPicPr>
          <p:nvPr/>
        </p:nvPicPr>
        <p:blipFill>
          <a:blip r:embed="rId4" cstate="print"/>
          <a:srcRect l="25412" t="23530" r="25882" b="29411"/>
          <a:stretch>
            <a:fillRect/>
          </a:stretch>
        </p:blipFill>
        <p:spPr bwMode="auto">
          <a:xfrm>
            <a:off x="6629400" y="0"/>
            <a:ext cx="1168400" cy="1219200"/>
          </a:xfrm>
          <a:prstGeom prst="rect">
            <a:avLst/>
          </a:prstGeom>
          <a:noFill/>
        </p:spPr>
      </p:pic>
      <p:pic>
        <p:nvPicPr>
          <p:cNvPr id="7172" name="Picture 4" descr="C:\Users\PC\Desktop\download.png"/>
          <p:cNvPicPr>
            <a:picLocks noChangeAspect="1" noChangeArrowheads="1"/>
          </p:cNvPicPr>
          <p:nvPr/>
        </p:nvPicPr>
        <p:blipFill>
          <a:blip r:embed="rId5" cstate="print"/>
          <a:srcRect l="5069" t="16796" r="8334" b="18340"/>
          <a:stretch>
            <a:fillRect/>
          </a:stretch>
        </p:blipFill>
        <p:spPr bwMode="auto">
          <a:xfrm>
            <a:off x="4267200" y="304800"/>
            <a:ext cx="685800" cy="6858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C\Desktop\2f40aa5a53436ba1978a709fe32da5f8.jpg"/>
          <p:cNvPicPr>
            <a:picLocks noChangeAspect="1" noChangeArrowheads="1"/>
          </p:cNvPicPr>
          <p:nvPr/>
        </p:nvPicPr>
        <p:blipFill>
          <a:blip r:embed="rId3" cstate="print"/>
          <a:srcRect t="46946"/>
          <a:stretch>
            <a:fillRect/>
          </a:stretch>
        </p:blipFill>
        <p:spPr bwMode="auto">
          <a:xfrm>
            <a:off x="0" y="-1"/>
            <a:ext cx="9144000" cy="6897189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257800"/>
            <a:ext cx="9144000" cy="1600200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ka-GE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“ნავთი + ჟანგბადი”, ამ საწვავზე მომუშავე რაკეტის ძრავით გაიყვანეს პირველი თანამგზავრი ორბიტაზე ,  იური გაგარინიც სწორედ ამ საწვავზე მომუშავე ძრავით გაფრინდა კოსმოსში.</a:t>
            </a:r>
            <a:endParaRPr lang="en-US" sz="20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8196" name="Picture 4" descr="C:\Users\PC\Desktop\dfd20af1b4e8773c11615a848e8508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783" r="89946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2006600" cy="356607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28800"/>
          </a:xfrm>
        </p:spPr>
        <p:txBody>
          <a:bodyPr>
            <a:normAutofit/>
          </a:bodyPr>
          <a:lstStyle/>
          <a:p>
            <a:r>
              <a:rPr lang="ka-GE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თეორიულად, ფოტონის ძრავას შეუძლია განავითაროს  სინათლის სიჩქარესთან მაქსიმალურად მიახლოებული სიჩქარე.</a:t>
            </a:r>
            <a:endParaRPr 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4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53000"/>
            <a:ext cx="9144000" cy="1143000"/>
          </a:xfrm>
        </p:spPr>
        <p:txBody>
          <a:bodyPr>
            <a:prstTxWarp prst="textArchDown">
              <a:avLst/>
            </a:prstTxWarp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ka-GE" b="1" spc="150" dirty="0" smtClean="0">
                <a:ln w="11430"/>
                <a:solidFill>
                  <a:srgbClr val="F8F8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გმადლობთ ყურადღებისთვის!</a:t>
            </a:r>
            <a:endParaRPr lang="en-US" b="1" spc="150" dirty="0">
              <a:ln w="11430"/>
              <a:solidFill>
                <a:srgbClr val="F8F8F8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0"/>
            <a:ext cx="5486400" cy="246221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ka-GE" sz="28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გამოყენებული ლიტერატურა:</a:t>
            </a:r>
          </a:p>
          <a:p>
            <a:r>
              <a:rPr lang="ka-GE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3"/>
              </a:rPr>
              <a:t>https://1001fact.ru/raketnye-dvigateli-fakty/</a:t>
            </a:r>
            <a:endParaRPr lang="en-U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ka-GE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4"/>
              </a:rPr>
              <a:t>https://militaryarms.ru/novosti/raketnye-dvigateli/</a:t>
            </a:r>
            <a:endParaRPr lang="en-U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ka-GE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5"/>
              </a:rPr>
              <a:t>https://ru.wikipedia.org/wiki/Реактивный_двигатель</a:t>
            </a:r>
            <a:r>
              <a:rPr lang="ka-GE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en-U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ka-GE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6"/>
              </a:rPr>
              <a:t>https://ru.wikipedia.org/wiki/Ядерный_ракетный_двигатель</a:t>
            </a:r>
            <a:endParaRPr lang="en-U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ka-GE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7"/>
              </a:rPr>
              <a:t>https://ru.wikipedia.org/wiki/Фотонный_двигатель</a:t>
            </a:r>
            <a:endParaRPr lang="en-U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en-U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177</Words>
  <Application>Microsoft Office PowerPoint</Application>
  <PresentationFormat>On-screen Show (4:3)</PresentationFormat>
  <Paragraphs>23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რ ა კ ე ტ ი ს   ძ რ ა ვ ა</vt:lpstr>
      <vt:lpstr>იური გაგარინი 1961წ. 12 აპრილი</vt:lpstr>
      <vt:lpstr>რაკეტის ძრავა- ხელსაწყო რომელმაც მოგვცა საშუალება დაგვეძლია დედამიწის მიზიდულობის ძალა და დაგვეწყო კოსმოსის შესწავლა</vt:lpstr>
      <vt:lpstr>რაკეტის ძრავების მოძრაობის ძირითადი პრინციპი დაყრდნობილია ნიუტონის მესამე კანონზე  “ქმედება იწვევს უკუქმედებას”</vt:lpstr>
      <vt:lpstr>ძრავის სტრუქტურა იმდენად იოლია, მისი აგება სახლშიც არის შესაძლებელი.</vt:lpstr>
      <vt:lpstr>რაკეტის ძრავა- არის რეაქტიული ძრავის სახესხვაობა.</vt:lpstr>
      <vt:lpstr>რაც მეტია ტემპერატურა, მით უფრო ძლიერად გამოიტყორცნება გაზი და მით მეტია ძალა, რომელიც ზრდის რაკეტის სიჩქარეს.</vt:lpstr>
      <vt:lpstr>დღეისთვის გამოყენებადი თხევადი საწვავებიდან, ყველაზე მეტ ენერგიას იძლევა “წყალბადს + ჟანგბადი” წყვილი.</vt:lpstr>
      <vt:lpstr>“ნავთი + ჟანგბადი”, ამ საწვავზე მომუშავე რაკეტის ძრავით გაიყვანეს პირველი თანამგზავრი ორბიტაზე ,  იური გაგარინიც სწორედ ამ საწვავზე მომუშავე ძრავით გაფრინდა კოსმოსში.</vt:lpstr>
      <vt:lpstr>თეორიულად, ფოტონის ძრავას შეუძლია განავითაროს  სინათლის სიჩქარესთან მაქსიმალურად მიახლოებული სიჩქარე.</vt:lpstr>
      <vt:lpstr> გმადლობთ ყურადღებისთვის!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Nino Tsilosani</cp:lastModifiedBy>
  <cp:revision>35</cp:revision>
  <dcterms:created xsi:type="dcterms:W3CDTF">2006-08-16T00:00:00Z</dcterms:created>
  <dcterms:modified xsi:type="dcterms:W3CDTF">2022-05-23T06:49:47Z</dcterms:modified>
</cp:coreProperties>
</file>