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2" r:id="rId1"/>
  </p:sld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5"/>
  </p:normalViewPr>
  <p:slideViewPr>
    <p:cSldViewPr snapToGrid="0" snapToObjects="1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/>
              <a:t>Klicka här för att ändra mall för underrubrikformat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2682905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118316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35547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903646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1040504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399617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1781459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1720589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630651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ch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4164864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eskriv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1958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n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567826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nkort för 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4174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nt eller fals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638198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4698312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39513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A16ED-A8B8-6442-B439-F4E73878C30B}" type="datetimeFigureOut">
              <a:rPr lang="sv-GE" smtClean="0"/>
              <a:t>05/29/2023</a:t>
            </a:fld>
            <a:endParaRPr lang="sv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40F8D4E-BBE5-6646-A77A-7812B8F4D721}" type="slidenum">
              <a:rPr lang="sv-GE" smtClean="0"/>
              <a:t>‹#›</a:t>
            </a:fld>
            <a:endParaRPr lang="sv-GE"/>
          </a:p>
        </p:txBody>
      </p:sp>
    </p:spTree>
    <p:extLst>
      <p:ext uri="{BB962C8B-B14F-4D97-AF65-F5344CB8AC3E}">
        <p14:creationId xmlns:p14="http://schemas.microsoft.com/office/powerpoint/2010/main" val="3969217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03D5C47-7EB9-E54C-B40C-E93119567C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868129"/>
            <a:ext cx="7766936" cy="2182707"/>
          </a:xfrm>
        </p:spPr>
        <p:txBody>
          <a:bodyPr>
            <a:noAutofit/>
          </a:bodyPr>
          <a:lstStyle/>
          <a:p>
            <a:r>
              <a:rPr lang="ka-GE" sz="4800" b="1" dirty="0"/>
              <a:t>სიმეტრიები და შენახვის კანონები კვანტურ მექანიკაში</a:t>
            </a:r>
            <a:endParaRPr lang="sv-GE" sz="4800" b="1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D9A9F780-3A87-EF44-92F4-5ED222B49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5454" y="4778420"/>
            <a:ext cx="7766936" cy="1096899"/>
          </a:xfrm>
        </p:spPr>
        <p:txBody>
          <a:bodyPr>
            <a:normAutofit/>
          </a:bodyPr>
          <a:lstStyle/>
          <a:p>
            <a:r>
              <a:rPr lang="ka-GE" sz="2400" b="1" dirty="0"/>
              <a:t>ქეთევან სიხარულიძე</a:t>
            </a:r>
          </a:p>
          <a:p>
            <a:r>
              <a:rPr lang="ka-GE" sz="2400" b="1" dirty="0"/>
              <a:t>29/05/2023</a:t>
            </a:r>
            <a:endParaRPr lang="sv-GE" sz="2400" b="1" dirty="0"/>
          </a:p>
        </p:txBody>
      </p:sp>
    </p:spTree>
    <p:extLst>
      <p:ext uri="{BB962C8B-B14F-4D97-AF65-F5344CB8AC3E}">
        <p14:creationId xmlns:p14="http://schemas.microsoft.com/office/powerpoint/2010/main" val="2577373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7732285-C17E-3F47-BAE4-BBB14FC8A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4000" b="1" dirty="0" err="1"/>
              <a:t>ნიოტერის</a:t>
            </a:r>
            <a:r>
              <a:rPr lang="ka-GE" sz="4000" b="1" dirty="0"/>
              <a:t> თეორემა </a:t>
            </a:r>
            <a:endParaRPr lang="sv-GE" sz="4000" b="1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A38324-4E92-3746-BD0E-4C5BD7440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ka-GE" sz="2400" dirty="0"/>
              <a:t>თუ სისტემის ლაგრანჟიანს აქვს უწყვეტი სიმეტრია, მაშინ სისტემაში არსებობს შესაბამისი შენახვადი სიდიდე და პირიქით, შენახვადი სიდიდის არსებობა მიუთითებს ფუნდამენტურ სიმეტრიაზე.</a:t>
            </a:r>
            <a:endParaRPr lang="sv-GE" sz="2400" dirty="0"/>
          </a:p>
        </p:txBody>
      </p:sp>
    </p:spTree>
    <p:extLst>
      <p:ext uri="{BB962C8B-B14F-4D97-AF65-F5344CB8AC3E}">
        <p14:creationId xmlns:p14="http://schemas.microsoft.com/office/powerpoint/2010/main" val="4259339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9810811-DB50-5042-8A45-008AB329E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4000" b="1" dirty="0"/>
              <a:t>თავისუფალი ნაწილაკი</a:t>
            </a:r>
            <a:endParaRPr lang="sv-GE" sz="40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Platshållare för innehåll 2">
                <a:extLst>
                  <a:ext uri="{FF2B5EF4-FFF2-40B4-BE49-F238E27FC236}">
                    <a16:creationId xmlns:a16="http://schemas.microsoft.com/office/drawing/2014/main" id="{8499AE51-5E8E-6B4A-8921-96409C8DDE0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11581" y="1899740"/>
                <a:ext cx="8128173" cy="4853489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endParaRPr lang="sv-GE" sz="2400" dirty="0"/>
              </a:p>
              <a:p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̇"/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sv-GE" sz="2400" dirty="0"/>
                  <a:t>,   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𝑉</m:t>
                    </m:r>
                    <m:d>
                      <m:d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ka-GE" sz="2400" dirty="0"/>
              </a:p>
              <a:p>
                <a:r>
                  <a:rPr lang="ka-GE" sz="2400" dirty="0"/>
                  <a:t>ეილერ-ლაგრანჟის განტოლება</a:t>
                </a:r>
                <a:endParaRPr lang="sv-GE" sz="2400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sv-GE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num>
                          <m:den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acc>
                              <m:accPr>
                                <m:chr m:val="̇"/>
                                <m:ctrlPr>
                                  <a:rPr lang="sv-GE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endParaRPr lang="sv-GE" sz="2400" dirty="0"/>
              </a:p>
              <a:p>
                <a:r>
                  <a:rPr lang="ka-GE" sz="2400" dirty="0"/>
                  <a:t>ლაგრანჟიანი არაა დამოკიდებული კოორდინატზე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sv-GE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num>
                          <m:den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acc>
                              <m:accPr>
                                <m:chr m:val="̇"/>
                                <m:ctrlPr>
                                  <a:rPr lang="sv-GE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400" b="0" i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ka-GE" sz="2400" b="0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sv-GE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𝐿</m:t>
                            </m:r>
                          </m:num>
                          <m:den>
                            <m: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  <m:acc>
                              <m:accPr>
                                <m:chr m:val="̇"/>
                                <m:ctrlPr>
                                  <a:rPr lang="sv-GE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acc>
                          </m:den>
                        </m:f>
                      </m:e>
                    </m:d>
                  </m:oMath>
                </a14:m>
                <a:r>
                  <a:rPr lang="ka-GE" sz="2400" dirty="0"/>
                  <a:t>=</a:t>
                </a:r>
                <a:r>
                  <a:rPr lang="sv-GE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d>
                      <m:d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acc>
                          <m:accPr>
                            <m:chr m:val="̇"/>
                            <m:ctrlPr>
                              <a:rPr lang="sv-GE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</m:d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sv-GE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sv-GE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𝑑𝑝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r>
                  <a:rPr lang="sv-GE" sz="2400" dirty="0"/>
                  <a:t> = 0</a:t>
                </a:r>
              </a:p>
            </p:txBody>
          </p:sp>
        </mc:Choice>
        <mc:Fallback>
          <p:sp>
            <p:nvSpPr>
              <p:cNvPr id="3" name="Platshållare för innehåll 2">
                <a:extLst>
                  <a:ext uri="{FF2B5EF4-FFF2-40B4-BE49-F238E27FC236}">
                    <a16:creationId xmlns:a16="http://schemas.microsoft.com/office/drawing/2014/main" id="{8499AE51-5E8E-6B4A-8921-96409C8DDE0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11581" y="1899740"/>
                <a:ext cx="8128173" cy="4853489"/>
              </a:xfrm>
              <a:blipFill>
                <a:blip r:embed="rId2"/>
                <a:stretch>
                  <a:fillRect l="-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5399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F963118-DC59-E84E-A56C-276F062D8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640" y="265274"/>
            <a:ext cx="8642554" cy="1320800"/>
          </a:xfrm>
        </p:spPr>
        <p:txBody>
          <a:bodyPr>
            <a:normAutofit/>
          </a:bodyPr>
          <a:lstStyle/>
          <a:p>
            <a:r>
              <a:rPr lang="ka-GE" sz="4000" b="1" dirty="0"/>
              <a:t>უნიტარული გარდაქმნები კვანტურ მექანიკაში</a:t>
            </a:r>
            <a:endParaRPr lang="sv-GE" sz="4000" b="1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D350DBD-6E38-3F46-86DF-32E1EEDC1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979" y="1690688"/>
            <a:ext cx="10515600" cy="4351338"/>
          </a:xfrm>
        </p:spPr>
        <p:txBody>
          <a:bodyPr/>
          <a:lstStyle/>
          <a:p>
            <a:endParaRPr lang="sv-GE" dirty="0"/>
          </a:p>
          <a:p>
            <a:pPr marL="0" indent="0">
              <a:buNone/>
            </a:pPr>
            <a:endParaRPr lang="sv-GE" dirty="0"/>
          </a:p>
          <a:p>
            <a:pPr marL="0" indent="0">
              <a:buNone/>
            </a:pPr>
            <a:endParaRPr lang="sv-GE" dirty="0"/>
          </a:p>
          <a:p>
            <a:pPr marL="0" indent="0">
              <a:buNone/>
            </a:pPr>
            <a:endParaRPr lang="sv-G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CEFF549E-F775-1341-9054-787B9051F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672" y="1773152"/>
            <a:ext cx="2840656" cy="621394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3B9749FF-209C-BB44-85F0-3E628948B3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9362" y="2499160"/>
            <a:ext cx="4797977" cy="376633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6D79F4EF-C7EA-8940-AE01-330934FC98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7782" y="2936415"/>
            <a:ext cx="1691457" cy="660081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4C06D4C7-6DD3-0844-9AB4-3EB9168CE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9278" y="3561292"/>
            <a:ext cx="1828466" cy="832767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642B6E6A-B45F-3141-ADEB-B3ABD7893A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1015" y="4214455"/>
            <a:ext cx="2840366" cy="749299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E306ED3E-C608-5847-89E6-1891A44A44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9823" y="4858205"/>
            <a:ext cx="4362750" cy="610785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7466229D-8072-474C-B6BA-20C6DDD054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0314" y="5602401"/>
            <a:ext cx="3513186" cy="77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86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2C2308F-DB80-A546-8265-1C8D1177E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1320800"/>
          </a:xfrm>
        </p:spPr>
        <p:txBody>
          <a:bodyPr>
            <a:normAutofit/>
          </a:bodyPr>
          <a:lstStyle/>
          <a:p>
            <a:r>
              <a:rPr lang="ka-GE" sz="4000" b="1" dirty="0"/>
              <a:t>უნიტარული გარდაქმნა ინახავს სკალარულ ნამრავლს</a:t>
            </a:r>
            <a:endParaRPr lang="sv-GE" sz="4000" b="1" dirty="0"/>
          </a:p>
        </p:txBody>
      </p:sp>
      <p:pic>
        <p:nvPicPr>
          <p:cNvPr id="4" name="Platshållare för innehåll 3">
            <a:extLst>
              <a:ext uri="{FF2B5EF4-FFF2-40B4-BE49-F238E27FC236}">
                <a16:creationId xmlns:a16="http://schemas.microsoft.com/office/drawing/2014/main" id="{2B539629-CAFC-4E45-96FA-11EA63694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7540" y="2093495"/>
            <a:ext cx="7805343" cy="395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45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8CDE3D9-0E17-9340-B717-C37E7FD05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347" y="299954"/>
            <a:ext cx="8596668" cy="1320800"/>
          </a:xfrm>
        </p:spPr>
        <p:txBody>
          <a:bodyPr>
            <a:normAutofit/>
          </a:bodyPr>
          <a:lstStyle/>
          <a:p>
            <a:r>
              <a:rPr lang="ka-GE" sz="4000" b="1" dirty="0"/>
              <a:t>მობრუნება, ტრანსლაცია ასეთი გარდაქმნის მაგალითებია</a:t>
            </a:r>
            <a:endParaRPr lang="sv-GE" sz="4000" b="1" dirty="0"/>
          </a:p>
        </p:txBody>
      </p:sp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B8CFDBA4-DB3C-934D-9D03-C01E7B96E1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5321" y="2468493"/>
            <a:ext cx="7649381" cy="3881437"/>
          </a:xfrm>
        </p:spPr>
      </p:pic>
    </p:spTree>
    <p:extLst>
      <p:ext uri="{BB962C8B-B14F-4D97-AF65-F5344CB8AC3E}">
        <p14:creationId xmlns:p14="http://schemas.microsoft.com/office/powerpoint/2010/main" val="3979531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F0D9A8E-2A43-8142-AFE4-26A566705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053711" cy="3880773"/>
          </a:xfrm>
        </p:spPr>
        <p:txBody>
          <a:bodyPr/>
          <a:lstStyle/>
          <a:p>
            <a:pPr marL="0" indent="0">
              <a:buNone/>
            </a:pPr>
            <a:endParaRPr lang="ka-GE" dirty="0"/>
          </a:p>
          <a:p>
            <a:pPr marL="0" indent="0" algn="just">
              <a:buNone/>
            </a:pPr>
            <a:r>
              <a:rPr lang="ka-GE" sz="3200" dirty="0"/>
              <a:t>ჰამილტონიანის ყოველი სიმეტრიისთვის, არსებობს შესაბამისი უნიტარული ოპერატორი, რომელიც კომუტირებს ჰამილტონიანთან</a:t>
            </a:r>
            <a:endParaRPr lang="sv-GE" sz="3200" dirty="0"/>
          </a:p>
        </p:txBody>
      </p:sp>
    </p:spTree>
    <p:extLst>
      <p:ext uri="{BB962C8B-B14F-4D97-AF65-F5344CB8AC3E}">
        <p14:creationId xmlns:p14="http://schemas.microsoft.com/office/powerpoint/2010/main" val="2541076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Platshållare för innehåll 2">
                <a:extLst>
                  <a:ext uri="{FF2B5EF4-FFF2-40B4-BE49-F238E27FC236}">
                    <a16:creationId xmlns:a16="http://schemas.microsoft.com/office/drawing/2014/main" id="{7A63C11A-8028-3649-A48B-03808D0E5C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79011" y="1904950"/>
                <a:ext cx="8596668" cy="3880773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ka-GE" sz="3200" dirty="0"/>
                  <a:t>სასრული უწყვეტი სიმეტრიის ოპერაცია შეიძლება გამოვსახოთ უსასრულოდ მცირე ტრანსფორმაციების ჯამად,</a:t>
                </a:r>
              </a:p>
              <a:p>
                <a:pPr algn="just"/>
                <a:endParaRPr lang="ka-GE" sz="3200" dirty="0"/>
              </a:p>
              <a:p>
                <a:pPr marL="0" indent="0" algn="just">
                  <a:buNone/>
                </a:pPr>
                <a:r>
                  <a:rPr lang="ka-GE" sz="3200" dirty="0"/>
                  <a:t> სადაც ეფსილონი რაიმე მცირე სიდიდეა,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ka-GE" sz="32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ka-GE" sz="3200" b="1" i="1" smtClean="0"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</m:acc>
                  </m:oMath>
                </a14:m>
                <a:r>
                  <a:rPr lang="ka-GE" sz="3200" b="1" dirty="0"/>
                  <a:t> </a:t>
                </a:r>
                <a:r>
                  <a:rPr lang="ka-GE" sz="3200" dirty="0"/>
                  <a:t>კი ტრანსფორმაციის გენერატორი.</a:t>
                </a:r>
              </a:p>
              <a:p>
                <a:pPr marL="0" indent="0">
                  <a:buNone/>
                </a:pPr>
                <a:endParaRPr lang="sv-GE" dirty="0"/>
              </a:p>
            </p:txBody>
          </p:sp>
        </mc:Choice>
        <mc:Fallback>
          <p:sp>
            <p:nvSpPr>
              <p:cNvPr id="3" name="Platshållare för innehåll 2">
                <a:extLst>
                  <a:ext uri="{FF2B5EF4-FFF2-40B4-BE49-F238E27FC236}">
                    <a16:creationId xmlns:a16="http://schemas.microsoft.com/office/drawing/2014/main" id="{7A63C11A-8028-3649-A48B-03808D0E5C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79011" y="1904950"/>
                <a:ext cx="8596668" cy="3880773"/>
              </a:xfrm>
              <a:blipFill>
                <a:blip r:embed="rId2"/>
                <a:stretch>
                  <a:fillRect l="-1844" t="-2041" r="-17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Bildobjekt 4">
            <a:extLst>
              <a:ext uri="{FF2B5EF4-FFF2-40B4-BE49-F238E27FC236}">
                <a16:creationId xmlns:a16="http://schemas.microsoft.com/office/drawing/2014/main" id="{42826CD1-5847-0A45-9F78-3D4DE331C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3092" y="3476200"/>
            <a:ext cx="2810193" cy="73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819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24BD9E1F-0A27-4B4B-AEAF-572D5369C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958" y="1119152"/>
            <a:ext cx="8522125" cy="679300"/>
          </a:xfr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E19B7110-F4B5-4F46-9A39-24D640422C19}"/>
              </a:ext>
            </a:extLst>
          </p:cNvPr>
          <p:cNvSpPr txBox="1"/>
          <p:nvPr/>
        </p:nvSpPr>
        <p:spPr>
          <a:xfrm>
            <a:off x="481262" y="2141830"/>
            <a:ext cx="83382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ვინაიდან </a:t>
            </a:r>
            <a:r>
              <a:rPr lang="ka-GE" sz="2400" b="1" dirty="0"/>
              <a:t>U</a:t>
            </a:r>
            <a:r>
              <a:rPr lang="ka-GE" sz="2400" dirty="0"/>
              <a:t> ოპერატორი უნიტარულია, გამოდის რომ </a:t>
            </a:r>
            <a:endParaRPr lang="sv-GE" sz="2400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F082D71F-B4E6-EB4D-A0D9-40E0A37A0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4413" y="2828586"/>
            <a:ext cx="1542442" cy="655538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64742894-901D-6942-8E9E-EA1E5E666B65}"/>
              </a:ext>
            </a:extLst>
          </p:cNvPr>
          <p:cNvSpPr/>
          <p:nvPr/>
        </p:nvSpPr>
        <p:spPr>
          <a:xfrm>
            <a:off x="343610" y="3615813"/>
            <a:ext cx="815146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a-GE" sz="2400" dirty="0">
                <a:latin typeface="Times" pitchFamily="2" charset="0"/>
              </a:rPr>
              <a:t>ყოველი ჰამილტონიანის სიმეტრიისთვის, არსებობს უნიტარული გარდაქმნის ოპერაცია რომელიც დაკავშირებულია შესაბამის </a:t>
            </a:r>
            <a:r>
              <a:rPr lang="ka-GE" sz="2400" dirty="0" err="1">
                <a:latin typeface="Times" pitchFamily="2" charset="0"/>
              </a:rPr>
              <a:t>ერმიტულ</a:t>
            </a:r>
            <a:r>
              <a:rPr lang="ka-GE" sz="2400" dirty="0">
                <a:latin typeface="Times" pitchFamily="2" charset="0"/>
              </a:rPr>
              <a:t> ოპერატორთან.</a:t>
            </a:r>
          </a:p>
          <a:p>
            <a:pPr algn="just"/>
            <a:endParaRPr lang="ka-GE" sz="2400" dirty="0">
              <a:latin typeface="Times" pitchFamily="2" charset="0"/>
            </a:endParaRPr>
          </a:p>
          <a:p>
            <a:pPr algn="just"/>
            <a:r>
              <a:rPr lang="ka-GE" sz="2400" dirty="0">
                <a:latin typeface="Times" pitchFamily="2" charset="0"/>
              </a:rPr>
              <a:t>ერმიტული ოპერატორის საკუთარი მნიშვნელობები ნამდვილია, რაც იმას ნიშნავს რომ ეს ოპერატორი </a:t>
            </a:r>
            <a:r>
              <a:rPr lang="ka-GE" sz="2400" dirty="0" err="1">
                <a:latin typeface="Times" pitchFamily="2" charset="0"/>
              </a:rPr>
              <a:t>გაზომვადი</a:t>
            </a:r>
            <a:r>
              <a:rPr lang="ka-GE" sz="2400" dirty="0">
                <a:latin typeface="Times" pitchFamily="2" charset="0"/>
              </a:rPr>
              <a:t> სიდიდეა.</a:t>
            </a:r>
          </a:p>
        </p:txBody>
      </p:sp>
    </p:spTree>
    <p:extLst>
      <p:ext uri="{BB962C8B-B14F-4D97-AF65-F5344CB8AC3E}">
        <p14:creationId xmlns:p14="http://schemas.microsoft.com/office/powerpoint/2010/main" val="3604464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788FBD18-5F15-7047-A7CB-BA8A809FEF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0712" y="2494338"/>
            <a:ext cx="2417930" cy="934662"/>
          </a:xfr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9AD4FFF3-68E4-AF48-B540-2871F63FCA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534" y="3729972"/>
            <a:ext cx="2522287" cy="11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4221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08DC1130-5555-FE4C-8934-C317EE2C2A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5158" y="3096316"/>
            <a:ext cx="2870200" cy="1003300"/>
          </a:xfr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BCC5F5BD-155E-3C49-AD90-F1DACC1B2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649" y="4305300"/>
            <a:ext cx="1968500" cy="9144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ruta 5">
                <a:extLst>
                  <a:ext uri="{FF2B5EF4-FFF2-40B4-BE49-F238E27FC236}">
                    <a16:creationId xmlns:a16="http://schemas.microsoft.com/office/drawing/2014/main" id="{1BFE21C9-EE36-4381-BCEA-05629AC1D882}"/>
                  </a:ext>
                </a:extLst>
              </p:cNvPr>
              <p:cNvSpPr txBox="1"/>
              <p:nvPr/>
            </p:nvSpPr>
            <p:spPr>
              <a:xfrm>
                <a:off x="491763" y="1561633"/>
                <a:ext cx="7895153" cy="8433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ka-GE" sz="2400" dirty="0"/>
                  <a:t>კვანტურ მექანიკაში რაიმე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ka-GE" sz="24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ka-GE" sz="2400" b="1" i="1"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</m:acc>
                  </m:oMath>
                </a14:m>
                <a:r>
                  <a:rPr lang="ka-GE" sz="2400" dirty="0"/>
                  <a:t> ოპერატორის ვაკუუმური საშუალოს დროში ევოლუცია მოიცემა ფორმულებით: </a:t>
                </a:r>
                <a:endParaRPr lang="sv-GE" sz="2400" dirty="0"/>
              </a:p>
            </p:txBody>
          </p:sp>
        </mc:Choice>
        <mc:Fallback>
          <p:sp>
            <p:nvSpPr>
              <p:cNvPr id="6" name="textruta 5">
                <a:extLst>
                  <a:ext uri="{FF2B5EF4-FFF2-40B4-BE49-F238E27FC236}">
                    <a16:creationId xmlns:a16="http://schemas.microsoft.com/office/drawing/2014/main" id="{1BFE21C9-EE36-4381-BCEA-05629AC1D8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763" y="1561633"/>
                <a:ext cx="7895153" cy="843308"/>
              </a:xfrm>
              <a:prstGeom prst="rect">
                <a:avLst/>
              </a:prstGeom>
              <a:blipFill>
                <a:blip r:embed="rId4"/>
                <a:stretch>
                  <a:fillRect l="-1236" t="-2878" r="-1158" b="-158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638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AC62F15D-A76B-6944-91C6-838FA78EE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74055" y="1013119"/>
            <a:ext cx="1714500" cy="393700"/>
          </a:xfr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EC03B214-154E-FD44-85D7-789E6730A9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955" y="1423613"/>
            <a:ext cx="3822700" cy="927100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78087E3E-941E-7042-BA9B-96DD9C0ECC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1455" y="2116952"/>
            <a:ext cx="5219700" cy="876300"/>
          </a:xfrm>
          <a:prstGeom prst="rect">
            <a:avLst/>
          </a:prstGeom>
        </p:spPr>
      </p:pic>
      <p:pic>
        <p:nvPicPr>
          <p:cNvPr id="11" name="Bildobjekt 10">
            <a:extLst>
              <a:ext uri="{FF2B5EF4-FFF2-40B4-BE49-F238E27FC236}">
                <a16:creationId xmlns:a16="http://schemas.microsoft.com/office/drawing/2014/main" id="{01575765-138E-2C4A-A7E7-6936FE0F84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926" y="2937649"/>
            <a:ext cx="3225800" cy="927100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F27C4B7C-E5BB-D249-856D-C8AC36E39A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2876" y="3915483"/>
            <a:ext cx="1739900" cy="73660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1E77DA0D-C6F2-7349-979A-B93DA6F1B2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05705" y="4752029"/>
            <a:ext cx="32512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923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0E4D37E-B7E9-B54F-B552-1F8F3545F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4767"/>
            <a:ext cx="8596668" cy="1320800"/>
          </a:xfrm>
        </p:spPr>
        <p:txBody>
          <a:bodyPr>
            <a:normAutofit/>
          </a:bodyPr>
          <a:lstStyle/>
          <a:p>
            <a:r>
              <a:rPr lang="ka-GE" sz="4000" b="1" dirty="0"/>
              <a:t>დასკვნა</a:t>
            </a:r>
            <a:endParaRPr lang="sv-GE" sz="4000" b="1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3F90B7D-2F94-2944-898E-57776F2D2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039" y="1482723"/>
            <a:ext cx="8800963" cy="5010510"/>
          </a:xfrm>
        </p:spPr>
        <p:txBody>
          <a:bodyPr>
            <a:noAutofit/>
          </a:bodyPr>
          <a:lstStyle/>
          <a:p>
            <a:pPr algn="just"/>
            <a:r>
              <a:rPr lang="ka-GE" sz="2400" dirty="0"/>
              <a:t>კვანტურ მექანიკაში სამყაროს სიმეტრიულობა გამოიხატება იმაში, რომ ტალღური ფუნქციის გარდაქმნისას ფიზიკური პროცესების წინასწარმეტყველებები უცვლელია</a:t>
            </a:r>
          </a:p>
          <a:p>
            <a:pPr algn="just"/>
            <a:r>
              <a:rPr lang="ka-GE" sz="2400" dirty="0"/>
              <a:t>უნიტარული ოპერატორები განსაზღვრულია იქიდან გამომდინარე, რომ მათი მოქმედებით ტალღური ფუნქცია იგივე შედეგს უნდა გვაძლევდეს</a:t>
            </a:r>
          </a:p>
          <a:p>
            <a:pPr algn="just"/>
            <a:r>
              <a:rPr lang="ka-GE" sz="2400" dirty="0"/>
              <a:t>ყოველი უწყვეტი სასრული სიმეტრიის ოპერაცია შესაძლოა აიგოს უსასრულოდ მცირე ტრანსფორმაციებისგან, გენერატორებისგან</a:t>
            </a:r>
          </a:p>
          <a:p>
            <a:pPr algn="just"/>
            <a:r>
              <a:rPr lang="ka-GE" sz="2400" dirty="0"/>
              <a:t>სივრცეში ტრანსლაციის გენერატორი არის იმპულსის ოპერატორი</a:t>
            </a:r>
          </a:p>
        </p:txBody>
      </p:sp>
    </p:spTree>
    <p:extLst>
      <p:ext uri="{BB962C8B-B14F-4D97-AF65-F5344CB8AC3E}">
        <p14:creationId xmlns:p14="http://schemas.microsoft.com/office/powerpoint/2010/main" val="1650556914"/>
      </p:ext>
    </p:extLst>
  </p:cSld>
  <p:clrMapOvr>
    <a:masterClrMapping/>
  </p:clrMapOvr>
</p:sld>
</file>

<file path=ppt/theme/theme1.xml><?xml version="1.0" encoding="utf-8"?>
<a:theme xmlns:a="http://schemas.openxmlformats.org/drawingml/2006/main" name="Faset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Faset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{54F4994D-3B14-CF4A-832C-597931143C35}tf10001060</Template>
  <TotalTime>1901</TotalTime>
  <Words>221</Words>
  <Application>Microsoft Office PowerPoint</Application>
  <PresentationFormat>Widescreen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Cambria Math</vt:lpstr>
      <vt:lpstr>Sylfaen</vt:lpstr>
      <vt:lpstr>Times</vt:lpstr>
      <vt:lpstr>Trebuchet MS</vt:lpstr>
      <vt:lpstr>Wingdings 3</vt:lpstr>
      <vt:lpstr>Fasett</vt:lpstr>
      <vt:lpstr>სიმეტრიები და შენახვის კანონები კვანტურ მექანიკაში</vt:lpstr>
      <vt:lpstr>ნიოტერის თეორემა </vt:lpstr>
      <vt:lpstr>თავისუფალი ნაწილაკი</vt:lpstr>
      <vt:lpstr>უნიტარული გარდაქმნები კვანტურ მექანიკაში</vt:lpstr>
      <vt:lpstr>უნიტარული გარდაქმნა ინახავს სკალარულ ნამრავლს</vt:lpstr>
      <vt:lpstr>მობრუნება, ტრანსლაცია ასეთი გარდაქმნის მაგალითებია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დასკვნა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სიმეტრიები და შენახვის კანონები კვანტურ მექანიკაში</dc:title>
  <dc:creator>Microsoft Office User</dc:creator>
  <cp:lastModifiedBy>Merabi</cp:lastModifiedBy>
  <cp:revision>5</cp:revision>
  <dcterms:created xsi:type="dcterms:W3CDTF">2023-05-27T11:05:18Z</dcterms:created>
  <dcterms:modified xsi:type="dcterms:W3CDTF">2023-05-29T03:01:51Z</dcterms:modified>
</cp:coreProperties>
</file>