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  <p:sldId id="25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74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65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1368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DA111-CC1C-4C03-B4C7-B7F5D0F031B0}" type="datetimeFigureOut">
              <a:rPr lang="en-US" smtClean="0"/>
              <a:t>6/11/2023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A0D879-3DA7-4A3A-AA66-5568309FC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90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5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153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4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924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58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5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564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21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8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43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305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31835-20B0-4C3B-B2B0-54C0095B9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56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jp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77" y="1037425"/>
            <a:ext cx="1891290" cy="174847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66710" y="1541114"/>
            <a:ext cx="6172421" cy="741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42900">
              <a:lnSpc>
                <a:spcPct val="107000"/>
              </a:lnSpc>
              <a:spcAft>
                <a:spcPts val="600"/>
              </a:spcAft>
            </a:pPr>
            <a:r>
              <a:rPr lang="ka-GE" sz="20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ივანე ჯავახიშვილის სახელობის თბილისის სახელმწიფო უნივერსიტეტი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51022" y="4805995"/>
            <a:ext cx="3338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/>
              <a:t>თამარ მამადაშვილი</a:t>
            </a:r>
            <a:endParaRPr lang="en-US" sz="20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395867" y="4043822"/>
            <a:ext cx="4368495" cy="595890"/>
          </a:xfrm>
        </p:spPr>
        <p:txBody>
          <a:bodyPr>
            <a:noAutofit/>
          </a:bodyPr>
          <a:lstStyle/>
          <a:p>
            <a:r>
              <a:rPr lang="en-US" sz="4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</a:t>
            </a:r>
            <a:r>
              <a:rPr lang="ka-GE" sz="4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  <a:endParaRPr lang="en-US" sz="44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56320" y="3374834"/>
            <a:ext cx="5847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dirty="0" smtClean="0"/>
              <a:t>გრავიტაცია და კოსმოლოგია</a:t>
            </a:r>
            <a:endParaRPr lang="en-US" sz="3200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777345" y="5206105"/>
            <a:ext cx="3366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a-GE" dirty="0" smtClean="0"/>
              <a:t>ლექტორი: ასოც. პროფესორი მერაბ გოგბერაშვილი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78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564" y="1044575"/>
            <a:ext cx="7886700" cy="1325563"/>
          </a:xfrm>
        </p:spPr>
        <p:txBody>
          <a:bodyPr/>
          <a:lstStyle/>
          <a:p>
            <a:r>
              <a:rPr lang="ka-GE" sz="40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მოხსენების გეგმა</a:t>
            </a:r>
            <a:r>
              <a:rPr lang="ka-GE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n-US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400" y="2370138"/>
            <a:ext cx="7886700" cy="4351338"/>
          </a:xfrm>
        </p:spPr>
        <p:txBody>
          <a:bodyPr/>
          <a:lstStyle/>
          <a:p>
            <a:r>
              <a:rPr lang="ka-GE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იერარქიის პრობლემა</a:t>
            </a:r>
          </a:p>
          <a:p>
            <a:r>
              <a:rPr lang="ka-GE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დამატებითი განზომილებები</a:t>
            </a:r>
          </a:p>
          <a:p>
            <a:r>
              <a:rPr lang="ka-GE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კალუზა-კლეინის თეორია</a:t>
            </a:r>
            <a:endParaRPr lang="en-US" dirty="0" smtClean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</a:t>
            </a:r>
            <a:r>
              <a:rPr lang="ka-GE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</a:p>
          <a:p>
            <a:pPr marL="514350" indent="-514350">
              <a:buAutoNum type="arabicPeriod"/>
            </a:pPr>
            <a:endParaRPr lang="ka-G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8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431889"/>
            <a:ext cx="4966932" cy="1325563"/>
          </a:xfrm>
        </p:spPr>
        <p:txBody>
          <a:bodyPr>
            <a:normAutofit/>
          </a:bodyPr>
          <a:lstStyle/>
          <a:p>
            <a:r>
              <a:rPr lang="ka-GE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იერარქიის პრობლემა</a:t>
            </a:r>
            <a:endParaRPr lang="en-US" sz="32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2" r="54940"/>
          <a:stretch/>
        </p:blipFill>
        <p:spPr>
          <a:xfrm>
            <a:off x="6403359" y="431889"/>
            <a:ext cx="2614289" cy="3829548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260" y="4308849"/>
            <a:ext cx="3524388" cy="20000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896" y="1607983"/>
            <a:ext cx="4574532" cy="14773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658" y="3200459"/>
            <a:ext cx="4569770" cy="131667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894" y="4870972"/>
            <a:ext cx="4588311" cy="12832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4896" y="1607983"/>
            <a:ext cx="4705868" cy="147735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64896" y="3191469"/>
            <a:ext cx="4705868" cy="147735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64896" y="4792772"/>
            <a:ext cx="4705868" cy="147735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27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9922" y="-88429"/>
            <a:ext cx="8537066" cy="1325563"/>
          </a:xfrm>
        </p:spPr>
        <p:txBody>
          <a:bodyPr>
            <a:normAutofit/>
          </a:bodyPr>
          <a:lstStyle/>
          <a:p>
            <a:r>
              <a:rPr lang="ka-GE" sz="36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დამატებითი განზომილებები</a:t>
            </a:r>
            <a:endParaRPr lang="en-US" sz="36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919" y="1126787"/>
            <a:ext cx="4428261" cy="2553781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Large extra dimension, </a:t>
            </a:r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არკანი-დიმოპულოს-დვალის(</a:t>
            </a:r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</a:t>
            </a:r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</a:p>
          <a:p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ჩახვეული დამატებითი განზომილებები, რანდალ-სანდრუმის(</a:t>
            </a:r>
            <a:r>
              <a:rPr lang="en-US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მოდელი</a:t>
            </a:r>
          </a:p>
          <a:p>
            <a:r>
              <a:rPr lang="ka-GE" sz="20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სიმების თეორია</a:t>
            </a:r>
            <a:endParaRPr lang="en-US" sz="2000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4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3545970"/>
            <a:ext cx="3972457" cy="28728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98" y="1114662"/>
            <a:ext cx="4269265" cy="530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981" y="716997"/>
            <a:ext cx="7886700" cy="1325563"/>
          </a:xfrm>
        </p:spPr>
        <p:txBody>
          <a:bodyPr>
            <a:normAutofit/>
          </a:bodyPr>
          <a:lstStyle/>
          <a:p>
            <a:r>
              <a:rPr lang="ka-GE" sz="28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კალუზა-კლეინის(</a:t>
            </a:r>
            <a:r>
              <a:rPr lang="en-US" sz="28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KK)</a:t>
            </a:r>
            <a:r>
              <a:rPr lang="ka-GE" sz="28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თეორია</a:t>
            </a:r>
            <a:endParaRPr lang="en-US" sz="28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7" r="9597"/>
          <a:stretch/>
        </p:blipFill>
        <p:spPr>
          <a:xfrm>
            <a:off x="5804391" y="742195"/>
            <a:ext cx="3246012" cy="221953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6/12/2023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>
                <a:solidFill>
                  <a:schemeClr val="tx1"/>
                </a:solidFill>
              </a:rPr>
              <a:t>5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81" y="1941903"/>
            <a:ext cx="4356389" cy="156297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5724648" y="3387639"/>
                <a:ext cx="265540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𝒅𝒊𝒎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</m:d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648" y="3387639"/>
                <a:ext cx="2655407" cy="276999"/>
              </a:xfrm>
              <a:prstGeom prst="rect">
                <a:avLst/>
              </a:prstGeom>
              <a:blipFill>
                <a:blip r:embed="rId4"/>
                <a:stretch>
                  <a:fillRect l="-2064" t="-4444" r="-2752" b="-2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4381433" y="3909522"/>
                <a:ext cx="4668970" cy="3192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𝜱</m:t>
                      </m:r>
                      <m:d>
                        <m:d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𝝁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𝜱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𝝁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𝒁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𝝅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𝑹</m:t>
                          </m:r>
                        </m:e>
                      </m:d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ka-GE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𝝁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1433" y="3909522"/>
                <a:ext cx="4668970" cy="319255"/>
              </a:xfrm>
              <a:prstGeom prst="rect">
                <a:avLst/>
              </a:prstGeom>
              <a:blipFill>
                <a:blip r:embed="rId5"/>
                <a:stretch>
                  <a:fillRect l="-914" r="-1436" b="-264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5549573" y="4387867"/>
                <a:ext cx="3380028" cy="69339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𝜱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𝝁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𝒁</m:t>
                          </m:r>
                        </m:e>
                      </m:d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 ±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,…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𝝋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en-US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𝝁</m:t>
                                  </m:r>
                                </m:sub>
                              </m:sSub>
                            </m:e>
                          </m:d>
                          <m:sSup>
                            <m:sSup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𝒊𝒌𝒁</m:t>
                              </m:r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9573" y="4387867"/>
                <a:ext cx="3380028" cy="693395"/>
              </a:xfrm>
              <a:prstGeom prst="rect">
                <a:avLst/>
              </a:prstGeom>
              <a:blipFill>
                <a:blip r:embed="rId6"/>
                <a:stretch>
                  <a:fillRect r="-180" b="-70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5701505" y="5313042"/>
                <a:ext cx="2943434" cy="5660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𝒌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ნულოვანი მოდები</m:t>
                    </m:r>
                  </m:oMath>
                </a14:m>
                <a:endParaRPr lang="ka-GE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𝒌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𝑲𝑲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აღგზნებები</m:t>
                    </m:r>
                  </m:oMath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505" y="5313042"/>
                <a:ext cx="2943434" cy="566052"/>
              </a:xfrm>
              <a:prstGeom prst="rect">
                <a:avLst/>
              </a:prstGeom>
              <a:blipFill>
                <a:blip r:embed="rId7"/>
                <a:stretch>
                  <a:fillRect l="-4555" t="-10870" r="-4762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954608"/>
            <a:ext cx="3569053" cy="1948891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231942" y="6331946"/>
            <a:ext cx="5195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r>
              <a:rPr lang="en-US" dirty="0"/>
              <a:t> </a:t>
            </a:r>
            <a:r>
              <a:rPr lang="en-US" i="1" dirty="0"/>
              <a:t>LARGE EXTRA DIMENSIONS </a:t>
            </a:r>
            <a:r>
              <a:rPr lang="en-US" dirty="0"/>
              <a:t>(</a:t>
            </a:r>
            <a:r>
              <a:rPr lang="en-US" dirty="0" err="1"/>
              <a:t>arXiv</a:t>
            </a:r>
            <a:r>
              <a:rPr lang="en-US" dirty="0"/>
              <a:t>, 2009)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23801" y="1984712"/>
            <a:ext cx="4705868" cy="147735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789709" y="3937326"/>
            <a:ext cx="3407994" cy="1966173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724648" y="749489"/>
            <a:ext cx="3325755" cy="2212236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00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2418" y="874855"/>
            <a:ext cx="3735532" cy="1325563"/>
          </a:xfrm>
        </p:spPr>
        <p:txBody>
          <a:bodyPr/>
          <a:lstStyle/>
          <a:p>
            <a:r>
              <a:rPr lang="ka-GE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გრავიტაცია?!</a:t>
            </a:r>
            <a:endParaRPr lang="en-US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851" y="2453956"/>
            <a:ext cx="3095990" cy="2718666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851" y="2405732"/>
            <a:ext cx="3278532" cy="2887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405732"/>
            <a:ext cx="4737626" cy="28872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31893" y="6356350"/>
            <a:ext cx="53894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 </a:t>
            </a:r>
            <a:r>
              <a:rPr lang="en-US" i="1" dirty="0"/>
              <a:t>LARGE EXTRA DIMENSIONS </a:t>
            </a:r>
            <a:r>
              <a:rPr lang="en-US" dirty="0"/>
              <a:t>(</a:t>
            </a:r>
            <a:r>
              <a:rPr lang="en-US" dirty="0" err="1"/>
              <a:t>arXiv</a:t>
            </a:r>
            <a:r>
              <a:rPr lang="en-US" dirty="0"/>
              <a:t>, 2009)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8649" y="2405733"/>
            <a:ext cx="4869503" cy="2887240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92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601" y="505258"/>
            <a:ext cx="3106017" cy="10480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</a:t>
            </a:r>
            <a:r>
              <a:rPr lang="ka-GE" sz="36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  <a:endParaRPr lang="en-US" sz="36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2" r="7534"/>
          <a:stretch/>
        </p:blipFill>
        <p:spPr>
          <a:xfrm>
            <a:off x="3768436" y="230188"/>
            <a:ext cx="1510384" cy="2402176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3" r="5646"/>
          <a:stretch/>
        </p:blipFill>
        <p:spPr>
          <a:xfrm>
            <a:off x="5486637" y="230188"/>
            <a:ext cx="1627456" cy="2402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8" r="32666"/>
          <a:stretch/>
        </p:blipFill>
        <p:spPr>
          <a:xfrm>
            <a:off x="7321911" y="230188"/>
            <a:ext cx="1742895" cy="240217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46614" y="6352144"/>
            <a:ext cx="5140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 </a:t>
            </a:r>
            <a:r>
              <a:rPr lang="en-US" i="1" dirty="0"/>
              <a:t>LARGE EXTRA DIMENSIONS </a:t>
            </a:r>
            <a:r>
              <a:rPr lang="en-US" dirty="0"/>
              <a:t>(</a:t>
            </a:r>
            <a:r>
              <a:rPr lang="en-US" dirty="0" err="1"/>
              <a:t>arXiv</a:t>
            </a:r>
            <a:r>
              <a:rPr lang="en-US" dirty="0"/>
              <a:t>, 2009)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03938" y="2350807"/>
            <a:ext cx="157755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Nima</a:t>
            </a:r>
            <a:r>
              <a:rPr lang="en-US" sz="1200" dirty="0" smtClean="0"/>
              <a:t> </a:t>
            </a:r>
            <a:r>
              <a:rPr lang="en-US" sz="1200" dirty="0" err="1" smtClean="0"/>
              <a:t>Arkani-Hamed</a:t>
            </a:r>
            <a:endParaRPr lang="en-US" sz="1200" dirty="0"/>
          </a:p>
        </p:txBody>
      </p:sp>
      <p:sp>
        <p:nvSpPr>
          <p:cNvPr id="11" name="Rectangle 10"/>
          <p:cNvSpPr/>
          <p:nvPr/>
        </p:nvSpPr>
        <p:spPr>
          <a:xfrm>
            <a:off x="5813264" y="2350807"/>
            <a:ext cx="1317990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200" dirty="0" err="1" smtClean="0"/>
              <a:t>Savas</a:t>
            </a:r>
            <a:r>
              <a:rPr lang="en-US" sz="1200" dirty="0" smtClean="0"/>
              <a:t> </a:t>
            </a:r>
            <a:r>
              <a:rPr lang="en-US" sz="1200" dirty="0" err="1" smtClean="0"/>
              <a:t>Dimopoulos</a:t>
            </a:r>
            <a:endParaRPr lang="en-US" sz="1200" dirty="0"/>
          </a:p>
        </p:txBody>
      </p:sp>
      <p:sp>
        <p:nvSpPr>
          <p:cNvPr id="13" name="Rectangle 12"/>
          <p:cNvSpPr/>
          <p:nvPr/>
        </p:nvSpPr>
        <p:spPr>
          <a:xfrm>
            <a:off x="8332554" y="2359572"/>
            <a:ext cx="732252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200" dirty="0" err="1" smtClean="0"/>
              <a:t>Gia</a:t>
            </a:r>
            <a:r>
              <a:rPr lang="en-US" sz="1200" dirty="0" smtClean="0"/>
              <a:t> </a:t>
            </a:r>
            <a:r>
              <a:rPr lang="en-US" sz="1200" dirty="0" err="1" smtClean="0"/>
              <a:t>Dvali</a:t>
            </a:r>
            <a:endParaRPr lang="en-US" sz="1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339491" y="1706479"/>
                <a:ext cx="284007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𝒅𝒊𝒎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</m:d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491" y="1706479"/>
                <a:ext cx="2840072" cy="369332"/>
              </a:xfrm>
              <a:prstGeom prst="rect">
                <a:avLst/>
              </a:prstGeom>
              <a:blipFill>
                <a:blip r:embed="rId5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842276" y="2212307"/>
                <a:ext cx="19490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𝒘𝒐𝒓𝒍𝒅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𝑲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en-US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276" y="2212307"/>
                <a:ext cx="1949060" cy="276999"/>
              </a:xfrm>
              <a:prstGeom prst="rect">
                <a:avLst/>
              </a:prstGeom>
              <a:blipFill>
                <a:blip r:embed="rId6"/>
                <a:stretch>
                  <a:fillRect l="-2500" r="-1563" b="-28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4" y="3036113"/>
            <a:ext cx="4572000" cy="1828800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8"/>
          <a:stretch>
            <a:fillRect/>
          </a:stretch>
        </p:blipFill>
        <p:spPr>
          <a:xfrm>
            <a:off x="4635794" y="2889384"/>
            <a:ext cx="4441362" cy="201627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-13855" y="5142124"/>
                <a:ext cx="4662000" cy="83721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𝜹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sSup>
                        <m:sSupPr>
                          <m:ctrlP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1" i="1" smtClean="0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en-US" b="1" i="1" smtClean="0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𝑻𝒆𝑽</m:t>
                              </m:r>
                            </m:e>
                          </m:d>
                        </m:e>
                        <m:sup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ka-GE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</m:oMath>
                    <m:oMath xmlns:m="http://schemas.openxmlformats.org/officeDocument/2006/math"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𝟏𝟎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𝑻𝒆𝑽</m:t>
                      </m:r>
                      <m:r>
                        <a:rPr lang="ka-GE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en-US" b="1" i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𝐝𝐢𝐦</m:t>
                      </m:r>
                      <m:r>
                        <a:rPr lang="en-US" b="1" i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855" y="5142124"/>
                <a:ext cx="4662000" cy="837217"/>
              </a:xfrm>
              <a:prstGeom prst="rect">
                <a:avLst/>
              </a:prstGeom>
              <a:blipFill>
                <a:blip r:embed="rId9"/>
                <a:stretch>
                  <a:fillRect t="-7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/>
              <p:cNvSpPr/>
              <p:nvPr/>
            </p:nvSpPr>
            <p:spPr>
              <a:xfrm>
                <a:off x="5584687" y="4952518"/>
                <a:ext cx="2882520" cy="9308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ka-GE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გრავიტაციისთვის</m:t>
                    </m:r>
                  </m:oMath>
                </a14:m>
                <a:r>
                  <a:rPr lang="en-US" b="1" i="1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  <a:t>:</a:t>
                </a:r>
                <a:br>
                  <a:rPr lang="en-US" b="1" i="1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𝒅𝒊𝒎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≫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</m:oMath>
                    <m:oMath xmlns:m="http://schemas.openxmlformats.org/officeDocument/2006/math">
                      <m:r>
                        <a:rPr lang="en-US" b="1" i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𝒅𝒊𝒎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𝒏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87" y="4952518"/>
                <a:ext cx="2882520" cy="930896"/>
              </a:xfrm>
              <a:prstGeom prst="rect">
                <a:avLst/>
              </a:prstGeom>
              <a:blipFill>
                <a:blip r:embed="rId10"/>
                <a:stretch>
                  <a:fillRect t="-4575" b="-6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5923081" y="5883414"/>
                <a:ext cx="2205732" cy="2845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დავუშვათ, 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მმ</m:t>
                      </m:r>
                    </m:oMath>
                  </m:oMathPara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3081" y="5883414"/>
                <a:ext cx="2205732" cy="284565"/>
              </a:xfrm>
              <a:prstGeom prst="rect">
                <a:avLst/>
              </a:prstGeom>
              <a:blipFill>
                <a:blip r:embed="rId11"/>
                <a:stretch>
                  <a:fillRect l="-3878" r="-3601" b="-489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51444" y="3009375"/>
            <a:ext cx="4465138" cy="1943144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4648145" y="3000608"/>
            <a:ext cx="4416661" cy="195190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3910160" y="2350862"/>
            <a:ext cx="1413164" cy="30556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829626" y="2348799"/>
            <a:ext cx="1302328" cy="263373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332554" y="2355222"/>
            <a:ext cx="732252" cy="297694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80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784" y="339562"/>
            <a:ext cx="2821132" cy="951056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</a:t>
            </a:r>
            <a:r>
              <a:rPr lang="ka-GE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  <a:endParaRPr lang="en-US" sz="32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8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216727" y="6352144"/>
            <a:ext cx="5597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r>
              <a:rPr lang="en-US" dirty="0"/>
              <a:t> </a:t>
            </a:r>
            <a:r>
              <a:rPr lang="en-US" i="1" dirty="0"/>
              <a:t>LARGE EXTRA DIMENSIONS </a:t>
            </a:r>
            <a:r>
              <a:rPr lang="en-US" dirty="0"/>
              <a:t>(</a:t>
            </a:r>
            <a:r>
              <a:rPr lang="en-US" dirty="0" err="1"/>
              <a:t>arXiv</a:t>
            </a:r>
            <a:r>
              <a:rPr lang="en-US" dirty="0"/>
              <a:t>, 2009)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34382" y="2283920"/>
                <a:ext cx="157825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𝑆𝑀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≈100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𝐺𝑒𝑉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4382" y="2283920"/>
                <a:ext cx="1578253" cy="276999"/>
              </a:xfrm>
              <a:prstGeom prst="rect">
                <a:avLst/>
              </a:prstGeom>
              <a:blipFill>
                <a:blip r:embed="rId2"/>
                <a:stretch>
                  <a:fillRect l="-3101" r="-3101" b="-15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433" y="2667141"/>
            <a:ext cx="6960178" cy="836355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b="7631"/>
          <a:stretch/>
        </p:blipFill>
        <p:spPr>
          <a:xfrm>
            <a:off x="1148723" y="1343729"/>
            <a:ext cx="7250522" cy="7344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5301" y="3476826"/>
            <a:ext cx="1477334" cy="5156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282412" y="4294513"/>
                <a:ext cx="5049780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≫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,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2+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</m:sSubSup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2412" y="4294513"/>
                <a:ext cx="5049780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176433" y="5089644"/>
                <a:ext cx="7045711" cy="3234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0" i="1" smtClean="0">
                          <a:latin typeface="Cambria Math" panose="02040503050406030204" pitchFamily="18" charset="0"/>
                        </a:rPr>
                        <m:t>თუ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𝑑𝑖𝑚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=4,  პლანკის შკალაზე ვართ: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2+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</m:sSubSup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𝑃𝑙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ka-G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p>
                      </m:sSubSup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19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𝐺𝑒𝑉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433" y="5089644"/>
                <a:ext cx="7045711" cy="323422"/>
              </a:xfrm>
              <a:prstGeom prst="rect">
                <a:avLst/>
              </a:prstGeom>
              <a:blipFill>
                <a:blip r:embed="rId7"/>
                <a:stretch>
                  <a:fillRect l="-346" r="-260" b="-283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20211" y="5634576"/>
            <a:ext cx="81741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1600" dirty="0" smtClean="0"/>
              <a:t>ამ შკალაზე ხდება გრავიტაცია სიდიდით ერთის რიგის და გვჭირდება დაკვანტვა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623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</a:t>
            </a:r>
            <a:r>
              <a:rPr lang="ka-GE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მოდელი</a:t>
            </a:r>
            <a:endParaRPr lang="en-US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97873" y="1506970"/>
                <a:ext cx="8548254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ka-GE" dirty="0" smtClean="0"/>
                  <a:t>ფუნდამენტური შკალაა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ka-GE" dirty="0" smtClean="0"/>
                  <a:t/>
                </a:r>
                <a:br>
                  <a:rPr lang="ka-GE" dirty="0" smtClean="0"/>
                </a:br>
                <a:r>
                  <a:rPr lang="en-US" dirty="0" smtClean="0"/>
                  <a:t/>
                </a:r>
                <a:br>
                  <a:rPr lang="en-US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𝑃𝑙</m:t>
                                  </m:r>
                                </m:sub>
                              </m:sSub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+2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r>
                  <a:rPr lang="en-US" b="0" dirty="0" smtClean="0">
                    <a:ea typeface="Cambria Math" panose="02040503050406030204" pitchFamily="18" charset="0"/>
                  </a:rPr>
                  <a:t/>
                </a:r>
                <a:br>
                  <a:rPr lang="en-US" b="0" dirty="0" smtClean="0">
                    <a:ea typeface="Cambria Math" panose="02040503050406030204" pitchFamily="18" charset="0"/>
                  </a:rPr>
                </a:br>
                <a:r>
                  <a:rPr lang="ka-GE" b="0" dirty="0" smtClean="0">
                    <a:ea typeface="Cambria Math" panose="02040503050406030204" pitchFamily="18" charset="0"/>
                  </a:rPr>
                  <a:t/>
                </a:r>
                <a:br>
                  <a:rPr lang="ka-GE" b="0" dirty="0" smtClean="0">
                    <a:ea typeface="Cambria Math" panose="02040503050406030204" pitchFamily="18" charset="0"/>
                  </a:rPr>
                </a:br>
                <a:r>
                  <a:rPr lang="ka-GE" b="0" dirty="0" smtClean="0">
                    <a:ea typeface="Cambria Math" panose="02040503050406030204" pitchFamily="18" charset="0"/>
                  </a:rPr>
                  <a:t>თუ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 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~ 10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𝑇𝑒𝑉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ka-GE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სმ</m:t>
                    </m:r>
                  </m:oMath>
                </a14:m>
                <a:r>
                  <a:rPr lang="ka-GE" b="0" dirty="0" smtClean="0">
                    <a:ea typeface="Cambria Math" panose="02040503050406030204" pitchFamily="18" charset="0"/>
                  </a:rPr>
                  <a:t> </a:t>
                </a:r>
                <a:br>
                  <a:rPr lang="ka-GE" b="0" dirty="0" smtClean="0">
                    <a:ea typeface="Cambria Math" panose="02040503050406030204" pitchFamily="18" charset="0"/>
                  </a:rPr>
                </a:br>
                <a:r>
                  <a:rPr lang="ka-GE" b="0" dirty="0" smtClean="0">
                    <a:ea typeface="Cambria Math" panose="02040503050406030204" pitchFamily="18" charset="0"/>
                  </a:rPr>
                  <a:t/>
                </a:r>
                <a:br>
                  <a:rPr lang="ka-GE" b="0" dirty="0" smtClean="0">
                    <a:ea typeface="Cambria Math" panose="02040503050406030204" pitchFamily="18" charset="0"/>
                  </a:rPr>
                </a:br>
                <a:r>
                  <a:rPr lang="ka-GE" b="0" dirty="0" smtClean="0">
                    <a:ea typeface="Cambria Math" panose="02040503050406030204" pitchFamily="18" charset="0"/>
                  </a:rPr>
                  <a:t>თუ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=2, 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~ 10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𝑇𝑒𝑉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𝑅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=0.1 მმ</m:t>
                    </m:r>
                  </m:oMath>
                </a14:m>
                <a:r>
                  <a:rPr lang="ka-GE" b="0" dirty="0" smtClean="0">
                    <a:ea typeface="Cambria Math" panose="02040503050406030204" pitchFamily="18" charset="0"/>
                  </a:rPr>
                  <a:t/>
                </a:r>
                <a:br>
                  <a:rPr lang="ka-GE" b="0" dirty="0" smtClean="0">
                    <a:ea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  <m:oMath xmlns:m="http://schemas.openxmlformats.org/officeDocument/2006/math">
                      <a:fld id="{A36F8C73-4C9C-4929-9F4D-88AE030DA883}" type="mathplaceholder"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Type equation here.</a:t>
                      </a:fld>
                    </m:oMath>
                    <m:oMath xmlns:m="http://schemas.openxmlformats.org/officeDocument/2006/math">
                      <a:fld id="{4D44A17E-1E83-4736-8245-C8E097C776E9}" type="mathplaceholder"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Type equation here.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7873" y="1506970"/>
                <a:ext cx="8548254" cy="4351338"/>
              </a:xfrm>
              <a:blipFill>
                <a:blip r:embed="rId2"/>
                <a:stretch>
                  <a:fillRect l="-1498" t="-18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9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069523" y="6352144"/>
            <a:ext cx="54171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r>
              <a:rPr lang="en-US" dirty="0"/>
              <a:t> </a:t>
            </a:r>
            <a:r>
              <a:rPr lang="en-US" i="1" dirty="0"/>
              <a:t>LARGE EXTRA DIMENSIONS </a:t>
            </a:r>
            <a:r>
              <a:rPr lang="en-US" dirty="0"/>
              <a:t>(</a:t>
            </a:r>
            <a:r>
              <a:rPr lang="en-US" dirty="0" err="1"/>
              <a:t>arXiv</a:t>
            </a:r>
            <a:r>
              <a:rPr lang="en-US" dirty="0"/>
              <a:t>, 2009)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872" y="5133626"/>
            <a:ext cx="8388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i="1" dirty="0" smtClean="0"/>
              <a:t>დასკვნა: არაა შეუთავსებელი ექსპერიმენტულ მონაცემებთან</a:t>
            </a:r>
            <a:endParaRPr lang="en-US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1518" y="542801"/>
            <a:ext cx="3514609" cy="13255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558" y="630335"/>
            <a:ext cx="3894528" cy="123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48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05" y="1480287"/>
            <a:ext cx="4591050" cy="173275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10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4896" y="1607983"/>
            <a:ext cx="4705868" cy="1477359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305" y="3340733"/>
            <a:ext cx="8172893" cy="197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87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76" y="1508861"/>
            <a:ext cx="3140336" cy="926109"/>
          </a:xfrm>
        </p:spPr>
        <p:txBody>
          <a:bodyPr>
            <a:normAutofit/>
          </a:bodyPr>
          <a:lstStyle/>
          <a:p>
            <a:r>
              <a:rPr lang="ka-GE" sz="32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ლიტერატურა:</a:t>
            </a:r>
            <a:endParaRPr lang="en-US" sz="32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852" y="2673022"/>
            <a:ext cx="8555298" cy="2281115"/>
          </a:xfrm>
        </p:spPr>
        <p:txBody>
          <a:bodyPr/>
          <a:lstStyle/>
          <a:p>
            <a:pPr marL="0" lvl="0" indent="0">
              <a:buNone/>
            </a:pPr>
            <a:r>
              <a:rPr lang="en-US" sz="2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[1]. 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sz="2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r>
              <a:rPr lang="en-US" sz="2400" dirty="0" smtClean="0"/>
              <a:t> </a:t>
            </a:r>
            <a:r>
              <a:rPr lang="en-US" sz="2400" i="1" dirty="0" smtClean="0"/>
              <a:t>LARGE EXTRA DIMENSIONS </a:t>
            </a:r>
            <a:r>
              <a:rPr lang="en-US" sz="2400" dirty="0"/>
              <a:t>(</a:t>
            </a:r>
            <a:r>
              <a:rPr lang="en-US" sz="2400" dirty="0" err="1"/>
              <a:t>arXiv</a:t>
            </a:r>
            <a:r>
              <a:rPr lang="en-US" sz="2400" dirty="0"/>
              <a:t>, </a:t>
            </a:r>
            <a:r>
              <a:rPr lang="en-US" sz="2400" dirty="0" smtClean="0"/>
              <a:t>2009)</a:t>
            </a:r>
            <a:endParaRPr lang="en-US" sz="2400" dirty="0"/>
          </a:p>
          <a:p>
            <a:pPr marL="0" lvl="0" indent="0">
              <a:buNone/>
            </a:pPr>
            <a:r>
              <a:rPr lang="en-US" sz="2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[2].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Nima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Arkani-Hamed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Savas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Dimopoulos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Dvali</a:t>
            </a:r>
            <a:r>
              <a:rPr lang="en-US" sz="2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. </a:t>
            </a:r>
            <a:r>
              <a:rPr lang="en-US" sz="2400" i="1" dirty="0" smtClean="0"/>
              <a:t>The Hierarchy Problem and New Dimensions at a </a:t>
            </a:r>
            <a:r>
              <a:rPr lang="en-US" sz="2400" i="1" dirty="0" err="1" smtClean="0"/>
              <a:t>Milimeter</a:t>
            </a:r>
            <a:r>
              <a:rPr lang="en-US" sz="2400" dirty="0" smtClean="0"/>
              <a:t>(</a:t>
            </a:r>
            <a:r>
              <a:rPr lang="en-US" sz="2400" dirty="0" err="1" smtClean="0"/>
              <a:t>arXiv</a:t>
            </a:r>
            <a:r>
              <a:rPr lang="en-US" sz="2400" dirty="0"/>
              <a:t>, </a:t>
            </a:r>
            <a:r>
              <a:rPr lang="en-US" sz="2400" dirty="0" smtClean="0"/>
              <a:t>1998) 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[3</a:t>
            </a:r>
            <a:r>
              <a:rPr lang="en-US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]. https://en.wikipedia.org/wiki/Large_extra_dimensions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4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5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403" y="3643823"/>
            <a:ext cx="7886700" cy="1325563"/>
          </a:xfrm>
        </p:spPr>
        <p:txBody>
          <a:bodyPr/>
          <a:lstStyle/>
          <a:p>
            <a:pPr algn="ctr"/>
            <a:r>
              <a:rPr lang="ka-GE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გმადლობთ </a:t>
            </a:r>
            <a:r>
              <a:rPr lang="ka-GE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ყურადღებისთვის!</a:t>
            </a:r>
            <a:endParaRPr lang="en-US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6/12/2023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31835-20B0-4C3B-B2B0-54C0095B91A7}" type="slidenum">
              <a:rPr lang="en-US" smtClean="0"/>
              <a:t>12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87669" y="3702262"/>
            <a:ext cx="2601680" cy="186128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588" y="3332062"/>
            <a:ext cx="1933224" cy="2601681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rot="16200000">
            <a:off x="-2496166" y="3216645"/>
            <a:ext cx="522316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9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en-US" sz="900" b="1" dirty="0" err="1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Shifman</a:t>
            </a:r>
            <a:r>
              <a:rPr lang="en-US" sz="9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.</a:t>
            </a:r>
            <a:r>
              <a:rPr lang="en-US" sz="900" dirty="0"/>
              <a:t> </a:t>
            </a:r>
            <a:r>
              <a:rPr lang="en-US" sz="900" i="1" dirty="0"/>
              <a:t>LARGE EXTRA DIMENSIONS </a:t>
            </a:r>
            <a:r>
              <a:rPr lang="en-US" sz="900" dirty="0"/>
              <a:t>(</a:t>
            </a:r>
            <a:r>
              <a:rPr lang="en-US" sz="900" dirty="0" err="1"/>
              <a:t>arXiv</a:t>
            </a:r>
            <a:r>
              <a:rPr lang="en-US" sz="900" dirty="0"/>
              <a:t>, 2009)</a:t>
            </a:r>
            <a:endParaRPr lang="en-US" sz="9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9418" y="190956"/>
            <a:ext cx="7389685" cy="303392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399309" y="82616"/>
            <a:ext cx="7744691" cy="3249445"/>
          </a:xfrm>
          <a:prstGeom prst="rect">
            <a:avLst/>
          </a:prstGeom>
          <a:noFill/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1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2569</TotalTime>
  <Words>619</Words>
  <Application>Microsoft Office PowerPoint</Application>
  <PresentationFormat>On-screen Show (4:3)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Sylfaen</vt:lpstr>
      <vt:lpstr>Times New Roman</vt:lpstr>
      <vt:lpstr>Office Theme</vt:lpstr>
      <vt:lpstr>PowerPoint Presentation</vt:lpstr>
      <vt:lpstr>მოხსენების გეგმა:</vt:lpstr>
      <vt:lpstr>იერარქიის პრობლემა</vt:lpstr>
      <vt:lpstr>დამატებითი განზომილებები</vt:lpstr>
      <vt:lpstr>კალუზა-კლეინის(KK) თეორია</vt:lpstr>
      <vt:lpstr>გრავიტაცია?!</vt:lpstr>
      <vt:lpstr>ADD მოდელი</vt:lpstr>
      <vt:lpstr>ADD მოდელი</vt:lpstr>
      <vt:lpstr>ADD მოდელი</vt:lpstr>
      <vt:lpstr>PowerPoint Presentation</vt:lpstr>
      <vt:lpstr>ლიტერატურა:</vt:lpstr>
      <vt:lpstr>გმადლობთ ყურადღებისთვის!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 </cp:lastModifiedBy>
  <cp:revision>108</cp:revision>
  <dcterms:created xsi:type="dcterms:W3CDTF">2022-06-22T19:05:37Z</dcterms:created>
  <dcterms:modified xsi:type="dcterms:W3CDTF">2023-06-11T20:19:03Z</dcterms:modified>
</cp:coreProperties>
</file>