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fi" initials="S" lastIdx="1" clrIdx="0">
    <p:extLst>
      <p:ext uri="{19B8F6BF-5375-455C-9EA6-DF929625EA0E}">
        <p15:presenceInfo xmlns:p15="http://schemas.microsoft.com/office/powerpoint/2012/main" xmlns="" userId="Sof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78" y="-78"/>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3941172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3043196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2575597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1563167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4069091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1871947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211004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431158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3927544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1441548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40074-EDED-4979-8B2F-EABB587BD9B2}" type="datetimeFigureOut">
              <a:rPr lang="en-US" smtClean="0"/>
              <a:pPr/>
              <a:t>28.01.2018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3808797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040074-EDED-4979-8B2F-EABB587BD9B2}" type="datetimeFigureOut">
              <a:rPr lang="en-US" smtClean="0"/>
              <a:pPr/>
              <a:t>28.01.2018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147311-EFB8-41C9-8B65-E2BEF3BCEB01}" type="slidenum">
              <a:rPr lang="en-US" smtClean="0"/>
              <a:pPr/>
              <a:t>‹#›</a:t>
            </a:fld>
            <a:endParaRPr lang="en-US"/>
          </a:p>
        </p:txBody>
      </p:sp>
    </p:spTree>
    <p:extLst>
      <p:ext uri="{BB962C8B-B14F-4D97-AF65-F5344CB8AC3E}">
        <p14:creationId xmlns:p14="http://schemas.microsoft.com/office/powerpoint/2010/main" xmlns="" val="9598813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PsfyE1-s9Rs" TargetMode="External"/><Relationship Id="rId2" Type="http://schemas.openxmlformats.org/officeDocument/2006/relationships/hyperlink" Target="https://en.wikipedia.org/wiki/Inflation_(cosmolog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t>ინფლაცია</a:t>
            </a:r>
            <a:endParaRPr lang="en-US" dirty="0"/>
          </a:p>
        </p:txBody>
      </p:sp>
      <p:sp>
        <p:nvSpPr>
          <p:cNvPr id="3" name="Subtitle 2"/>
          <p:cNvSpPr>
            <a:spLocks noGrp="1"/>
          </p:cNvSpPr>
          <p:nvPr>
            <p:ph type="subTitle" idx="1"/>
          </p:nvPr>
        </p:nvSpPr>
        <p:spPr>
          <a:xfrm>
            <a:off x="9878291" y="6248256"/>
            <a:ext cx="2078182" cy="388071"/>
          </a:xfrm>
        </p:spPr>
        <p:txBody>
          <a:bodyPr>
            <a:normAutofit/>
          </a:bodyPr>
          <a:lstStyle/>
          <a:p>
            <a:r>
              <a:rPr lang="ka-GE" sz="1400" i="1" dirty="0" smtClean="0"/>
              <a:t>დავით ბულისკერია</a:t>
            </a:r>
            <a:endParaRPr lang="en-US" sz="1400" i="1" dirty="0">
              <a:latin typeface="Matura MT Script Capitals" panose="03020802060602070202" pitchFamily="66" charset="0"/>
            </a:endParaRPr>
          </a:p>
        </p:txBody>
      </p:sp>
    </p:spTree>
    <p:extLst>
      <p:ext uri="{BB962C8B-B14F-4D97-AF65-F5344CB8AC3E}">
        <p14:creationId xmlns:p14="http://schemas.microsoft.com/office/powerpoint/2010/main" xmlns="" val="1852568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მიმოხილვა</a:t>
            </a:r>
            <a:endParaRPr lang="en-US"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p:txBody>
              <a:bodyPr>
                <a:normAutofit fontScale="77500" lnSpcReduction="20000"/>
              </a:bodyPr>
              <a:lstStyle/>
              <a:p>
                <a:pPr marL="0" indent="0">
                  <a:buNone/>
                </a:pPr>
                <a:r>
                  <a:rPr lang="ka-GE" dirty="0" smtClean="0"/>
                  <a:t>კოსმოლოგიაში ინფლაცია არის სივრცის ექსპონენციალური გაფართოების თეორია ადრეულ სამყაროში. ინფლაციის ეპოქა გრძელდებოდა სამყაროს წარმოქმნიდან </a:t>
                </a:r>
                <a14:m>
                  <m:oMath xmlns:m="http://schemas.openxmlformats.org/officeDocument/2006/math">
                    <m:sSup>
                      <m:sSupPr>
                        <m:ctrlPr>
                          <a:rPr lang="ka-GE" i="1" smtClean="0"/>
                        </m:ctrlPr>
                      </m:sSupPr>
                      <m:e>
                        <m:r>
                          <a:rPr lang="ka-GE" b="0" i="1" smtClean="0"/>
                          <m:t>10</m:t>
                        </m:r>
                      </m:e>
                      <m:sup>
                        <m:r>
                          <a:rPr lang="ka-GE" b="0" i="1" smtClean="0"/>
                          <m:t>−36</m:t>
                        </m:r>
                      </m:sup>
                    </m:sSup>
                    <m:r>
                      <a:rPr lang="ka-GE" b="0" i="1" smtClean="0"/>
                      <m:t> წამ</m:t>
                    </m:r>
                  </m:oMath>
                </a14:m>
                <a:r>
                  <a:rPr lang="ka-GE" dirty="0" smtClean="0"/>
                  <a:t>იდან </a:t>
                </a:r>
                <a14:m>
                  <m:oMath xmlns:m="http://schemas.openxmlformats.org/officeDocument/2006/math">
                    <m:sSup>
                      <m:sSupPr>
                        <m:ctrlPr>
                          <a:rPr lang="ka-GE" i="1" smtClean="0">
                            <a:latin typeface="Cambria Math" panose="02040503050406030204" pitchFamily="18" charset="0"/>
                          </a:rPr>
                        </m:ctrlPr>
                      </m:sSupPr>
                      <m:e>
                        <m:r>
                          <a:rPr lang="ka-GE" b="0" i="1" smtClean="0">
                            <a:latin typeface="Cambria Math" panose="02040503050406030204" pitchFamily="18" charset="0"/>
                          </a:rPr>
                          <m:t>10</m:t>
                        </m:r>
                      </m:e>
                      <m:sup>
                        <m:r>
                          <a:rPr lang="ka-GE" b="0" i="1" smtClean="0">
                            <a:latin typeface="Cambria Math" panose="02040503050406030204" pitchFamily="18" charset="0"/>
                          </a:rPr>
                          <m:t>−3</m:t>
                        </m:r>
                        <m:r>
                          <a:rPr lang="ka-GE" b="0" i="1" smtClean="0">
                            <a:latin typeface="Cambria Math" panose="02040503050406030204" pitchFamily="18" charset="0"/>
                          </a:rPr>
                          <m:t>2</m:t>
                        </m:r>
                      </m:sup>
                    </m:sSup>
                    <m:r>
                      <a:rPr lang="ka-GE" b="0" i="1" smtClean="0">
                        <a:latin typeface="Cambria Math" panose="02040503050406030204" pitchFamily="18" charset="0"/>
                      </a:rPr>
                      <m:t> </m:t>
                    </m:r>
                  </m:oMath>
                </a14:m>
                <a:r>
                  <a:rPr lang="ka-GE" dirty="0" smtClean="0"/>
                  <a:t>წამამდე. ინფლაციის პერიოდის შემდგომ სამყარო განაგრძობდა გაფართოებას მაგრამ გაცილებით მცირე სიჩქარით.</a:t>
                </a:r>
              </a:p>
              <a:p>
                <a:pPr marL="0" indent="0">
                  <a:buNone/>
                </a:pPr>
                <a:r>
                  <a:rPr lang="ka-GE" dirty="0" smtClean="0"/>
                  <a:t>1979 წელს ინფლაციის თეორია შექმნა ალან გუტმა,კორნელში. შემდგომ ეს თეორი განვითარდა 80-ებში. ინფლაციის თეორია ხსნის დიდი-მასშტაბის კოსმოსური სტრუქტურების წარმოშობას, რატომ არის სამყარო იზოტროპული და ბრტყელი. </a:t>
                </a:r>
              </a:p>
              <a:p>
                <a:pPr marL="0" indent="0">
                  <a:buNone/>
                </a:pPr>
                <a:r>
                  <a:rPr lang="ka-GE" dirty="0" smtClean="0"/>
                  <a:t>დეტალური ნაწილაკების ფიზიკის მექანიზმი რომელიც აღწერს ინფლაციას ცნობილი არაა. ძირითადი პარადიგმა არის აღიარებული მეცნირების მიერ და დაკვირვების შედეგად შემუშავებულია სხვადასხვა მოდელი ინფლაციის.  </a:t>
                </a:r>
                <a:endParaRPr lang="ka-GE" dirty="0"/>
              </a:p>
              <a:p>
                <a:pPr marL="0" indent="0">
                  <a:buNone/>
                </a:pPr>
                <a:r>
                  <a:rPr lang="ka-GE" dirty="0" smtClean="0"/>
                  <a:t>2002 წელს ინფლაციის თეორიის სამი შემქმნელი ალან გუტი, ანდრეი ლინდა და პოლ </a:t>
                </a:r>
                <a:r>
                  <a:rPr lang="en-US" dirty="0" smtClean="0"/>
                  <a:t> </a:t>
                </a:r>
                <a:r>
                  <a:rPr lang="ka-GE" dirty="0" smtClean="0"/>
                  <a:t>სტაინჰარდი დაჯილდოვდნენ „დირაკის პრიზით“ „ინფლაციის ცნების განვითარებისათვის“ (</a:t>
                </a:r>
                <a:r>
                  <a:rPr lang="en-US" dirty="0" smtClean="0"/>
                  <a:t>“</a:t>
                </a:r>
                <a:r>
                  <a:rPr lang="en-GB" dirty="0"/>
                  <a:t>for development of the concept of inflation in </a:t>
                </a:r>
                <a:r>
                  <a:rPr lang="en-GB" dirty="0" smtClean="0"/>
                  <a:t>cosmology</a:t>
                </a:r>
                <a:r>
                  <a:rPr lang="en-US" dirty="0" smtClean="0"/>
                  <a:t>”). </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cstate="print"/>
                <a:stretch>
                  <a:fillRect l="-754" t="-2661" r="-290"/>
                </a:stretch>
              </a:blipFill>
            </p:spPr>
            <p:txBody>
              <a:bodyPr/>
              <a:lstStyle/>
              <a:p>
                <a:r>
                  <a:rPr lang="en-US">
                    <a:noFill/>
                  </a:rPr>
                  <a:t> </a:t>
                </a:r>
              </a:p>
            </p:txBody>
          </p:sp>
        </mc:Fallback>
      </mc:AlternateContent>
    </p:spTree>
    <p:extLst>
      <p:ext uri="{BB962C8B-B14F-4D97-AF65-F5344CB8AC3E}">
        <p14:creationId xmlns:p14="http://schemas.microsoft.com/office/powerpoint/2010/main" xmlns="" val="3461814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
            </a:r>
            <a:br>
              <a:rPr lang="ka-GE" dirty="0" smtClean="0"/>
            </a:br>
            <a:r>
              <a:rPr lang="ka-GE" dirty="0" smtClean="0"/>
              <a:t>ინფლაციის მთავარი იდეა</a:t>
            </a:r>
            <a:endParaRPr lang="en-US"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838200" y="1825625"/>
                <a:ext cx="10515600" cy="4810306"/>
              </a:xfrm>
            </p:spPr>
            <p:txBody>
              <a:bodyPr>
                <a:normAutofit fontScale="62500" lnSpcReduction="20000"/>
              </a:bodyPr>
              <a:lstStyle/>
              <a:p>
                <a:pPr marL="0" indent="0">
                  <a:buNone/>
                </a:pPr>
                <a:r>
                  <a:rPr lang="ka-GE" dirty="0" smtClean="0"/>
                  <a:t>იმ დროიდან როცა სამყაროს ტემპერატურა იყო 200 მევ და დღემდე სამყაროს წარმოშობა არის გასაგები და მრავალი დაკვირვება არის ჩატარებული ლაბორატორიებში(ბმ და ბე-ის გარდა). უფრო უკან რო წავიდეთ წარმოშობის საკითხი ხდება ბუნდოვანი. მიუხედავად ამისა, შესაძლებელი გახდა შესაბამისი სცენარის შეთავაზება სამყაროს ადრეული ეპოქის შესახებ, რომელსაც სახელად ჰქვია ინფლაცია. ინფლაციის დროს არსებულმა პოტენციალმა განაპირობა ცნობილი რადიაციით დომინირებული სამყაროს წარმოშობა მაქამდე არსებული ქაოსური მდგომარეობიდან</a:t>
                </a:r>
                <a:r>
                  <a:rPr lang="en-US" dirty="0" smtClean="0"/>
                  <a:t>. </a:t>
                </a:r>
                <a:endParaRPr lang="ka-GE" dirty="0"/>
              </a:p>
              <a:p>
                <a:pPr marL="0" indent="0">
                  <a:buNone/>
                </a:pPr>
                <a:r>
                  <a:rPr lang="ka-GE" dirty="0" smtClean="0"/>
                  <a:t>ფუნდამენტური იდეა არის ის რომ ადრეულ ხანაში სამყარო ფართოვდებოდა აჩქარებულად, </a:t>
                </a:r>
                <a14:m>
                  <m:oMath xmlns:m="http://schemas.openxmlformats.org/officeDocument/2006/math">
                    <m:acc>
                      <m:accPr>
                        <m:chr m:val="̈"/>
                        <m:ctrlPr>
                          <a:rPr lang="ka-GE" i="1" smtClean="0"/>
                        </m:ctrlPr>
                      </m:accPr>
                      <m:e>
                        <m:r>
                          <a:rPr lang="en-US" b="0" i="1" smtClean="0">
                            <a:latin typeface="Cambria Math" panose="02040503050406030204" pitchFamily="18" charset="0"/>
                          </a:rPr>
                          <m:t>𝑎</m:t>
                        </m:r>
                      </m:e>
                    </m:acc>
                  </m:oMath>
                </a14:m>
                <a:r>
                  <a:rPr lang="en-US" dirty="0" smtClean="0"/>
                  <a:t>&gt;0, </a:t>
                </a:r>
                <a:r>
                  <a:rPr lang="ka-GE" dirty="0" smtClean="0"/>
                  <a:t>მიღებული სკალარული ველიდან </a:t>
                </a:r>
                <a:r>
                  <a:rPr lang="el-GR" dirty="0" smtClean="0"/>
                  <a:t>φ</a:t>
                </a:r>
                <a:r>
                  <a:rPr lang="ka-GE" dirty="0" smtClean="0"/>
                  <a:t>. </a:t>
                </a:r>
                <a:r>
                  <a:rPr lang="en-US" dirty="0" smtClean="0"/>
                  <a:t>FRW</a:t>
                </a:r>
                <a:r>
                  <a:rPr lang="ru-RU" dirty="0" smtClean="0"/>
                  <a:t> </a:t>
                </a:r>
                <a:r>
                  <a:rPr lang="ka-GE" dirty="0" smtClean="0"/>
                  <a:t>კოსმოლოგიაში შეგვიძლია მივიღოთ ამონახსნი   ძალიან სწრაფი გაფართოებისთვის, სადაც მდგომარეობის განტოლება ასეთ დროს ადასტურებს უარყოფით წნევას გარემოში როგორიცაა</a:t>
                </a:r>
              </a:p>
              <a:p>
                <a:pPr marL="0" indent="0" algn="ctr">
                  <a:buNone/>
                </a:pPr>
                <a14:m>
                  <m:oMath xmlns:m="http://schemas.openxmlformats.org/officeDocument/2006/math">
                    <m:r>
                      <m:rPr>
                        <m:sty m:val="p"/>
                      </m:rPr>
                      <a:rPr lang="el-GR" i="1" smtClean="0">
                        <a:latin typeface="Cambria Math" panose="02040503050406030204" pitchFamily="18" charset="0"/>
                      </a:rPr>
                      <m:t>ω</m:t>
                    </m:r>
                    <m:r>
                      <a:rPr lang="ka-GE" b="0" i="1" smtClean="0">
                        <a:latin typeface="Cambria Math" panose="02040503050406030204" pitchFamily="18" charset="0"/>
                      </a:rPr>
                      <m:t>&lt;−</m:t>
                    </m:r>
                    <m:f>
                      <m:fPr>
                        <m:ctrlPr>
                          <a:rPr lang="ka-GE" b="0" i="1" smtClean="0"/>
                        </m:ctrlPr>
                      </m:fPr>
                      <m:num>
                        <m:r>
                          <a:rPr lang="ka-GE" b="0" i="1" smtClean="0"/>
                          <m:t>1</m:t>
                        </m:r>
                      </m:num>
                      <m:den>
                        <m:r>
                          <a:rPr lang="ka-GE" b="0" i="1" smtClean="0"/>
                          <m:t>3</m:t>
                        </m:r>
                      </m:den>
                    </m:f>
                    <m:r>
                      <a:rPr lang="ka-GE" b="0" i="0" smtClean="0"/>
                      <m:t>,</m:t>
                    </m:r>
                  </m:oMath>
                </a14:m>
                <a:r>
                  <a:rPr lang="ka-GE" b="0" dirty="0" smtClean="0"/>
                  <a:t>                                     (1)</a:t>
                </a:r>
              </a:p>
              <a:p>
                <a:pPr marL="0" indent="0">
                  <a:buNone/>
                </a:pPr>
                <a:r>
                  <a:rPr lang="ka-GE" dirty="0" smtClean="0"/>
                  <a:t>ასეთ დროს გაფართოების აჩქარება არის დადებითი. მაგალითად თუ</a:t>
                </a:r>
              </a:p>
              <a:p>
                <a:pPr marL="0" indent="0" algn="ctr">
                  <a:buNone/>
                </a:pPr>
                <a14:m>
                  <m:oMath xmlns:m="http://schemas.openxmlformats.org/officeDocument/2006/math">
                    <m:r>
                      <m:rPr>
                        <m:sty m:val="p"/>
                      </m:rPr>
                      <a:rPr lang="el-GR" i="1" smtClean="0">
                        <a:latin typeface="Cambria Math" panose="02040503050406030204" pitchFamily="18" charset="0"/>
                      </a:rPr>
                      <m:t>ω</m:t>
                    </m:r>
                    <m:r>
                      <a:rPr lang="ka-GE" b="0" i="1" smtClean="0">
                        <a:latin typeface="Cambria Math" panose="02040503050406030204" pitchFamily="18" charset="0"/>
                      </a:rPr>
                      <m:t>&lt;−</m:t>
                    </m:r>
                    <m:f>
                      <m:fPr>
                        <m:ctrlPr>
                          <a:rPr lang="ka-GE" b="0" i="1" smtClean="0">
                            <a:latin typeface="Cambria Math" panose="02040503050406030204" pitchFamily="18" charset="0"/>
                          </a:rPr>
                        </m:ctrlPr>
                      </m:fPr>
                      <m:num>
                        <m:r>
                          <a:rPr lang="ka-GE" b="0" i="1" smtClean="0">
                            <a:latin typeface="Cambria Math" panose="02040503050406030204" pitchFamily="18" charset="0"/>
                          </a:rPr>
                          <m:t>2</m:t>
                        </m:r>
                      </m:num>
                      <m:den>
                        <m:r>
                          <a:rPr lang="ka-GE" b="0" i="1" smtClean="0">
                            <a:latin typeface="Cambria Math" panose="02040503050406030204" pitchFamily="18" charset="0"/>
                          </a:rPr>
                          <m:t>3</m:t>
                        </m:r>
                      </m:den>
                    </m:f>
                  </m:oMath>
                </a14:m>
                <a:r>
                  <a:rPr lang="en-US" dirty="0" smtClean="0"/>
                  <a:t> ,</a:t>
                </a:r>
                <a:r>
                  <a:rPr lang="ka-GE" dirty="0" smtClean="0"/>
                  <a:t>                                     (2)</a:t>
                </a:r>
              </a:p>
              <a:p>
                <a:pPr marL="0" indent="0">
                  <a:buNone/>
                </a:pPr>
                <a:r>
                  <a:rPr lang="ka-GE" dirty="0" smtClean="0"/>
                  <a:t>ამ დროს </a:t>
                </a:r>
              </a:p>
              <a:p>
                <a:pPr marL="0" indent="0" algn="ctr">
                  <a:buNone/>
                </a:pPr>
                <a14:m>
                  <m:oMath xmlns:m="http://schemas.openxmlformats.org/officeDocument/2006/math">
                    <m:r>
                      <m:rPr>
                        <m:sty m:val="p"/>
                      </m:rPr>
                      <a:rPr lang="en-US" i="1" smtClean="0"/>
                      <m:t>a</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𝑡</m:t>
                        </m:r>
                      </m:e>
                      <m:sup>
                        <m:r>
                          <a:rPr lang="en-US" b="0" i="1" smtClean="0">
                            <a:latin typeface="Cambria Math" panose="02040503050406030204" pitchFamily="18" charset="0"/>
                          </a:rPr>
                          <m:t>2</m:t>
                        </m:r>
                      </m:sup>
                    </m:sSup>
                  </m:oMath>
                </a14:m>
                <a:r>
                  <a:rPr lang="en-US" dirty="0" smtClean="0"/>
                  <a:t>,</a:t>
                </a:r>
                <a:r>
                  <a:rPr lang="ka-GE" dirty="0" smtClean="0"/>
                  <a:t>   			    (3)</a:t>
                </a:r>
                <a:endParaRPr lang="en-US" dirty="0" smtClean="0"/>
              </a:p>
              <a:p>
                <a:pPr marL="0" indent="0" algn="ctr">
                  <a:buNone/>
                </a:pPr>
                <a14:m>
                  <m:oMath xmlns:m="http://schemas.openxmlformats.org/officeDocument/2006/math">
                    <m:r>
                      <m:rPr>
                        <m:sty m:val="p"/>
                      </m:rPr>
                      <a:rPr lang="el-GR" b="0" i="1" smtClean="0">
                        <a:latin typeface="Cambria Math" panose="02040503050406030204" pitchFamily="18" charset="0"/>
                      </a:rPr>
                      <m:t>ρ</m:t>
                    </m:r>
                    <m:r>
                      <a:rPr lang="en-US" b="0" i="1" smtClean="0">
                        <a:latin typeface="Cambria Math" panose="02040503050406030204" pitchFamily="18" charset="0"/>
                      </a:rPr>
                      <m:t>~</m:t>
                    </m:r>
                    <m:f>
                      <m:fPr>
                        <m:ctrlPr>
                          <a:rPr lang="ka-GE" i="1" smtClean="0"/>
                        </m:ctrlPr>
                      </m:fPr>
                      <m:num>
                        <m:r>
                          <a:rPr lang="en-US" b="0" i="1" smtClean="0">
                            <a:latin typeface="Cambria Math" panose="02040503050406030204" pitchFamily="18" charset="0"/>
                          </a:rPr>
                          <m:t>1</m:t>
                        </m:r>
                      </m:num>
                      <m:den>
                        <m:r>
                          <a:rPr lang="en-US" b="0" i="1" smtClean="0">
                            <a:latin typeface="Cambria Math" panose="02040503050406030204" pitchFamily="18" charset="0"/>
                          </a:rPr>
                          <m:t>𝑎</m:t>
                        </m:r>
                      </m:den>
                    </m:f>
                  </m:oMath>
                </a14:m>
                <a:r>
                  <a:rPr lang="en-US" dirty="0" smtClean="0"/>
                  <a:t> ,</a:t>
                </a:r>
                <a:r>
                  <a:rPr lang="ka-GE" dirty="0" smtClean="0"/>
                  <a:t>  			    (4)</a:t>
                </a:r>
                <a:endParaRPr lang="en-US" dirty="0" smtClean="0"/>
              </a:p>
              <a:p>
                <a:pPr marL="0" indent="0" algn="ctr">
                  <a:buNone/>
                </a:pPr>
                <a:r>
                  <a:rPr lang="ka-GE" dirty="0" smtClean="0"/>
                  <a:t>აჩქარებული გაფართოების წყარო მცირდება გაფართოების ფაქტორის უკუპროპორციულად.</a:t>
                </a:r>
                <a:endParaRPr lang="en-US" dirty="0" smtClean="0"/>
              </a:p>
              <a:p>
                <a:pPr marL="0" indent="0" algn="ctr">
                  <a:buNone/>
                </a:pPr>
                <a:endParaRPr lang="ka-GE" dirty="0" smtClean="0"/>
              </a:p>
              <a:p>
                <a:pPr marL="0" indent="0">
                  <a:buNone/>
                </a:pPr>
                <a:endParaRPr lang="en-US" dirty="0" smtClean="0"/>
              </a:p>
              <a:p>
                <a:pPr marL="0" indent="0">
                  <a:buNone/>
                </a:pPr>
                <a:endParaRPr lang="ka-GE" dirty="0"/>
              </a:p>
              <a:p>
                <a:pPr marL="0" indent="0">
                  <a:buNone/>
                </a:pPr>
                <a:endParaRPr lang="ka-GE" dirty="0" smtClean="0"/>
              </a:p>
              <a:p>
                <a:pPr marL="0" indent="0">
                  <a:buNone/>
                </a:pPr>
                <a:endParaRPr lang="ka-GE" dirty="0" smtClean="0"/>
              </a:p>
              <a:p>
                <a:pPr marL="0" indent="0" algn="ctr">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825625"/>
                <a:ext cx="10515600" cy="4810306"/>
              </a:xfrm>
              <a:blipFill>
                <a:blip r:embed="rId2" cstate="print"/>
                <a:stretch>
                  <a:fillRect l="-522" t="-1899" r="-812"/>
                </a:stretch>
              </a:blipFill>
            </p:spPr>
            <p:txBody>
              <a:bodyPr/>
              <a:lstStyle/>
              <a:p>
                <a:r>
                  <a:rPr lang="en-US">
                    <a:noFill/>
                  </a:rPr>
                  <a:t> </a:t>
                </a:r>
              </a:p>
            </p:txBody>
          </p:sp>
        </mc:Fallback>
      </mc:AlternateContent>
    </p:spTree>
    <p:extLst>
      <p:ext uri="{BB962C8B-B14F-4D97-AF65-F5344CB8AC3E}">
        <p14:creationId xmlns:p14="http://schemas.microsoft.com/office/powerpoint/2010/main" xmlns="" val="363667897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6354" y="339000"/>
            <a:ext cx="3553097" cy="627651"/>
          </a:xfrm>
        </p:spPr>
        <p:txBody>
          <a:bodyPr>
            <a:normAutofit/>
          </a:bodyPr>
          <a:lstStyle/>
          <a:p>
            <a:pPr algn="ctr"/>
            <a:r>
              <a:rPr lang="ka-GE" sz="1800" dirty="0" smtClean="0"/>
              <a:t>ინფლაციის მთავარი იდეა</a:t>
            </a:r>
            <a:endParaRPr lang="en-US" sz="1800"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994954" y="966650"/>
                <a:ext cx="10493661" cy="5715503"/>
              </a:xfrm>
            </p:spPr>
            <p:txBody>
              <a:bodyPr>
                <a:normAutofit fontScale="47500" lnSpcReduction="20000"/>
              </a:bodyPr>
              <a:lstStyle/>
              <a:p>
                <a:pPr marL="0" indent="0">
                  <a:buNone/>
                </a:pPr>
                <a:r>
                  <a:rPr lang="ka-GE" dirty="0" smtClean="0"/>
                  <a:t>განსაკუთრებულ ინტერესს იწვევს შემდეგი შემთხვევა</a:t>
                </a:r>
              </a:p>
              <a:p>
                <a:pPr marL="0" indent="0" algn="ctr">
                  <a:buNone/>
                </a:pPr>
                <a:r>
                  <a:rPr lang="el-GR" dirty="0" smtClean="0"/>
                  <a:t>ω</a:t>
                </a:r>
                <a:r>
                  <a:rPr lang="ka-GE" dirty="0" smtClean="0"/>
                  <a:t>=-1, </a:t>
                </a:r>
                <a:r>
                  <a:rPr lang="el-GR" dirty="0" smtClean="0"/>
                  <a:t>ρ</a:t>
                </a:r>
                <a:r>
                  <a:rPr lang="ka-GE" dirty="0" smtClean="0"/>
                  <a:t>=</a:t>
                </a:r>
                <a:r>
                  <a:rPr lang="en-US" dirty="0" smtClean="0"/>
                  <a:t>const. ,</a:t>
                </a:r>
                <a:r>
                  <a:rPr lang="ka-GE" dirty="0" smtClean="0"/>
                  <a:t>   	(5)</a:t>
                </a:r>
                <a:endParaRPr lang="en-US" dirty="0" smtClean="0"/>
              </a:p>
              <a:p>
                <a:pPr marL="0" indent="0">
                  <a:buNone/>
                </a:pPr>
                <a:r>
                  <a:rPr lang="ka-GE" dirty="0" smtClean="0"/>
                  <a:t>რადგან ამ დროს გაფართოების ტემპი არ მცირდება. ასე რომ, სანამ უკანაკსნელი პირობები ძალაშია რაიმე </a:t>
                </a:r>
                <a:r>
                  <a:rPr lang="el-GR" dirty="0" smtClean="0"/>
                  <a:t>τ</a:t>
                </a:r>
                <a:r>
                  <a:rPr lang="ka-GE" dirty="0" smtClean="0"/>
                  <a:t> პერიოდის განმავლობაში, სამყარო განიცდის გაფართოებას</a:t>
                </a:r>
              </a:p>
              <a:p>
                <a:pPr marL="0" indent="0" algn="ctr">
                  <a:buNone/>
                </a:pPr>
                <a14:m>
                  <m:oMath xmlns:m="http://schemas.openxmlformats.org/officeDocument/2006/math">
                    <m:r>
                      <a:rPr lang="en-US" b="0" i="1" smtClean="0">
                        <a:latin typeface="Cambria Math" panose="02040503050406030204" pitchFamily="18" charset="0"/>
                      </a:rPr>
                      <m:t>𝑎</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m:t>
                        </m:r>
                      </m:sub>
                    </m:sSub>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𝑁</m:t>
                        </m:r>
                      </m:sup>
                    </m:sSup>
                  </m:oMath>
                </a14:m>
                <a:r>
                  <a:rPr lang="en-US" dirty="0" smtClean="0"/>
                  <a:t>.    (N=</a:t>
                </a:r>
                <a:r>
                  <a:rPr lang="el-GR" dirty="0" smtClean="0"/>
                  <a:t>τ</a:t>
                </a:r>
                <a:r>
                  <a:rPr lang="en-US" dirty="0" smtClean="0"/>
                  <a:t>H)</a:t>
                </a:r>
                <a:r>
                  <a:rPr lang="ka-GE" dirty="0" smtClean="0"/>
                  <a:t>           (6)</a:t>
                </a:r>
                <a:endParaRPr lang="en-US" dirty="0" smtClean="0"/>
              </a:p>
              <a:p>
                <a:pPr marL="0" indent="0">
                  <a:buNone/>
                </a:pPr>
                <a:r>
                  <a:rPr lang="ka-GE" dirty="0" smtClean="0"/>
                  <a:t>რაც არის ცნობილი დე სიტერის კოსმოლოგიური ამონახსნი.</a:t>
                </a:r>
              </a:p>
              <a:p>
                <a:pPr marL="0" indent="0">
                  <a:buNone/>
                </a:pPr>
                <a:r>
                  <a:rPr lang="en-US" dirty="0" smtClean="0"/>
                  <a:t>FRW </a:t>
                </a:r>
                <a:r>
                  <a:rPr lang="ka-GE" dirty="0" smtClean="0"/>
                  <a:t>კოსმოლოგიაში, სკალარული ველი </a:t>
                </a:r>
                <a:r>
                  <a:rPr lang="el-GR" dirty="0" smtClean="0"/>
                  <a:t>φ</a:t>
                </a:r>
                <a:r>
                  <a:rPr lang="ka-GE" dirty="0" smtClean="0"/>
                  <a:t>(</a:t>
                </a:r>
                <a:r>
                  <a:rPr lang="en-US" dirty="0" smtClean="0"/>
                  <a:t>t) </a:t>
                </a:r>
                <a:r>
                  <a:rPr lang="ka-GE" dirty="0" smtClean="0"/>
                  <a:t>არის ერთგვაროვანი</a:t>
                </a:r>
                <a:r>
                  <a:rPr lang="en-US" dirty="0" smtClean="0"/>
                  <a:t> </a:t>
                </a:r>
                <a:r>
                  <a:rPr lang="ka-GE" dirty="0" smtClean="0"/>
                  <a:t>და არის მხოლოდ დროის ფუნქცია. სკალარული ველი </a:t>
                </a:r>
                <a:r>
                  <a:rPr lang="el-GR" dirty="0" smtClean="0"/>
                  <a:t>φ</a:t>
                </a:r>
                <a:r>
                  <a:rPr lang="ka-GE" dirty="0" smtClean="0"/>
                  <a:t>(</a:t>
                </a:r>
                <a:r>
                  <a:rPr lang="en-US" dirty="0" smtClean="0"/>
                  <a:t>t)</a:t>
                </a:r>
                <a:r>
                  <a:rPr lang="ka-GE" dirty="0" smtClean="0"/>
                  <a:t> მოძრავი </a:t>
                </a:r>
                <a:r>
                  <a:rPr lang="en-US" dirty="0" smtClean="0"/>
                  <a:t>V(</a:t>
                </a:r>
                <a:r>
                  <a:rPr lang="el-GR" dirty="0" smtClean="0"/>
                  <a:t>φ</a:t>
                </a:r>
                <a:r>
                  <a:rPr lang="en-US" dirty="0" smtClean="0"/>
                  <a:t>) </a:t>
                </a:r>
                <a:r>
                  <a:rPr lang="ka-GE" dirty="0" smtClean="0"/>
                  <a:t>პოტენციალურ ველში იქცევა ისე როგორ იდეალური სითხე რომელსაც გააჩნია ეფექტური სიმკვრივე და წნევა</a:t>
                </a:r>
              </a:p>
              <a:p>
                <a:pPr marL="0" indent="0" algn="ctr">
                  <a:buNone/>
                </a:pPr>
                <a14:m>
                  <m:oMath xmlns:m="http://schemas.openxmlformats.org/officeDocument/2006/math">
                    <m:sSub>
                      <m:sSubPr>
                        <m:ctrlPr>
                          <a:rPr lang="ka-GE" i="1" smtClean="0"/>
                        </m:ctrlPr>
                      </m:sSubPr>
                      <m:e>
                        <m:r>
                          <m:rPr>
                            <m:sty m:val="p"/>
                          </m:rPr>
                          <a:rPr lang="el-GR" i="1" smtClean="0"/>
                          <m:t>ρ</m:t>
                        </m:r>
                      </m:e>
                      <m:sub>
                        <m:r>
                          <m:rPr>
                            <m:sty m:val="p"/>
                          </m:rPr>
                          <a:rPr lang="el-GR" i="1" smtClean="0"/>
                          <m:t>φ</m:t>
                        </m:r>
                      </m:sub>
                    </m:sSub>
                    <m:r>
                      <a:rPr lang="ka-GE" b="0" i="1" smtClean="0"/>
                      <m:t>=</m:t>
                    </m:r>
                    <m:f>
                      <m:fPr>
                        <m:ctrlPr>
                          <a:rPr lang="ka-GE" b="0" i="1" smtClean="0"/>
                        </m:ctrlPr>
                      </m:fPr>
                      <m:num>
                        <m:r>
                          <a:rPr lang="ka-GE" b="0" i="1" smtClean="0"/>
                          <m:t>1</m:t>
                        </m:r>
                      </m:num>
                      <m:den>
                        <m:r>
                          <a:rPr lang="ka-GE" b="0" i="1" smtClean="0"/>
                          <m:t>2</m:t>
                        </m:r>
                      </m:den>
                    </m:f>
                    <m:acc>
                      <m:accPr>
                        <m:chr m:val="̇"/>
                        <m:ctrlPr>
                          <a:rPr lang="ka-GE" b="0" i="1" smtClean="0"/>
                        </m:ctrlPr>
                      </m:accPr>
                      <m:e>
                        <m:r>
                          <m:rPr>
                            <m:sty m:val="p"/>
                          </m:rPr>
                          <a:rPr lang="el-GR" b="0" i="1" smtClean="0"/>
                          <m:t>φ</m:t>
                        </m:r>
                      </m:e>
                    </m:acc>
                  </m:oMath>
                </a14:m>
                <a:r>
                  <a:rPr lang="ka-GE" dirty="0" smtClean="0"/>
                  <a:t>+</a:t>
                </a:r>
                <a:r>
                  <a:rPr lang="en-US" dirty="0" smtClean="0"/>
                  <a:t> V(</a:t>
                </a:r>
                <a:r>
                  <a:rPr lang="el-GR" dirty="0" smtClean="0"/>
                  <a:t>φ</a:t>
                </a:r>
                <a:r>
                  <a:rPr lang="en-US" dirty="0" smtClean="0"/>
                  <a:t>) </a:t>
                </a:r>
                <a:r>
                  <a:rPr lang="ka-GE" dirty="0" smtClean="0"/>
                  <a:t> ,    	(7)</a:t>
                </a:r>
              </a:p>
              <a:p>
                <a:pPr marL="0" indent="0" algn="ctr">
                  <a:buNone/>
                </a:pPr>
                <a14:m>
                  <m:oMath xmlns:m="http://schemas.openxmlformats.org/officeDocument/2006/math">
                    <m:sSub>
                      <m:sSubPr>
                        <m:ctrlPr>
                          <a:rPr lang="ka-GE" i="1" smtClean="0">
                            <a:latin typeface="Cambria Math" panose="02040503050406030204" pitchFamily="18" charset="0"/>
                          </a:rPr>
                        </m:ctrlPr>
                      </m:sSubPr>
                      <m:e>
                        <m:r>
                          <a:rPr lang="en-US" b="0" i="1" smtClean="0">
                            <a:latin typeface="Cambria Math" panose="02040503050406030204" pitchFamily="18" charset="0"/>
                          </a:rPr>
                          <m:t>𝑝</m:t>
                        </m:r>
                      </m:e>
                      <m:sub>
                        <m:r>
                          <m:rPr>
                            <m:sty m:val="p"/>
                          </m:rPr>
                          <a:rPr lang="el-GR" i="1" smtClean="0">
                            <a:latin typeface="Cambria Math" panose="02040503050406030204" pitchFamily="18" charset="0"/>
                          </a:rPr>
                          <m:t>φ</m:t>
                        </m:r>
                      </m:sub>
                    </m:sSub>
                    <m:r>
                      <a:rPr lang="ka-GE" b="0" i="1" smtClean="0">
                        <a:latin typeface="Cambria Math" panose="02040503050406030204" pitchFamily="18" charset="0"/>
                      </a:rPr>
                      <m:t>=</m:t>
                    </m:r>
                    <m:f>
                      <m:fPr>
                        <m:ctrlPr>
                          <a:rPr lang="ka-GE" b="0" i="1" smtClean="0">
                            <a:latin typeface="Cambria Math" panose="02040503050406030204" pitchFamily="18" charset="0"/>
                          </a:rPr>
                        </m:ctrlPr>
                      </m:fPr>
                      <m:num>
                        <m:r>
                          <a:rPr lang="ka-GE" b="0" i="1" smtClean="0">
                            <a:latin typeface="Cambria Math" panose="02040503050406030204" pitchFamily="18" charset="0"/>
                          </a:rPr>
                          <m:t>1</m:t>
                        </m:r>
                      </m:num>
                      <m:den>
                        <m:r>
                          <a:rPr lang="ka-GE" b="0" i="1" smtClean="0">
                            <a:latin typeface="Cambria Math" panose="02040503050406030204" pitchFamily="18" charset="0"/>
                          </a:rPr>
                          <m:t>2</m:t>
                        </m:r>
                      </m:den>
                    </m:f>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oMath>
                </a14:m>
                <a:r>
                  <a:rPr lang="ka-GE" dirty="0" smtClean="0"/>
                  <a:t>+</a:t>
                </a:r>
                <a:r>
                  <a:rPr lang="en-US" dirty="0" smtClean="0"/>
                  <a:t> V(</a:t>
                </a:r>
                <a:r>
                  <a:rPr lang="el-GR" dirty="0" smtClean="0"/>
                  <a:t>φ</a:t>
                </a:r>
                <a:r>
                  <a:rPr lang="en-US" dirty="0" smtClean="0"/>
                  <a:t>) </a:t>
                </a:r>
                <a:r>
                  <a:rPr lang="en-US" dirty="0" smtClean="0"/>
                  <a:t>,</a:t>
                </a:r>
                <a:r>
                  <a:rPr lang="ka-GE" dirty="0" smtClean="0"/>
                  <a:t>                (8)</a:t>
                </a:r>
                <a:endParaRPr lang="en-US" dirty="0" smtClean="0"/>
              </a:p>
              <a:p>
                <a:pPr marL="0" indent="0">
                  <a:buNone/>
                </a:pPr>
                <a:r>
                  <a:rPr lang="ka-GE" dirty="0" smtClean="0"/>
                  <a:t>მოძრაობის განტოლებას კი ამ პირობებიდან გამომდინარე იქნება</a:t>
                </a:r>
              </a:p>
              <a:p>
                <a:pPr marL="0" indent="0" algn="ctr">
                  <a:buNone/>
                </a:pPr>
                <a14:m>
                  <m:oMath xmlns:m="http://schemas.openxmlformats.org/officeDocument/2006/math">
                    <m:acc>
                      <m:accPr>
                        <m:chr m:val="̈"/>
                        <m:ctrlPr>
                          <a:rPr lang="ka-GE" i="1" smtClean="0"/>
                        </m:ctrlPr>
                      </m:accPr>
                      <m:e>
                        <m:r>
                          <m:rPr>
                            <m:sty m:val="p"/>
                          </m:rPr>
                          <a:rPr lang="ka-GE" i="1"/>
                          <m:t>φ</m:t>
                        </m:r>
                      </m:e>
                    </m:acc>
                    <m:r>
                      <a:rPr lang="en-US" b="0" i="1" smtClean="0">
                        <a:latin typeface="Cambria Math" panose="02040503050406030204" pitchFamily="18" charset="0"/>
                      </a:rPr>
                      <m:t>+3</m:t>
                    </m:r>
                    <m:r>
                      <m:rPr>
                        <m:nor/>
                      </m:rPr>
                      <a:rPr lang="en-US" b="0" i="0" smtClean="0">
                        <a:latin typeface="Cambria Math" panose="02040503050406030204" pitchFamily="18" charset="0"/>
                      </a:rPr>
                      <m:t>H</m:t>
                    </m:r>
                    <m:r>
                      <m:rPr>
                        <m:nor/>
                      </m:rPr>
                      <a:rPr lang="el-GR" dirty="0" smtClean="0"/>
                      <m:t>φ</m:t>
                    </m:r>
                    <m:r>
                      <m:rPr>
                        <m:nor/>
                      </m:rPr>
                      <a:rPr lang="en-US" b="0" i="0" dirty="0" smtClean="0"/>
                      <m:t>+</m:t>
                    </m:r>
                    <m:r>
                      <m:rPr>
                        <m:nor/>
                      </m:rPr>
                      <a:rPr lang="en-US" b="0" i="0" dirty="0" smtClean="0"/>
                      <m:t>V</m:t>
                    </m:r>
                    <m:r>
                      <m:rPr>
                        <m:nor/>
                      </m:rPr>
                      <a:rPr lang="en-US" b="0" i="0" dirty="0" smtClean="0"/>
                      <m:t>'(</m:t>
                    </m:r>
                    <m:r>
                      <m:rPr>
                        <m:nor/>
                      </m:rPr>
                      <a:rPr lang="el-GR" dirty="0" smtClean="0"/>
                      <m:t>φ</m:t>
                    </m:r>
                  </m:oMath>
                </a14:m>
                <a:r>
                  <a:rPr lang="en-US" dirty="0" smtClean="0"/>
                  <a:t>)=0 ,</a:t>
                </a:r>
                <a:r>
                  <a:rPr lang="ka-GE" dirty="0" smtClean="0"/>
                  <a:t>            (9)</a:t>
                </a:r>
              </a:p>
              <a:p>
                <a:pPr marL="0" indent="0">
                  <a:buNone/>
                </a:pPr>
                <a:r>
                  <a:rPr lang="ka-GE" dirty="0" smtClean="0"/>
                  <a:t>მე-7 ,8 განტოლებაში პირველი წევრი </a:t>
                </a:r>
                <a14:m>
                  <m:oMath xmlns:m="http://schemas.openxmlformats.org/officeDocument/2006/math">
                    <m:f>
                      <m:fPr>
                        <m:ctrlPr>
                          <a:rPr lang="ka-GE" b="0" i="1" smtClean="0">
                            <a:latin typeface="Cambria Math" panose="02040503050406030204" pitchFamily="18" charset="0"/>
                          </a:rPr>
                        </m:ctrlPr>
                      </m:fPr>
                      <m:num>
                        <m:r>
                          <a:rPr lang="ka-GE" b="0" i="1" smtClean="0">
                            <a:latin typeface="Cambria Math" panose="02040503050406030204" pitchFamily="18" charset="0"/>
                          </a:rPr>
                          <m:t>1</m:t>
                        </m:r>
                      </m:num>
                      <m:den>
                        <m:r>
                          <a:rPr lang="ka-GE" b="0" i="1" smtClean="0">
                            <a:latin typeface="Cambria Math" panose="02040503050406030204" pitchFamily="18" charset="0"/>
                          </a:rPr>
                          <m:t>2</m:t>
                        </m:r>
                      </m:den>
                    </m:f>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oMath>
                </a14:m>
                <a:r>
                  <a:rPr lang="ka-GE" dirty="0" smtClean="0"/>
                  <a:t> არის როგორც კინეტიკური ენერგია ველის და მე-9 განტოლებაში მეორე წევრი </a:t>
                </a:r>
                <a14:m>
                  <m:oMath xmlns:m="http://schemas.openxmlformats.org/officeDocument/2006/math">
                    <m:r>
                      <a:rPr lang="en-US" b="0" i="1" smtClean="0">
                        <a:latin typeface="Cambria Math" panose="02040503050406030204" pitchFamily="18" charset="0"/>
                      </a:rPr>
                      <m:t>3</m:t>
                    </m:r>
                    <m:r>
                      <m:rPr>
                        <m:nor/>
                      </m:rPr>
                      <a:rPr lang="en-US" b="0" i="0" smtClean="0">
                        <a:latin typeface="Cambria Math" panose="02040503050406030204" pitchFamily="18" charset="0"/>
                      </a:rPr>
                      <m:t>H</m:t>
                    </m:r>
                    <m:r>
                      <m:rPr>
                        <m:nor/>
                      </m:rPr>
                      <a:rPr lang="el-GR" dirty="0" smtClean="0"/>
                      <m:t>φ</m:t>
                    </m:r>
                  </m:oMath>
                </a14:m>
                <a:r>
                  <a:rPr lang="ka-GE" dirty="0" smtClean="0"/>
                  <a:t> გამომდინარებს სამყაროს გაფართოებიდან და იქცევა როგორც ხახუნი. </a:t>
                </a:r>
                <a:r>
                  <a:rPr lang="ka-GE" dirty="0"/>
                  <a:t> </a:t>
                </a:r>
                <a:r>
                  <a:rPr lang="ka-GE" dirty="0" smtClean="0"/>
                  <a:t>მე-7,8 განტოლებებიდან მდგომარეობის განტოლებიდან სკალარული ველის იქნება</a:t>
                </a:r>
              </a:p>
              <a:p>
                <a:pPr marL="0" indent="0" algn="ctr">
                  <a:buNone/>
                </a:pPr>
                <a14:m>
                  <m:oMath xmlns:m="http://schemas.openxmlformats.org/officeDocument/2006/math">
                    <m:sSub>
                      <m:sSubPr>
                        <m:ctrlPr>
                          <a:rPr lang="ka-GE" i="1" smtClean="0"/>
                        </m:ctrlPr>
                      </m:sSubPr>
                      <m:e>
                        <m:r>
                          <m:rPr>
                            <m:sty m:val="p"/>
                          </m:rPr>
                          <a:rPr lang="el-GR" i="1" smtClean="0"/>
                          <m:t>ω</m:t>
                        </m:r>
                      </m:e>
                      <m:sub>
                        <m:r>
                          <m:rPr>
                            <m:sty m:val="p"/>
                          </m:rPr>
                          <a:rPr lang="el-GR" i="1" smtClean="0"/>
                          <m:t>φ</m:t>
                        </m:r>
                      </m:sub>
                    </m:sSub>
                    <m:r>
                      <a:rPr lang="ka-GE" b="0" i="1" smtClean="0"/>
                      <m:t>(</m:t>
                    </m:r>
                    <m:r>
                      <a:rPr lang="en-US" b="0" i="1" smtClean="0">
                        <a:latin typeface="Cambria Math" panose="02040503050406030204" pitchFamily="18" charset="0"/>
                      </a:rPr>
                      <m:t>𝑡</m:t>
                    </m:r>
                    <m:r>
                      <a:rPr lang="en-US" b="0" i="1" smtClean="0">
                        <a:latin typeface="Cambria Math" panose="02040503050406030204" pitchFamily="18" charset="0"/>
                      </a:rPr>
                      <m:t>)</m:t>
                    </m:r>
                    <m:r>
                      <a:rPr lang="ka-GE" b="0" i="1" smtClean="0"/>
                      <m:t>=</m:t>
                    </m:r>
                    <m:f>
                      <m:fPr>
                        <m:ctrlPr>
                          <a:rPr lang="ka-GE" b="0" i="1" smtClean="0"/>
                        </m:ctrlPr>
                      </m:fPr>
                      <m:num>
                        <m:f>
                          <m:fPr>
                            <m:ctrlPr>
                              <a:rPr lang="ka-GE" b="0" i="1" smtClean="0">
                                <a:latin typeface="Cambria Math" panose="02040503050406030204" pitchFamily="18" charset="0"/>
                              </a:rPr>
                            </m:ctrlPr>
                          </m:fPr>
                          <m:num>
                            <m:r>
                              <a:rPr lang="ka-GE" b="0" i="1" smtClean="0">
                                <a:latin typeface="Cambria Math" panose="02040503050406030204" pitchFamily="18" charset="0"/>
                              </a:rPr>
                              <m:t>1</m:t>
                            </m:r>
                          </m:num>
                          <m:den>
                            <m:r>
                              <a:rPr lang="ka-GE" b="0" i="1" smtClean="0">
                                <a:latin typeface="Cambria Math" panose="02040503050406030204" pitchFamily="18" charset="0"/>
                              </a:rPr>
                              <m:t>2</m:t>
                            </m:r>
                          </m:den>
                        </m:f>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r>
                          <m:rPr>
                            <m:nor/>
                          </m:rPr>
                          <a:rPr lang="ka-GE" dirty="0" smtClean="0"/>
                          <m:t>+</m:t>
                        </m:r>
                        <m:r>
                          <m:rPr>
                            <m:nor/>
                          </m:rPr>
                          <a:rPr lang="en-US" dirty="0" smtClean="0"/>
                          <m:t> </m:t>
                        </m:r>
                        <m:r>
                          <m:rPr>
                            <m:nor/>
                          </m:rPr>
                          <a:rPr lang="en-US" dirty="0" smtClean="0"/>
                          <m:t>V</m:t>
                        </m:r>
                        <m:r>
                          <m:rPr>
                            <m:nor/>
                          </m:rPr>
                          <a:rPr lang="en-US" dirty="0" smtClean="0"/>
                          <m:t>(</m:t>
                        </m:r>
                        <m:r>
                          <m:rPr>
                            <m:nor/>
                          </m:rPr>
                          <a:rPr lang="el-GR" dirty="0" smtClean="0"/>
                          <m:t>φ</m:t>
                        </m:r>
                        <m:r>
                          <m:rPr>
                            <m:nor/>
                          </m:rPr>
                          <a:rPr lang="ka-GE" b="0" i="0" dirty="0" smtClean="0"/>
                          <m:t>)</m:t>
                        </m:r>
                      </m:num>
                      <m:den>
                        <m:f>
                          <m:fPr>
                            <m:ctrlPr>
                              <a:rPr lang="ka-GE" b="0" i="1" smtClean="0">
                                <a:latin typeface="Cambria Math" panose="02040503050406030204" pitchFamily="18" charset="0"/>
                              </a:rPr>
                            </m:ctrlPr>
                          </m:fPr>
                          <m:num>
                            <m:r>
                              <a:rPr lang="ka-GE" b="0" i="1" smtClean="0">
                                <a:latin typeface="Cambria Math" panose="02040503050406030204" pitchFamily="18" charset="0"/>
                              </a:rPr>
                              <m:t>1</m:t>
                            </m:r>
                          </m:num>
                          <m:den>
                            <m:r>
                              <a:rPr lang="ka-GE" b="0" i="1" smtClean="0">
                                <a:latin typeface="Cambria Math" panose="02040503050406030204" pitchFamily="18" charset="0"/>
                              </a:rPr>
                              <m:t>2</m:t>
                            </m:r>
                          </m:den>
                        </m:f>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r>
                          <m:rPr>
                            <m:nor/>
                          </m:rPr>
                          <a:rPr lang="ka-GE" b="0" i="0" smtClean="0">
                            <a:latin typeface="Cambria Math" panose="02040503050406030204" pitchFamily="18" charset="0"/>
                          </a:rPr>
                          <m:t>- </m:t>
                        </m:r>
                        <m:r>
                          <m:rPr>
                            <m:nor/>
                          </m:rPr>
                          <a:rPr lang="en-US" dirty="0" smtClean="0"/>
                          <m:t>V</m:t>
                        </m:r>
                        <m:r>
                          <m:rPr>
                            <m:nor/>
                          </m:rPr>
                          <a:rPr lang="en-US" dirty="0" smtClean="0"/>
                          <m:t>(</m:t>
                        </m:r>
                        <m:r>
                          <m:rPr>
                            <m:nor/>
                          </m:rPr>
                          <a:rPr lang="el-GR" dirty="0" smtClean="0"/>
                          <m:t>φ</m:t>
                        </m:r>
                        <m:r>
                          <a:rPr lang="ka-GE" b="0" i="1" dirty="0" smtClean="0"/>
                          <m:t>)</m:t>
                        </m:r>
                      </m:den>
                    </m:f>
                  </m:oMath>
                </a14:m>
                <a:r>
                  <a:rPr lang="ka-GE" dirty="0" smtClean="0"/>
                  <a:t> ,     (10)  </a:t>
                </a:r>
              </a:p>
              <a:p>
                <a:pPr marL="0" indent="0">
                  <a:buNone/>
                </a:pPr>
                <a:r>
                  <a:rPr lang="ka-GE" dirty="0" smtClean="0"/>
                  <a:t>რომლის საზღვრებია   </a:t>
                </a:r>
              </a:p>
              <a:p>
                <a:pPr marL="0" indent="0" algn="ctr">
                  <a:buNone/>
                </a:pPr>
                <a14:m>
                  <m:oMath xmlns:m="http://schemas.openxmlformats.org/officeDocument/2006/math">
                    <m:r>
                      <a:rPr lang="ka-GE" b="0" i="1" smtClean="0"/>
                      <m:t>−1</m:t>
                    </m:r>
                    <m:r>
                      <a:rPr lang="ka-GE" b="0" i="1" smtClean="0">
                        <a:ea typeface="Cambria Math" panose="02040503050406030204" pitchFamily="18" charset="0"/>
                      </a:rPr>
                      <m:t>≤</m:t>
                    </m:r>
                    <m:sSub>
                      <m:sSubPr>
                        <m:ctrlPr>
                          <a:rPr lang="ka-GE" i="1" smtClean="0">
                            <a:latin typeface="Cambria Math" panose="02040503050406030204" pitchFamily="18" charset="0"/>
                          </a:rPr>
                        </m:ctrlPr>
                      </m:sSubPr>
                      <m:e>
                        <m:r>
                          <m:rPr>
                            <m:sty m:val="p"/>
                          </m:rPr>
                          <a:rPr lang="el-GR" i="1" smtClean="0">
                            <a:latin typeface="Cambria Math" panose="02040503050406030204" pitchFamily="18" charset="0"/>
                          </a:rPr>
                          <m:t>ω</m:t>
                        </m:r>
                      </m:e>
                      <m:sub>
                        <m:r>
                          <m:rPr>
                            <m:sty m:val="p"/>
                          </m:rPr>
                          <a:rPr lang="el-GR" i="1" smtClean="0">
                            <a:latin typeface="Cambria Math" panose="02040503050406030204" pitchFamily="18" charset="0"/>
                          </a:rPr>
                          <m:t>φ</m:t>
                        </m:r>
                      </m:sub>
                    </m:sSub>
                    <m:r>
                      <a:rPr lang="ka-GE"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oMath>
                </a14:m>
                <a:r>
                  <a:rPr lang="en-US" dirty="0" smtClean="0"/>
                  <a:t>1 .</a:t>
                </a:r>
              </a:p>
              <a:p>
                <a:pPr marL="0" indent="0">
                  <a:buNone/>
                </a:pPr>
                <a:r>
                  <a:rPr lang="ka-GE" dirty="0" smtClean="0"/>
                  <a:t>იმ შემთხვევებისთვის როცა </a:t>
                </a:r>
                <a14:m>
                  <m:oMath xmlns:m="http://schemas.openxmlformats.org/officeDocument/2006/math">
                    <m:sSup>
                      <m:sSupPr>
                        <m:ctrlPr>
                          <a:rPr lang="ka-GE" i="1" smtClean="0"/>
                        </m:ctrlPr>
                      </m:sSupPr>
                      <m:e>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e>
                      <m:sup>
                        <m:r>
                          <a:rPr lang="ka-GE" b="0" i="1" smtClean="0"/>
                          <m:t>2</m:t>
                        </m:r>
                      </m:sup>
                    </m:sSup>
                  </m:oMath>
                </a14:m>
                <a:r>
                  <a:rPr lang="ka-GE" dirty="0" smtClean="0"/>
                  <a:t>&lt;4</a:t>
                </a:r>
                <a:r>
                  <a:rPr lang="en-US" dirty="0" smtClean="0"/>
                  <a:t> V(</a:t>
                </a:r>
                <a:r>
                  <a:rPr lang="el-GR" dirty="0" smtClean="0"/>
                  <a:t>φ</a:t>
                </a:r>
                <a:r>
                  <a:rPr lang="en-US" dirty="0" smtClean="0"/>
                  <a:t>)</a:t>
                </a:r>
                <a:r>
                  <a:rPr lang="ka-GE" dirty="0" smtClean="0"/>
                  <a:t>, გადავდივართ პირველ განტოლებაზე. ხოლო როცა </a:t>
                </a:r>
                <a14:m>
                  <m:oMath xmlns:m="http://schemas.openxmlformats.org/officeDocument/2006/math">
                    <m:sSup>
                      <m:sSupPr>
                        <m:ctrlPr>
                          <a:rPr lang="ka-GE" i="1" smtClean="0">
                            <a:latin typeface="Cambria Math" panose="02040503050406030204" pitchFamily="18" charset="0"/>
                          </a:rPr>
                        </m:ctrlPr>
                      </m:sSupPr>
                      <m:e>
                        <m:acc>
                          <m:accPr>
                            <m:chr m:val="̇"/>
                            <m:ctrlPr>
                              <a:rPr lang="ka-GE" b="0" i="1" smtClean="0">
                                <a:latin typeface="Cambria Math" panose="02040503050406030204" pitchFamily="18" charset="0"/>
                              </a:rPr>
                            </m:ctrlPr>
                          </m:accPr>
                          <m:e>
                            <m:r>
                              <m:rPr>
                                <m:sty m:val="p"/>
                              </m:rPr>
                              <a:rPr lang="el-GR" b="0" i="1" smtClean="0">
                                <a:latin typeface="Cambria Math" panose="02040503050406030204" pitchFamily="18" charset="0"/>
                              </a:rPr>
                              <m:t>φ</m:t>
                            </m:r>
                          </m:e>
                        </m:acc>
                      </m:e>
                      <m:sup>
                        <m:r>
                          <a:rPr lang="ka-GE" b="0" i="1" smtClean="0">
                            <a:latin typeface="Cambria Math" panose="02040503050406030204" pitchFamily="18" charset="0"/>
                          </a:rPr>
                          <m:t>2</m:t>
                        </m:r>
                      </m:sup>
                    </m:sSup>
                    <m:r>
                      <a:rPr lang="ka-GE" b="0" i="0" smtClean="0">
                        <a:latin typeface="Cambria Math" panose="02040503050406030204" pitchFamily="18" charset="0"/>
                      </a:rPr>
                      <m:t>≪</m:t>
                    </m:r>
                  </m:oMath>
                </a14:m>
                <a:r>
                  <a:rPr lang="ka-GE" dirty="0" smtClean="0"/>
                  <a:t>4</a:t>
                </a:r>
                <a:r>
                  <a:rPr lang="en-US" dirty="0" smtClean="0"/>
                  <a:t> </a:t>
                </a:r>
                <a:r>
                  <a:rPr lang="en-US" dirty="0" smtClean="0"/>
                  <a:t>V(</a:t>
                </a:r>
                <a:r>
                  <a:rPr lang="el-GR" dirty="0" smtClean="0"/>
                  <a:t>φ</a:t>
                </a:r>
                <a:r>
                  <a:rPr lang="en-US" dirty="0" smtClean="0"/>
                  <a:t>)</a:t>
                </a:r>
                <a:r>
                  <a:rPr lang="ka-GE" dirty="0" smtClean="0"/>
                  <a:t>, მაშინ მდგომარეობის განტოლება გადადის  მე-5 განტოლებაში. სამყაროს გაფართოება არის ექსპონენციალური ფუნქცია ჰაბლის მუდმივას</a:t>
                </a:r>
                <a:r>
                  <a:rPr lang="en-US" dirty="0" smtClean="0"/>
                  <a:t> H</a:t>
                </a:r>
                <a:r>
                  <a:rPr lang="ka-GE" dirty="0" smtClean="0"/>
                  <a:t>, ხოლო ველი </a:t>
                </a:r>
                <a:r>
                  <a:rPr lang="el-GR" dirty="0" smtClean="0"/>
                  <a:t>φ</a:t>
                </a:r>
                <a:r>
                  <a:rPr lang="ka-GE" dirty="0" smtClean="0"/>
                  <a:t> უხეშად იქნება მუდმივი.</a:t>
                </a:r>
                <a:endParaRPr lang="ka-GE"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994954" y="966650"/>
                <a:ext cx="10493661" cy="5715503"/>
              </a:xfrm>
              <a:blipFill>
                <a:blip r:embed="rId2" cstate="print"/>
                <a:stretch>
                  <a:fillRect l="-58" t="-961" r="-232"/>
                </a:stretch>
              </a:blipFill>
            </p:spPr>
            <p:txBody>
              <a:bodyPr/>
              <a:lstStyle/>
              <a:p>
                <a:r>
                  <a:rPr lang="en-US">
                    <a:noFill/>
                  </a:rPr>
                  <a:t> </a:t>
                </a:r>
              </a:p>
            </p:txBody>
          </p:sp>
        </mc:Fallback>
      </mc:AlternateContent>
    </p:spTree>
    <p:extLst>
      <p:ext uri="{BB962C8B-B14F-4D97-AF65-F5344CB8AC3E}">
        <p14:creationId xmlns:p14="http://schemas.microsoft.com/office/powerpoint/2010/main" xmlns="" val="36955261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ka-GE" sz="2400" dirty="0" smtClean="0"/>
              <a:t>“დიდი აფეთქების” მოდელის პრობლემების გადაჭრა</a:t>
            </a:r>
            <a:endParaRPr lang="en-US" sz="2400" dirty="0"/>
          </a:p>
        </p:txBody>
      </p:sp>
      <p:sp>
        <p:nvSpPr>
          <p:cNvPr id="3" name="Content Placeholder 2"/>
          <p:cNvSpPr>
            <a:spLocks noGrp="1"/>
          </p:cNvSpPr>
          <p:nvPr>
            <p:ph idx="1"/>
          </p:nvPr>
        </p:nvSpPr>
        <p:spPr>
          <a:xfrm>
            <a:off x="646385" y="1797270"/>
            <a:ext cx="11130456" cy="4382814"/>
          </a:xfrm>
        </p:spPr>
        <p:txBody>
          <a:bodyPr>
            <a:normAutofit/>
          </a:bodyPr>
          <a:lstStyle/>
          <a:p>
            <a:pPr>
              <a:buNone/>
            </a:pPr>
            <a:r>
              <a:rPr lang="ka-GE" sz="1400" dirty="0" smtClean="0"/>
              <a:t>ახლა კი ვნახავთ “ინფლაციის” მოდელი როგორ ხსნის ჰორიზონტის და სამყაროს ბრტყელი ამონახსნის პრობლემას.  ინფლაციის დროს პოტენციალური ველის სახე </a:t>
            </a:r>
            <a:r>
              <a:rPr lang="en-US" sz="1400" dirty="0" smtClean="0"/>
              <a:t>V(</a:t>
            </a:r>
            <a:r>
              <a:rPr lang="el-GR" sz="1400" dirty="0" smtClean="0"/>
              <a:t>ϕ</a:t>
            </a:r>
            <a:r>
              <a:rPr lang="en-US" sz="1400" dirty="0" smtClean="0"/>
              <a:t>) </a:t>
            </a:r>
            <a:r>
              <a:rPr lang="ka-GE" sz="1400" dirty="0" smtClean="0"/>
              <a:t> ცხადია არ ვიცით. ახალი ინფლაციის მოდელის  თანახმად ვიღებთ  ე.წ. “მექსიკური ქუდის პოტენციალის” სახეს, რომელიც </a:t>
            </a:r>
            <a:r>
              <a:rPr lang="ka-GE" sz="1400" dirty="0" smtClean="0"/>
              <a:t>სურათზეა ნაჩვენები. </a:t>
            </a:r>
            <a:r>
              <a:rPr lang="el-GR" sz="1400" dirty="0" smtClean="0"/>
              <a:t>Φ</a:t>
            </a:r>
            <a:r>
              <a:rPr lang="ka-GE" sz="1400" dirty="0" smtClean="0"/>
              <a:t>=0 მდგომარეობა არის ცრუ ვაკუუმის წერტილი. ინფლაციის დროს ენერგის სიმკვრივე  შეგვიძლია ჩავთვალოთ მუდმივად რადგან გაფართოების დრო გაცილებით ნაკლებია ვიდრე პოტენციალის ცვლილების დრო. </a:t>
            </a:r>
            <a:r>
              <a:rPr lang="el-GR" sz="1400" dirty="0" smtClean="0"/>
              <a:t>Φ</a:t>
            </a:r>
            <a:r>
              <a:rPr lang="ka-GE" sz="1400" dirty="0" smtClean="0"/>
              <a:t>=0 მდგომარეობიდან სისტემა რომ მინიმუმზე ჩავიდეს გაცილებით დიდი დრო მოუნდებოდა ვიდრე გაფართოებას. დავწეროთ კოსმოლოგიური ამონახსნი</a:t>
            </a:r>
          </a:p>
          <a:p>
            <a:pPr>
              <a:buNone/>
            </a:pPr>
            <a:r>
              <a:rPr lang="ka-GE" sz="1400" dirty="0" smtClean="0"/>
              <a:t>                                                                                                                  </a:t>
            </a:r>
          </a:p>
          <a:p>
            <a:pPr algn="ctr">
              <a:buNone/>
            </a:pPr>
            <a:r>
              <a:rPr lang="ka-GE" sz="1400" dirty="0" smtClean="0"/>
              <a:t>                                      სიმკვრივე არ იცვლება ამიტომ </a:t>
            </a:r>
            <a:r>
              <a:rPr lang="ka-GE" sz="1400" dirty="0" smtClean="0"/>
              <a:t>               და                  რაც ნიშნავს  იმას რომ </a:t>
            </a:r>
            <a:r>
              <a:rPr lang="en-US" sz="1400" dirty="0" smtClean="0"/>
              <a:t>ω=-1</a:t>
            </a:r>
            <a:r>
              <a:rPr lang="ka-GE" sz="1400" dirty="0" smtClean="0"/>
              <a:t> .    </a:t>
            </a:r>
            <a:endParaRPr lang="ka-GE" sz="1400" dirty="0" smtClean="0"/>
          </a:p>
          <a:p>
            <a:pPr>
              <a:buNone/>
            </a:pPr>
            <a:r>
              <a:rPr lang="ka-GE" sz="1400" dirty="0" smtClean="0"/>
              <a:t>                                                                     ფრიდმანის განტოლება ჩავწეროთ და ვნახოთ რა შედეგს მოგვცემს:</a:t>
            </a:r>
          </a:p>
          <a:p>
            <a:pPr algn="ctr">
              <a:buNone/>
            </a:pPr>
            <a:endParaRPr lang="ka-GE" sz="1400" dirty="0" smtClean="0"/>
          </a:p>
          <a:p>
            <a:pPr algn="r">
              <a:buNone/>
            </a:pPr>
            <a:r>
              <a:rPr lang="ka-GE" sz="1400" dirty="0" smtClean="0"/>
              <a:t>                                                                  </a:t>
            </a:r>
          </a:p>
          <a:p>
            <a:pPr>
              <a:buNone/>
            </a:pPr>
            <a:r>
              <a:rPr lang="ka-GE" sz="1400" dirty="0" smtClean="0"/>
              <a:t>                                                                     გრავიტაცია კი ცდილობს  შეანელოს სამყაროს გაფართოება მაგრამ ცრუ ვაკუუმს უარყოფითი 			        წნევა აქვს  და შუა  წევრის უარყოფითობის გამო აჩქარებაიქნება დადებითი, რაც ამბობს იმას 			        რომ სამყარო ინფლაციის პერიოდში ფართოვდებოა აჩქარებულად.   ვნახოთ რა რიგით 			</a:t>
            </a:r>
            <a:r>
              <a:rPr lang="ka-GE" sz="1400" dirty="0" smtClean="0"/>
              <a:t> </a:t>
            </a:r>
            <a:r>
              <a:rPr lang="ka-GE" sz="1400" dirty="0" smtClean="0"/>
              <a:t>       </a:t>
            </a:r>
            <a:r>
              <a:rPr lang="ka-GE" sz="1400" dirty="0" smtClean="0"/>
              <a:t>ფართოვდებოდა</a:t>
            </a:r>
            <a:r>
              <a:rPr lang="ka-GE" sz="1400" dirty="0" smtClean="0"/>
              <a:t>  </a:t>
            </a:r>
            <a:r>
              <a:rPr lang="ka-GE" sz="1400" dirty="0" smtClean="0"/>
              <a:t>და რა დროში გახდა სამყაროს “ვაშლის”</a:t>
            </a:r>
            <a:r>
              <a:rPr lang="ka-GE" sz="1400" dirty="0" smtClean="0"/>
              <a:t>  </a:t>
            </a:r>
            <a:r>
              <a:rPr lang="ka-GE" sz="1400" dirty="0" smtClean="0"/>
              <a:t>ზომის.    </a:t>
            </a:r>
            <a:r>
              <a:rPr lang="ka-GE" sz="1200" dirty="0" smtClean="0"/>
              <a:t>                                  </a:t>
            </a:r>
          </a:p>
          <a:p>
            <a:pPr algn="ctr">
              <a:buNone/>
            </a:pPr>
            <a:endParaRPr lang="en-US" sz="1200" dirty="0"/>
          </a:p>
        </p:txBody>
      </p:sp>
      <p:pic>
        <p:nvPicPr>
          <p:cNvPr id="1026" name="Picture 2" descr="C:\Users\Administrator\Desktop\figmake_MexHat.png"/>
          <p:cNvPicPr>
            <a:picLocks noChangeAspect="1" noChangeArrowheads="1"/>
          </p:cNvPicPr>
          <p:nvPr/>
        </p:nvPicPr>
        <p:blipFill>
          <a:blip r:embed="rId2" cstate="print"/>
          <a:srcRect/>
          <a:stretch>
            <a:fillRect/>
          </a:stretch>
        </p:blipFill>
        <p:spPr bwMode="auto">
          <a:xfrm>
            <a:off x="488730" y="3455220"/>
            <a:ext cx="3216407" cy="2346489"/>
          </a:xfrm>
          <a:prstGeom prst="rect">
            <a:avLst/>
          </a:prstGeom>
          <a:noFill/>
        </p:spPr>
      </p:pic>
      <p:sp>
        <p:nvSpPr>
          <p:cNvPr id="1028" name="Rectangle 4"/>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0" name="Rectangle 6"/>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2" name="Rectangle 8"/>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4" name="Rectangle 10"/>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6" name="Rectangle 1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35" name="Picture 1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448096" y="3417503"/>
            <a:ext cx="457200" cy="266700"/>
          </a:xfrm>
          <a:prstGeom prst="rect">
            <a:avLst/>
          </a:prstGeom>
          <a:noFill/>
        </p:spPr>
      </p:pic>
      <p:sp>
        <p:nvSpPr>
          <p:cNvPr id="1038" name="Rectangle 14"/>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37" name="Picture 1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5770179" y="2790498"/>
            <a:ext cx="1702673" cy="614854"/>
          </a:xfrm>
          <a:prstGeom prst="rect">
            <a:avLst/>
          </a:prstGeom>
          <a:noFill/>
        </p:spPr>
      </p:pic>
      <p:sp>
        <p:nvSpPr>
          <p:cNvPr id="1040" name="Rectangle 16"/>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39" name="Picture 15"/>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7299434" y="3421117"/>
            <a:ext cx="672495" cy="237795"/>
          </a:xfrm>
          <a:prstGeom prst="rect">
            <a:avLst/>
          </a:prstGeom>
          <a:noFill/>
        </p:spPr>
      </p:pic>
      <p:sp>
        <p:nvSpPr>
          <p:cNvPr id="1042" name="Rectangle 18"/>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41" name="Picture 17"/>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5833241" y="4044380"/>
            <a:ext cx="2037699" cy="543386"/>
          </a:xfrm>
          <a:prstGeom prst="rect">
            <a:avLst/>
          </a:prstGeom>
          <a:noFill/>
        </p:spPr>
      </p:pic>
    </p:spTree>
    <p:extLst>
      <p:ext uri="{BB962C8B-B14F-4D97-AF65-F5344CB8AC3E}">
        <p14:creationId xmlns:p14="http://schemas.microsoft.com/office/powerpoint/2010/main" xmlns="" val="27371968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952"/>
            <a:ext cx="10515600" cy="6653048"/>
          </a:xfrm>
        </p:spPr>
        <p:txBody>
          <a:bodyPr>
            <a:normAutofit lnSpcReduction="10000"/>
          </a:bodyPr>
          <a:lstStyle/>
          <a:p>
            <a:pPr>
              <a:buNone/>
            </a:pPr>
            <a:r>
              <a:rPr lang="ka-GE" sz="1400" dirty="0" smtClean="0"/>
              <a:t>ინფლაციის მოდელით დავთვალოთ რიცხობრივად სხვადასხვა პარამეტრი ჩვენი სამყაროსი. ფრიდმანის განტოლების თანახმად </a:t>
            </a:r>
          </a:p>
          <a:p>
            <a:pPr>
              <a:buNone/>
            </a:pPr>
            <a:endParaRPr lang="ka-GE" sz="1400" dirty="0" smtClean="0"/>
          </a:p>
          <a:p>
            <a:pPr>
              <a:buNone/>
            </a:pPr>
            <a:r>
              <a:rPr lang="ka-GE" sz="1400" dirty="0" smtClean="0"/>
              <a:t>რომლის ამონახსნი არის </a:t>
            </a:r>
          </a:p>
          <a:p>
            <a:pPr>
              <a:buNone/>
            </a:pPr>
            <a:r>
              <a:rPr lang="ka-GE" sz="1400" dirty="0" smtClean="0"/>
              <a:t>	</a:t>
            </a:r>
            <a:r>
              <a:rPr lang="ka-GE" sz="1400" dirty="0" smtClean="0"/>
              <a:t>					</a:t>
            </a:r>
          </a:p>
          <a:p>
            <a:pPr>
              <a:buNone/>
            </a:pPr>
            <a:r>
              <a:rPr lang="ka-GE" sz="1400" dirty="0" smtClean="0"/>
              <a:t>სადაც</a:t>
            </a:r>
            <a:endParaRPr lang="ka-GE" sz="1400" dirty="0" smtClean="0"/>
          </a:p>
          <a:p>
            <a:pPr>
              <a:buNone/>
            </a:pPr>
            <a:endParaRPr lang="ka-GE" sz="1400" dirty="0" smtClean="0"/>
          </a:p>
          <a:p>
            <a:pPr>
              <a:buNone/>
            </a:pPr>
            <a:endParaRPr lang="ka-GE" sz="1400" dirty="0" smtClean="0"/>
          </a:p>
          <a:p>
            <a:pPr>
              <a:buNone/>
            </a:pPr>
            <a:r>
              <a:rPr lang="ka-GE" sz="1400" dirty="0" smtClean="0"/>
              <a:t>          არის ცრუ ვაკუუმის სიმკვრივე. დიდი გაერთიანების თეორიის თანახმად ენერგია </a:t>
            </a:r>
          </a:p>
          <a:p>
            <a:pPr>
              <a:buNone/>
            </a:pPr>
            <a:r>
              <a:rPr lang="ka-GE" sz="1400" dirty="0" smtClean="0"/>
              <a:t>სიმვკრივე ადრეულ სამყაროში გამოითვლება შემდეგნარიად</a:t>
            </a:r>
          </a:p>
          <a:p>
            <a:pPr>
              <a:buNone/>
            </a:pPr>
            <a:endParaRPr lang="ka-GE" sz="1400" dirty="0" smtClean="0"/>
          </a:p>
          <a:p>
            <a:pPr>
              <a:buNone/>
            </a:pPr>
            <a:endParaRPr lang="ka-GE" sz="1400" dirty="0" smtClean="0"/>
          </a:p>
          <a:p>
            <a:pPr>
              <a:buNone/>
            </a:pPr>
            <a:r>
              <a:rPr lang="ka-GE" sz="1400" dirty="0" smtClean="0"/>
              <a:t>ინფლაცია დაიწყო სამყაროს დაბადებიდან : </a:t>
            </a:r>
          </a:p>
          <a:p>
            <a:pPr>
              <a:buNone/>
            </a:pPr>
            <a:endParaRPr lang="ka-GE" sz="1400" dirty="0" smtClean="0"/>
          </a:p>
          <a:p>
            <a:pPr>
              <a:buNone/>
            </a:pPr>
            <a:r>
              <a:rPr lang="ka-GE" sz="1400" dirty="0" smtClean="0"/>
              <a:t>მოვლენათა ჰორიზონტის ზომა ინფლაციის დაყწბიდან:   </a:t>
            </a:r>
          </a:p>
          <a:p>
            <a:pPr>
              <a:buNone/>
            </a:pPr>
            <a:r>
              <a:rPr lang="ka-GE" sz="1400" dirty="0" smtClean="0"/>
              <a:t>ინფლაცია გაგრძელდა იქამდე სანამ სამყაროს ზომა არ გახდა 10 სმ. დღეს ტემპერატურა სამყაროში არის 2,7˚</a:t>
            </a:r>
            <a:r>
              <a:rPr lang="en-US" sz="1400" dirty="0" smtClean="0"/>
              <a:t>K. </a:t>
            </a:r>
            <a:r>
              <a:rPr lang="ka-GE" sz="1400" dirty="0" smtClean="0"/>
              <a:t>მაშინ სამყაროს ასაკი: </a:t>
            </a:r>
          </a:p>
          <a:p>
            <a:pPr>
              <a:buNone/>
            </a:pPr>
            <a:endParaRPr lang="ka-GE" sz="1400" dirty="0" smtClean="0"/>
          </a:p>
          <a:p>
            <a:pPr>
              <a:buNone/>
            </a:pPr>
            <a:r>
              <a:rPr lang="ka-GE" sz="1400" dirty="0" smtClean="0"/>
              <a:t>სამყარო ინფლაცის დაწყებიდან დამთავრებამდე გაიზარდა 10^-28 ზომიდან 10 სმ-მდე. ანუ სკალარული ფაქტორი </a:t>
            </a:r>
            <a:r>
              <a:rPr lang="en-US" sz="1400" dirty="0" smtClean="0"/>
              <a:t>a~10^28 </a:t>
            </a:r>
            <a:r>
              <a:rPr lang="ka-GE" sz="1400" dirty="0" smtClean="0"/>
              <a:t>რიგის. მაშინ    </a:t>
            </a:r>
          </a:p>
          <a:p>
            <a:pPr>
              <a:buNone/>
            </a:pPr>
            <a:endParaRPr lang="ka-GE" sz="1400" dirty="0" smtClean="0"/>
          </a:p>
          <a:p>
            <a:pPr>
              <a:buNone/>
            </a:pPr>
            <a:r>
              <a:rPr lang="ka-GE" sz="1400" dirty="0" smtClean="0"/>
              <a:t>მეორე წევრი შემციდება სკალარ ფაქტორის კვადრატით (10^56) რის გამოც შეგვიძლია ვუგულებელვყოთ და სამყარო იქნება ბრტყელი.  (</a:t>
            </a:r>
            <a:r>
              <a:rPr lang="en-US" sz="1400" dirty="0" smtClean="0"/>
              <a:t>K=0)</a:t>
            </a:r>
            <a:endParaRPr lang="ka-GE" sz="1400" dirty="0" smtClean="0"/>
          </a:p>
          <a:p>
            <a:pPr>
              <a:buNone/>
            </a:pPr>
            <a:endParaRPr lang="ka-GE" sz="1400" dirty="0" smtClean="0"/>
          </a:p>
          <a:p>
            <a:pPr>
              <a:buNone/>
            </a:pPr>
            <a:endParaRPr lang="en-US" sz="1400" dirty="0"/>
          </a:p>
        </p:txBody>
      </p:sp>
      <p:sp>
        <p:nvSpPr>
          <p:cNvPr id="18434"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3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635063" y="599090"/>
            <a:ext cx="1245476" cy="571454"/>
          </a:xfrm>
          <a:prstGeom prst="rect">
            <a:avLst/>
          </a:prstGeom>
          <a:noFill/>
        </p:spPr>
      </p:pic>
      <p:sp>
        <p:nvSpPr>
          <p:cNvPr id="18435" name="Rectangle 3"/>
          <p:cNvSpPr>
            <a:spLocks noChangeArrowheads="1"/>
          </p:cNvSpPr>
          <p:nvPr/>
        </p:nvSpPr>
        <p:spPr bwMode="auto">
          <a:xfrm>
            <a:off x="0" y="8286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37" name="Rectangle 5"/>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36"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945930" y="2601311"/>
            <a:ext cx="346842" cy="363358"/>
          </a:xfrm>
          <a:prstGeom prst="rect">
            <a:avLst/>
          </a:prstGeom>
          <a:noFill/>
        </p:spPr>
      </p:pic>
      <p:sp>
        <p:nvSpPr>
          <p:cNvPr id="18439" name="Rectangle 7"/>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38" name="Picture 6"/>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303987" y="1371599"/>
            <a:ext cx="1686910" cy="290846"/>
          </a:xfrm>
          <a:prstGeom prst="rect">
            <a:avLst/>
          </a:prstGeom>
          <a:noFill/>
        </p:spPr>
      </p:pic>
      <p:sp>
        <p:nvSpPr>
          <p:cNvPr id="18440" name="Rectangle 8"/>
          <p:cNvSpPr>
            <a:spLocks noChangeArrowheads="1"/>
          </p:cNvSpPr>
          <p:nvPr/>
        </p:nvSpPr>
        <p:spPr bwMode="auto">
          <a:xfrm>
            <a:off x="0" y="6477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42" name="Rectangle 10"/>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41" name="Picture 9"/>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477406" y="1797269"/>
            <a:ext cx="1182415" cy="730706"/>
          </a:xfrm>
          <a:prstGeom prst="rect">
            <a:avLst/>
          </a:prstGeom>
          <a:noFill/>
        </p:spPr>
      </p:pic>
      <p:sp>
        <p:nvSpPr>
          <p:cNvPr id="18444" name="Rectangle 1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43" name="Picture 11"/>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150772" y="2459418"/>
            <a:ext cx="1166649" cy="264601"/>
          </a:xfrm>
          <a:prstGeom prst="rect">
            <a:avLst/>
          </a:prstGeom>
          <a:noFill/>
        </p:spPr>
      </p:pic>
      <p:sp>
        <p:nvSpPr>
          <p:cNvPr id="18445" name="Rectangle 13"/>
          <p:cNvSpPr>
            <a:spLocks noChangeArrowheads="1"/>
          </p:cNvSpPr>
          <p:nvPr/>
        </p:nvSpPr>
        <p:spPr bwMode="auto">
          <a:xfrm>
            <a:off x="0" y="66675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47" name="Rectangle 15"/>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46" name="Picture 14"/>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5013436" y="2968368"/>
            <a:ext cx="2081048" cy="514141"/>
          </a:xfrm>
          <a:prstGeom prst="rect">
            <a:avLst/>
          </a:prstGeom>
          <a:noFill/>
        </p:spPr>
      </p:pic>
      <p:sp>
        <p:nvSpPr>
          <p:cNvPr id="18448" name="Rectangle 16"/>
          <p:cNvSpPr>
            <a:spLocks noChangeArrowheads="1"/>
          </p:cNvSpPr>
          <p:nvPr/>
        </p:nvSpPr>
        <p:spPr bwMode="auto">
          <a:xfrm>
            <a:off x="0" y="85725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50" name="Rectangle 18"/>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49" name="Picture 17"/>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4871544" y="3436882"/>
            <a:ext cx="2331001" cy="599089"/>
          </a:xfrm>
          <a:prstGeom prst="rect">
            <a:avLst/>
          </a:prstGeom>
          <a:noFill/>
        </p:spPr>
      </p:pic>
      <p:sp>
        <p:nvSpPr>
          <p:cNvPr id="18452" name="Rectangle 20"/>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51" name="Picture 19"/>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5738648" y="4177861"/>
            <a:ext cx="1891863" cy="300296"/>
          </a:xfrm>
          <a:prstGeom prst="rect">
            <a:avLst/>
          </a:prstGeom>
          <a:noFill/>
        </p:spPr>
      </p:pic>
      <p:sp>
        <p:nvSpPr>
          <p:cNvPr id="18453" name="Rectangle 21"/>
          <p:cNvSpPr>
            <a:spLocks noChangeArrowheads="1"/>
          </p:cNvSpPr>
          <p:nvPr/>
        </p:nvSpPr>
        <p:spPr bwMode="auto">
          <a:xfrm>
            <a:off x="0" y="458513"/>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55" name="Rectangle 23"/>
          <p:cNvSpPr>
            <a:spLocks noChangeArrowheads="1"/>
          </p:cNvSpPr>
          <p:nvPr/>
        </p:nvSpPr>
        <p:spPr bwMode="auto">
          <a:xfrm>
            <a:off x="0" y="-22860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54" name="Picture 22"/>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4556235" y="4871545"/>
            <a:ext cx="2096814" cy="434189"/>
          </a:xfrm>
          <a:prstGeom prst="rect">
            <a:avLst/>
          </a:prstGeom>
          <a:noFill/>
        </p:spPr>
      </p:pic>
      <p:sp>
        <p:nvSpPr>
          <p:cNvPr id="18456" name="Rectangle 24"/>
          <p:cNvSpPr>
            <a:spLocks noChangeArrowheads="1"/>
          </p:cNvSpPr>
          <p:nvPr/>
        </p:nvSpPr>
        <p:spPr bwMode="auto">
          <a:xfrm>
            <a:off x="0" y="847725"/>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458" name="Rectangle 26"/>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8457" name="Picture 25"/>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666593" y="5596758"/>
            <a:ext cx="1529255" cy="429072"/>
          </a:xfrm>
          <a:prstGeom prst="rect">
            <a:avLst/>
          </a:prstGeom>
          <a:noFill/>
        </p:spPr>
      </p:pic>
      <p:sp>
        <p:nvSpPr>
          <p:cNvPr id="18459" name="Rectangle 27"/>
          <p:cNvSpPr>
            <a:spLocks noChangeArrowheads="1"/>
          </p:cNvSpPr>
          <p:nvPr/>
        </p:nvSpPr>
        <p:spPr bwMode="auto">
          <a:xfrm>
            <a:off x="0" y="828675"/>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გამოყენებული ლიტერატურა</a:t>
            </a:r>
            <a:endParaRPr lang="en-US" dirty="0"/>
          </a:p>
        </p:txBody>
      </p:sp>
      <p:sp>
        <p:nvSpPr>
          <p:cNvPr id="3" name="Content Placeholder 2"/>
          <p:cNvSpPr>
            <a:spLocks noGrp="1"/>
          </p:cNvSpPr>
          <p:nvPr>
            <p:ph idx="1"/>
          </p:nvPr>
        </p:nvSpPr>
        <p:spPr/>
        <p:txBody>
          <a:bodyPr/>
          <a:lstStyle/>
          <a:p>
            <a:r>
              <a:rPr lang="en-US" dirty="0" smtClean="0"/>
              <a:t>Gravitation and cosmology (</a:t>
            </a:r>
            <a:r>
              <a:rPr lang="en-US" dirty="0" err="1" smtClean="0"/>
              <a:t>Merab</a:t>
            </a:r>
            <a:r>
              <a:rPr lang="en-US" dirty="0" smtClean="0"/>
              <a:t> </a:t>
            </a:r>
            <a:r>
              <a:rPr lang="en-US" dirty="0" err="1" smtClean="0"/>
              <a:t>Gogberashvili</a:t>
            </a:r>
            <a:r>
              <a:rPr lang="en-US" dirty="0" smtClean="0"/>
              <a:t>)</a:t>
            </a:r>
          </a:p>
          <a:p>
            <a:r>
              <a:rPr lang="en-US" dirty="0" smtClean="0">
                <a:hlinkClick r:id="rId2"/>
              </a:rPr>
              <a:t>https://en.wikipedia.org/wiki/Inflation_(cosmology</a:t>
            </a:r>
            <a:r>
              <a:rPr lang="en-US" dirty="0" smtClean="0">
                <a:hlinkClick r:id="rId2"/>
              </a:rPr>
              <a:t>)</a:t>
            </a:r>
            <a:endParaRPr lang="en-US" dirty="0" smtClean="0"/>
          </a:p>
          <a:p>
            <a:r>
              <a:rPr lang="en-US" dirty="0" smtClean="0">
                <a:hlinkClick r:id="rId3"/>
              </a:rPr>
              <a:t>https://</a:t>
            </a:r>
            <a:r>
              <a:rPr lang="en-US" dirty="0" smtClean="0">
                <a:hlinkClick r:id="rId3"/>
              </a:rPr>
              <a:t>www.youtube.com/watch?v=PsfyE1-s9Rs</a:t>
            </a:r>
            <a:r>
              <a:rPr lang="en-US" dirty="0" smtClean="0"/>
              <a:t> MIT open course Cosmology –inflation by Alan </a:t>
            </a:r>
            <a:r>
              <a:rPr lang="en-US" dirty="0" err="1" smtClean="0"/>
              <a:t>Guth</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749</TotalTime>
  <Words>181</Words>
  <Application>Microsoft Office PowerPoint</Application>
  <PresentationFormat>Custom</PresentationFormat>
  <Paragraphs>39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ინფლაცია</vt:lpstr>
      <vt:lpstr>მიმოხილვა</vt:lpstr>
      <vt:lpstr> ინფლაციის მთავარი იდეა</vt:lpstr>
      <vt:lpstr>ინფლაციის მთავარი იდეა</vt:lpstr>
      <vt:lpstr>“დიდი აფეთქების” მოდელის პრობლემების გადაჭრა</vt:lpstr>
      <vt:lpstr>Slide 6</vt:lpstr>
      <vt:lpstr>გამოყენებული ლიტერატურა</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ინფლაცია</dc:title>
  <dc:creator>Sofi</dc:creator>
  <cp:lastModifiedBy>reestri</cp:lastModifiedBy>
  <cp:revision>33</cp:revision>
  <dcterms:created xsi:type="dcterms:W3CDTF">2018-01-14T14:04:37Z</dcterms:created>
  <dcterms:modified xsi:type="dcterms:W3CDTF">2018-01-28T22:08:51Z</dcterms:modified>
</cp:coreProperties>
</file>