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6" r:id="rId9"/>
    <p:sldId id="262" r:id="rId10"/>
    <p:sldId id="267" r:id="rId11"/>
    <p:sldId id="268" r:id="rId12"/>
    <p:sldId id="263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1D8BD707-D9CF-40AE-B4C6-C98DA3205C09}" type="datetimeFigureOut">
              <a:rPr lang="en-US" smtClean="0"/>
              <a:pPr/>
              <a:t>12/25/2020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Representations of Lorentz groups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Tamta Khvichia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LORENTZ GROUP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Lorentz group O(1, 3)</a:t>
            </a:r>
          </a:p>
          <a:p>
            <a:r>
              <a:rPr lang="en-US" dirty="0" smtClean="0"/>
              <a:t>Infinitesimal generators </a:t>
            </a:r>
          </a:p>
          <a:p>
            <a:r>
              <a:rPr lang="en-US" dirty="0" smtClean="0"/>
              <a:t> Associated Lie algebra :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Proper orthochronous or restricted Lorentz group: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    (Excludes parity and time-reversal transformations )</a:t>
            </a:r>
          </a:p>
          <a:p>
            <a:r>
              <a:rPr lang="en-US" dirty="0" smtClean="0"/>
              <a:t>A generic element Λ of the Lorentz group: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tensor of parameters: </a:t>
            </a:r>
          </a:p>
        </p:txBody>
      </p:sp>
      <p:pic>
        <p:nvPicPr>
          <p:cNvPr id="8" name="Picture 7" descr="lie algebra.PNG"/>
          <p:cNvPicPr>
            <a:picLocks noChangeAspect="1"/>
          </p:cNvPicPr>
          <p:nvPr/>
        </p:nvPicPr>
        <p:blipFill>
          <a:blip r:embed="rId2"/>
          <a:srcRect t="9999" b="30004"/>
          <a:stretch>
            <a:fillRect/>
          </a:stretch>
        </p:blipFill>
        <p:spPr>
          <a:xfrm>
            <a:off x="825904" y="2667000"/>
            <a:ext cx="6870296" cy="457200"/>
          </a:xfrm>
          <a:prstGeom prst="rect">
            <a:avLst/>
          </a:prstGeom>
        </p:spPr>
      </p:pic>
      <p:pic>
        <p:nvPicPr>
          <p:cNvPr id="9" name="Picture 8" descr="generato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1676400"/>
            <a:ext cx="623922" cy="550519"/>
          </a:xfrm>
          <a:prstGeom prst="rect">
            <a:avLst/>
          </a:prstGeom>
        </p:spPr>
      </p:pic>
      <p:pic>
        <p:nvPicPr>
          <p:cNvPr id="10" name="Picture 9" descr="qvejgufi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3714705"/>
            <a:ext cx="6931062" cy="400095"/>
          </a:xfrm>
          <a:prstGeom prst="rect">
            <a:avLst/>
          </a:prstGeom>
        </p:spPr>
      </p:pic>
      <p:pic>
        <p:nvPicPr>
          <p:cNvPr id="11" name="Picture 10" descr="generic elemen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2808" y="5019632"/>
            <a:ext cx="3324392" cy="438820"/>
          </a:xfrm>
          <a:prstGeom prst="rect">
            <a:avLst/>
          </a:prstGeom>
        </p:spPr>
      </p:pic>
      <p:pic>
        <p:nvPicPr>
          <p:cNvPr id="12" name="Picture 11" descr="brunva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38599" y="5562600"/>
            <a:ext cx="1757335" cy="453061"/>
          </a:xfrm>
          <a:prstGeom prst="rect">
            <a:avLst/>
          </a:prstGeom>
        </p:spPr>
      </p:pic>
      <p:pic>
        <p:nvPicPr>
          <p:cNvPr id="13" name="Picture 12" descr="busti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6622" y="5541526"/>
            <a:ext cx="1257178" cy="47827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Finite-dimensional representations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400" dirty="0" smtClean="0"/>
              <a:t>The Lorentz group has both </a:t>
            </a:r>
            <a:r>
              <a:rPr lang="en-US" sz="2400" dirty="0" smtClean="0">
                <a:solidFill>
                  <a:schemeClr val="accent1"/>
                </a:solidFill>
              </a:rPr>
              <a:t>finite-dimensional</a:t>
            </a:r>
            <a:r>
              <a:rPr lang="en-US" sz="2400" dirty="0" smtClean="0"/>
              <a:t> and </a:t>
            </a:r>
            <a:r>
              <a:rPr lang="en-US" sz="2400" dirty="0" smtClean="0">
                <a:solidFill>
                  <a:schemeClr val="accent1"/>
                </a:solidFill>
              </a:rPr>
              <a:t>infinite-dimensional</a:t>
            </a:r>
            <a:r>
              <a:rPr lang="en-US" sz="2400" dirty="0" smtClean="0"/>
              <a:t> representations</a:t>
            </a:r>
          </a:p>
          <a:p>
            <a:r>
              <a:rPr lang="en-US" sz="2400" dirty="0" smtClean="0"/>
              <a:t>The Lorentz group is </a:t>
            </a:r>
            <a:r>
              <a:rPr lang="en-US" sz="2400" dirty="0" smtClean="0">
                <a:solidFill>
                  <a:schemeClr val="accent1"/>
                </a:solidFill>
              </a:rPr>
              <a:t>non-compact</a:t>
            </a:r>
          </a:p>
          <a:p>
            <a:r>
              <a:rPr lang="en-US" sz="2400" dirty="0" smtClean="0"/>
              <a:t>Finite-dimensional representations are not unitary </a:t>
            </a:r>
          </a:p>
          <a:p>
            <a:pPr>
              <a:buNone/>
            </a:pPr>
            <a:r>
              <a:rPr lang="en-US" sz="2400" dirty="0" smtClean="0"/>
              <a:t>   (the generators are not Hermitian)</a:t>
            </a:r>
          </a:p>
          <a:p>
            <a:pPr>
              <a:buNone/>
            </a:pPr>
            <a:endParaRPr lang="en-US" dirty="0" smtClean="0"/>
          </a:p>
          <a:p>
            <a:r>
              <a:rPr lang="en-US" sz="32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Trivial</a:t>
            </a:r>
            <a:r>
              <a:rPr lang="en-US" dirty="0" smtClean="0"/>
              <a:t> </a:t>
            </a:r>
            <a:r>
              <a:rPr lang="en-US" sz="32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representation (0,0)</a:t>
            </a:r>
            <a:r>
              <a:rPr lang="en-US" dirty="0" smtClean="0"/>
              <a:t>:</a:t>
            </a:r>
          </a:p>
          <a:p>
            <a:r>
              <a:rPr lang="en-US" dirty="0" smtClean="0"/>
              <a:t>One-dimensional representation </a:t>
            </a:r>
          </a:p>
          <a:p>
            <a:pPr>
              <a:buNone/>
            </a:pPr>
            <a:r>
              <a:rPr lang="en-US" dirty="0" smtClean="0"/>
              <a:t>    Acts on a one-dimensional vector space </a:t>
            </a:r>
          </a:p>
          <a:p>
            <a:pPr>
              <a:buNone/>
            </a:pPr>
            <a:r>
              <a:rPr lang="en-US" dirty="0" smtClean="0"/>
              <a:t>	Acts on Lorentz scalars</a:t>
            </a:r>
            <a:endParaRPr lang="en-US" dirty="0"/>
          </a:p>
        </p:txBody>
      </p:sp>
      <p:pic>
        <p:nvPicPr>
          <p:cNvPr id="4" name="Picture 3" descr="trivia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7800" y="4448804"/>
            <a:ext cx="1324108" cy="427996"/>
          </a:xfrm>
          <a:prstGeom prst="rect">
            <a:avLst/>
          </a:prstGeom>
        </p:spPr>
      </p:pic>
      <p:pic>
        <p:nvPicPr>
          <p:cNvPr id="5" name="Picture 4" descr="scala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0" y="5257800"/>
            <a:ext cx="2112262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Vector </a:t>
            </a:r>
            <a:r>
              <a:rPr lang="en-US" sz="3600" dirty="0" smtClean="0"/>
              <a:t>representation </a:t>
            </a:r>
            <a:r>
              <a:rPr lang="en-US" sz="3100" dirty="0" smtClean="0"/>
              <a:t>( 1/2 , 1/2 )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dirty="0" smtClean="0"/>
              <a:t>fundamental representation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four-dimensional representation</a:t>
            </a:r>
          </a:p>
          <a:p>
            <a:r>
              <a:rPr lang="en-US" dirty="0" smtClean="0"/>
              <a:t>4-vector representation</a:t>
            </a:r>
          </a:p>
          <a:p>
            <a:r>
              <a:rPr lang="en-US" dirty="0" smtClean="0"/>
              <a:t>Acts on a four-dimensional vector space </a:t>
            </a:r>
          </a:p>
          <a:p>
            <a:r>
              <a:rPr lang="en-US" dirty="0" smtClean="0"/>
              <a:t>Acts on Lorentz four-vectors </a:t>
            </a:r>
          </a:p>
          <a:p>
            <a:r>
              <a:rPr lang="en-US" dirty="0" smtClean="0"/>
              <a:t>Explicit form of the matrices</a:t>
            </a:r>
          </a:p>
          <a:p>
            <a:r>
              <a:rPr lang="en-US" dirty="0" smtClean="0"/>
              <a:t>Matrices of the vector representation are the SO+ (1, 3) matrices</a:t>
            </a:r>
          </a:p>
          <a:p>
            <a:r>
              <a:rPr lang="en-US" dirty="0" smtClean="0"/>
              <a:t>                                      where          is the usual Lorentz transformation matrix</a:t>
            </a:r>
          </a:p>
          <a:p>
            <a:r>
              <a:rPr lang="en-US" sz="2400" dirty="0" smtClean="0">
                <a:solidFill>
                  <a:schemeClr val="accent1"/>
                </a:solidFill>
              </a:rPr>
              <a:t>The vector representation is the fundamental representation of the Lorentz group</a:t>
            </a:r>
            <a:endParaRPr lang="en-US" sz="2400" dirty="0">
              <a:solidFill>
                <a:schemeClr val="accent1"/>
              </a:solidFill>
            </a:endParaRPr>
          </a:p>
        </p:txBody>
      </p:sp>
      <p:pic>
        <p:nvPicPr>
          <p:cNvPr id="5" name="Picture 4" descr="generatoo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2878" y="1659281"/>
            <a:ext cx="623922" cy="550519"/>
          </a:xfrm>
          <a:prstGeom prst="rect">
            <a:avLst/>
          </a:prstGeom>
        </p:spPr>
      </p:pic>
      <p:pic>
        <p:nvPicPr>
          <p:cNvPr id="6" name="Picture 5" descr="vect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5458" y="1676400"/>
            <a:ext cx="2720342" cy="457200"/>
          </a:xfrm>
          <a:prstGeom prst="rect">
            <a:avLst/>
          </a:prstGeom>
        </p:spPr>
      </p:pic>
      <p:pic>
        <p:nvPicPr>
          <p:cNvPr id="7" name="Picture 6" descr="matrix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2185" y="3143199"/>
            <a:ext cx="3874615" cy="438201"/>
          </a:xfrm>
          <a:prstGeom prst="rect">
            <a:avLst/>
          </a:prstGeom>
        </p:spPr>
      </p:pic>
      <p:pic>
        <p:nvPicPr>
          <p:cNvPr id="8" name="Picture 7" descr="matrix acts on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1658" y="2636554"/>
            <a:ext cx="3334142" cy="487646"/>
          </a:xfrm>
          <a:prstGeom prst="rect">
            <a:avLst/>
          </a:prstGeom>
        </p:spPr>
      </p:pic>
      <p:pic>
        <p:nvPicPr>
          <p:cNvPr id="9" name="Picture 8" descr="transformation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4343400"/>
            <a:ext cx="3397668" cy="504874"/>
          </a:xfrm>
          <a:prstGeom prst="rect">
            <a:avLst/>
          </a:prstGeom>
        </p:spPr>
      </p:pic>
      <p:pic>
        <p:nvPicPr>
          <p:cNvPr id="10" name="Picture 9" descr="lorentz transformation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4000" y="4343400"/>
            <a:ext cx="731518" cy="5334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Tensor representations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Tensor representations are given by the </a:t>
            </a:r>
            <a:r>
              <a:rPr lang="en-US" dirty="0" smtClean="0">
                <a:solidFill>
                  <a:schemeClr val="accent1"/>
                </a:solidFill>
              </a:rPr>
              <a:t>direct (tensor) product</a:t>
            </a:r>
            <a:r>
              <a:rPr lang="en-US" dirty="0" smtClean="0"/>
              <a:t> of copies of the vector representation</a:t>
            </a:r>
          </a:p>
          <a:p>
            <a:r>
              <a:rPr lang="en-US" dirty="0" smtClean="0"/>
              <a:t>For example:  (2, 0) tensors  - tensors with two contravariant (upper) indices </a:t>
            </a:r>
          </a:p>
          <a:p>
            <a:pPr>
              <a:buNone/>
            </a:pPr>
            <a:r>
              <a:rPr lang="en-US" dirty="0" smtClean="0"/>
              <a:t>   element of the Lorentz group Λ will be represented by a (16×16) matrix</a:t>
            </a:r>
          </a:p>
          <a:p>
            <a:r>
              <a:rPr lang="en-US" dirty="0" smtClean="0"/>
              <a:t>Act on the set of tensors of a given rank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chemeClr val="accent1"/>
                </a:solidFill>
              </a:rPr>
              <a:t>Representations for higher-rank tensors are constructed in the same way, with additional copies of the vector representation in the direct product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4" name="Picture 3" descr="tenso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00" y="2514600"/>
            <a:ext cx="685800" cy="437744"/>
          </a:xfrm>
          <a:prstGeom prst="rect">
            <a:avLst/>
          </a:prstGeom>
        </p:spPr>
      </p:pic>
      <p:pic>
        <p:nvPicPr>
          <p:cNvPr id="6" name="Picture 5" descr="el of lor grou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429000"/>
            <a:ext cx="2838213" cy="504874"/>
          </a:xfrm>
          <a:prstGeom prst="rect">
            <a:avLst/>
          </a:prstGeom>
        </p:spPr>
      </p:pic>
      <p:pic>
        <p:nvPicPr>
          <p:cNvPr id="7" name="Picture 6" descr="act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399" y="4267200"/>
            <a:ext cx="5029201" cy="5490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648200" y="1981200"/>
            <a:ext cx="3581400" cy="914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r>
              <a:rPr lang="en-US" dirty="0" smtClean="0"/>
              <a:t>Adjoint representation</a:t>
            </a:r>
            <a:br>
              <a:rPr lang="en-US" dirty="0" smtClean="0"/>
            </a:br>
            <a:r>
              <a:rPr lang="en-US" sz="2200" dirty="0" smtClean="0">
                <a:solidFill>
                  <a:schemeClr val="accent1"/>
                </a:solidFill>
              </a:rPr>
              <a:t>(constructed from the structure constants of the group)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8458200" cy="5410200"/>
          </a:xfrm>
        </p:spPr>
        <p:txBody>
          <a:bodyPr/>
          <a:lstStyle/>
          <a:p>
            <a:r>
              <a:rPr lang="en-US" dirty="0" smtClean="0"/>
              <a:t>The Lie algebra can be written as:</a:t>
            </a:r>
          </a:p>
          <a:p>
            <a:r>
              <a:rPr lang="en-US" dirty="0" smtClean="0"/>
              <a:t>Structure constants</a:t>
            </a:r>
          </a:p>
          <a:p>
            <a:r>
              <a:rPr lang="en-US" sz="2400" dirty="0" smtClean="0"/>
              <a:t>If we define (16×16) matrices</a:t>
            </a:r>
          </a:p>
          <a:p>
            <a:pPr>
              <a:buNone/>
            </a:pPr>
            <a:r>
              <a:rPr lang="en-US" sz="1800" dirty="0" smtClean="0"/>
              <a:t>					         Matrices satisfy the Lorentz algebra</a:t>
            </a:r>
            <a:endParaRPr lang="en-US" dirty="0" smtClean="0"/>
          </a:p>
          <a:p>
            <a:r>
              <a:rPr lang="en-US" sz="2400" dirty="0" smtClean="0"/>
              <a:t>generators of the Lorentz group are antisymmetric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sz="2400" dirty="0" smtClean="0"/>
              <a:t>6 independent generators </a:t>
            </a:r>
            <a:r>
              <a:rPr lang="en-US" sz="1800" dirty="0" smtClean="0">
                <a:solidFill>
                  <a:schemeClr val="accent1"/>
                </a:solidFill>
              </a:rPr>
              <a:t>(corresponding to the 3 rotations and 3 boosts)</a:t>
            </a:r>
          </a:p>
          <a:p>
            <a:r>
              <a:rPr lang="en-US" dirty="0" smtClean="0"/>
              <a:t>The Lie algebra can be written as: </a:t>
            </a:r>
          </a:p>
          <a:p>
            <a:pPr>
              <a:buNone/>
            </a:pPr>
            <a:r>
              <a:rPr lang="en-US" sz="2000" dirty="0" smtClean="0"/>
              <a:t>	</a:t>
            </a:r>
            <a:r>
              <a:rPr lang="pt-BR" sz="2000" dirty="0" smtClean="0"/>
              <a:t>a, b, c = 1, . . . , 6</a:t>
            </a:r>
          </a:p>
          <a:p>
            <a:pPr>
              <a:buNone/>
            </a:pPr>
            <a:r>
              <a:rPr lang="pt-BR" sz="2400" dirty="0" smtClean="0"/>
              <a:t>				where</a:t>
            </a:r>
          </a:p>
          <a:p>
            <a:pPr>
              <a:buNone/>
            </a:pPr>
            <a:r>
              <a:rPr lang="pt-BR" sz="2400" dirty="0" smtClean="0"/>
              <a:t>				where</a:t>
            </a:r>
            <a:endParaRPr lang="en-US" sz="2000" dirty="0" smtClean="0"/>
          </a:p>
          <a:p>
            <a:pPr>
              <a:buNone/>
            </a:pPr>
            <a:r>
              <a:rPr lang="en-US" sz="2000" dirty="0" smtClean="0">
                <a:solidFill>
                  <a:schemeClr val="accent1"/>
                </a:solidFill>
              </a:rPr>
              <a:t>	With this notation, the adjoint representation </a:t>
            </a:r>
          </a:p>
          <a:p>
            <a:pPr>
              <a:buNone/>
            </a:pPr>
            <a:r>
              <a:rPr lang="en-US" sz="2000" dirty="0" smtClean="0">
                <a:solidFill>
                  <a:schemeClr val="accent1"/>
                </a:solidFill>
              </a:rPr>
              <a:t>	is composed of (6×6) matrices </a:t>
            </a:r>
            <a:endParaRPr sz="2000" smtClean="0">
              <a:solidFill>
                <a:schemeClr val="accent1"/>
              </a:solidFill>
            </a:endParaRPr>
          </a:p>
        </p:txBody>
      </p:sp>
      <p:pic>
        <p:nvPicPr>
          <p:cNvPr id="4" name="Picture 3" descr="stract const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1219200"/>
            <a:ext cx="3671590" cy="457200"/>
          </a:xfrm>
          <a:prstGeom prst="rect">
            <a:avLst/>
          </a:prstGeom>
        </p:spPr>
      </p:pic>
      <p:pic>
        <p:nvPicPr>
          <p:cNvPr id="5" name="Picture 4" descr="strct cons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4838" y="1600200"/>
            <a:ext cx="1163362" cy="485800"/>
          </a:xfrm>
          <a:prstGeom prst="rect">
            <a:avLst/>
          </a:prstGeom>
        </p:spPr>
      </p:pic>
      <p:pic>
        <p:nvPicPr>
          <p:cNvPr id="6" name="Picture 5" descr="16x1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4400" y="2019722"/>
            <a:ext cx="3352800" cy="494878"/>
          </a:xfrm>
          <a:prstGeom prst="rect">
            <a:avLst/>
          </a:prstGeom>
        </p:spPr>
      </p:pic>
      <p:pic>
        <p:nvPicPr>
          <p:cNvPr id="7" name="Picture 6" descr="anysimmetric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6300" y="2971800"/>
            <a:ext cx="1765300" cy="381000"/>
          </a:xfrm>
          <a:prstGeom prst="rect">
            <a:avLst/>
          </a:prstGeom>
        </p:spPr>
      </p:pic>
      <p:pic>
        <p:nvPicPr>
          <p:cNvPr id="10" name="Picture 9" descr="lie alg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60744" y="3810000"/>
            <a:ext cx="2745056" cy="5334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3" name="Picture 12" descr="jj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200" y="4661504"/>
            <a:ext cx="2286000" cy="520096"/>
          </a:xfrm>
          <a:prstGeom prst="rect">
            <a:avLst/>
          </a:prstGeom>
        </p:spPr>
      </p:pic>
      <p:pic>
        <p:nvPicPr>
          <p:cNvPr id="14" name="Picture 13" descr="k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3659" y="5181600"/>
            <a:ext cx="2316741" cy="457253"/>
          </a:xfrm>
          <a:prstGeom prst="rect">
            <a:avLst/>
          </a:prstGeom>
        </p:spPr>
      </p:pic>
      <p:pic>
        <p:nvPicPr>
          <p:cNvPr id="15" name="Picture 14" descr="jjj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91000" y="4648200"/>
            <a:ext cx="2146852" cy="609600"/>
          </a:xfrm>
          <a:prstGeom prst="rect">
            <a:avLst/>
          </a:prstGeom>
        </p:spPr>
      </p:pic>
      <p:pic>
        <p:nvPicPr>
          <p:cNvPr id="16" name="Picture 15" descr="kk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21104" y="5181600"/>
            <a:ext cx="1341496" cy="400095"/>
          </a:xfrm>
          <a:prstGeom prst="rect">
            <a:avLst/>
          </a:prstGeom>
        </p:spPr>
      </p:pic>
      <p:pic>
        <p:nvPicPr>
          <p:cNvPr id="17" name="Picture 16" descr="adjoint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15000" y="5638800"/>
            <a:ext cx="2590800" cy="66579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Spinorial representations </a:t>
            </a:r>
            <a:r>
              <a:rPr lang="en-US" sz="2800" dirty="0" smtClean="0"/>
              <a:t>(1/2 ,0)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Spinorial representations </a:t>
            </a:r>
            <a:r>
              <a:rPr lang="en-US" dirty="0" smtClean="0"/>
              <a:t>of the Lie group SO(n, m) are given by representations of the double cover of SO(n, m) called the </a:t>
            </a:r>
            <a:r>
              <a:rPr lang="en-US" dirty="0" smtClean="0">
                <a:solidFill>
                  <a:schemeClr val="accent1"/>
                </a:solidFill>
              </a:rPr>
              <a:t>spin group</a:t>
            </a:r>
            <a:r>
              <a:rPr lang="en-US" dirty="0" smtClean="0"/>
              <a:t> Spin(n, m)</a:t>
            </a:r>
          </a:p>
          <a:p>
            <a:r>
              <a:rPr lang="en-US" dirty="0" smtClean="0"/>
              <a:t>Double cover of the restricted Lorentz group</a:t>
            </a:r>
          </a:p>
          <a:p>
            <a:pPr>
              <a:buNone/>
            </a:pPr>
            <a:r>
              <a:rPr lang="en-US" dirty="0" smtClean="0"/>
              <a:t> 		      :</a:t>
            </a:r>
          </a:p>
          <a:p>
            <a:pPr>
              <a:buNone/>
            </a:pPr>
            <a:r>
              <a:rPr lang="en-US" dirty="0" smtClean="0"/>
              <a:t>	SL(2, C) is the set of complex 2×2 matrices with Det = 1</a:t>
            </a:r>
          </a:p>
          <a:p>
            <a:r>
              <a:rPr lang="en-US" dirty="0" smtClean="0"/>
              <a:t>Fundamental representation of SL(2, C) is a spinorial representation of </a:t>
            </a:r>
          </a:p>
          <a:p>
            <a:r>
              <a:rPr lang="en-US" dirty="0" smtClean="0"/>
              <a:t>Acts on two-component objects (complex 2×1 column vectors) called </a:t>
            </a:r>
            <a:r>
              <a:rPr lang="en-US" dirty="0" smtClean="0">
                <a:solidFill>
                  <a:schemeClr val="accent1"/>
                </a:solidFill>
              </a:rPr>
              <a:t>left-handed Weyl spinors</a:t>
            </a:r>
          </a:p>
          <a:p>
            <a:r>
              <a:rPr lang="en-US" dirty="0" smtClean="0"/>
              <a:t>Representations is 2-dimensional</a:t>
            </a:r>
            <a:endParaRPr lang="en-US" dirty="0"/>
          </a:p>
        </p:txBody>
      </p:sp>
      <p:pic>
        <p:nvPicPr>
          <p:cNvPr id="4" name="Picture 3" descr="double cov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4200" y="2514600"/>
            <a:ext cx="1463038" cy="457200"/>
          </a:xfrm>
          <a:prstGeom prst="rect">
            <a:avLst/>
          </a:prstGeom>
        </p:spPr>
      </p:pic>
      <p:pic>
        <p:nvPicPr>
          <p:cNvPr id="5" name="Picture 4" descr="double cov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843" y="2938437"/>
            <a:ext cx="3308157" cy="4905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 descr="double cov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4343400"/>
            <a:ext cx="1463038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4953000"/>
            <a:ext cx="7924800" cy="10668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Spinorial representations </a:t>
            </a:r>
            <a:r>
              <a:rPr lang="en-US" sz="2800" dirty="0" smtClean="0"/>
              <a:t>(0, 1/2)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45820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Second spinorial representation of</a:t>
            </a:r>
          </a:p>
          <a:p>
            <a:r>
              <a:rPr lang="en-US" dirty="0" smtClean="0"/>
              <a:t>Complex conjugated matrices of fundamental representation - Inequivalent representation of SL(2, C)</a:t>
            </a:r>
          </a:p>
          <a:p>
            <a:pPr>
              <a:buNone/>
            </a:pPr>
            <a:r>
              <a:rPr lang="en-US" dirty="0" smtClean="0"/>
              <a:t>	 </a:t>
            </a:r>
            <a:r>
              <a:rPr lang="en-US" dirty="0" smtClean="0">
                <a:solidFill>
                  <a:schemeClr val="accent1"/>
                </a:solidFill>
              </a:rPr>
              <a:t>Anti-fundamental representation</a:t>
            </a:r>
          </a:p>
          <a:p>
            <a:r>
              <a:rPr lang="en-US" dirty="0" smtClean="0"/>
              <a:t>Acts on two-component objects: </a:t>
            </a:r>
            <a:r>
              <a:rPr lang="en-US" dirty="0" smtClean="0">
                <a:solidFill>
                  <a:schemeClr val="accent1"/>
                </a:solidFill>
              </a:rPr>
              <a:t>right-handed Weyl spinors</a:t>
            </a:r>
            <a:endParaRPr lang="en-US" dirty="0" smtClean="0"/>
          </a:p>
          <a:p>
            <a:r>
              <a:rPr lang="en-US" dirty="0" smtClean="0"/>
              <a:t>Direct sum: ( 1/2 , 0) ⊕ (0, 1/2 ) - 4-dimensional (reducible) representation of the Lorentz group</a:t>
            </a:r>
          </a:p>
          <a:p>
            <a:r>
              <a:rPr lang="en-US" dirty="0" smtClean="0"/>
              <a:t>Acts upon four-component objects called </a:t>
            </a:r>
            <a:r>
              <a:rPr lang="en-US" dirty="0" smtClean="0">
                <a:solidFill>
                  <a:schemeClr val="accent1"/>
                </a:solidFill>
              </a:rPr>
              <a:t>Dirac spinors</a:t>
            </a:r>
          </a:p>
          <a:p>
            <a:pPr>
              <a:buNone/>
            </a:pPr>
            <a:r>
              <a:rPr lang="en-US" dirty="0" smtClean="0">
                <a:solidFill>
                  <a:schemeClr val="accent1"/>
                </a:solidFill>
              </a:rPr>
              <a:t>	</a:t>
            </a:r>
            <a:r>
              <a:rPr lang="en-US" sz="2000" dirty="0" smtClean="0"/>
              <a:t>In nonrelativistic quantum mechanics, only SO(3), the rotational subgroup of SO+ (1, 3),  is relevant. Double cover of SO(3) is Spin(3) = SU(2). relevant spinorial representations are representations of SU(2)</a:t>
            </a:r>
            <a:endParaRPr lang="en-US" sz="2800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en-US" dirty="0" smtClean="0">
              <a:solidFill>
                <a:schemeClr val="accent1"/>
              </a:solidFill>
            </a:endParaRPr>
          </a:p>
        </p:txBody>
      </p:sp>
      <p:pic>
        <p:nvPicPr>
          <p:cNvPr id="4" name="Picture 3" descr="double cov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0" y="1295400"/>
            <a:ext cx="1463038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Summary of finite-dimensional representations: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534400" cy="493776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For a </a:t>
            </a:r>
            <a:r>
              <a:rPr lang="en-US" sz="2800" dirty="0" smtClean="0">
                <a:solidFill>
                  <a:schemeClr val="accent1"/>
                </a:solidFill>
              </a:rPr>
              <a:t>scalar</a:t>
            </a:r>
            <a:r>
              <a:rPr lang="en-US" sz="2800" dirty="0" smtClean="0"/>
              <a:t> φ, element of a 1-dimensional vector space</a:t>
            </a:r>
          </a:p>
          <a:p>
            <a:pPr>
              <a:buNone/>
            </a:pPr>
            <a:r>
              <a:rPr lang="en-US" sz="2800" dirty="0" smtClean="0"/>
              <a:t>			     </a:t>
            </a: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Where</a:t>
            </a:r>
          </a:p>
          <a:p>
            <a:r>
              <a:rPr lang="en-US" sz="2800" dirty="0" smtClean="0"/>
              <a:t>For a </a:t>
            </a:r>
            <a:r>
              <a:rPr lang="en-US" sz="2800" dirty="0" smtClean="0">
                <a:solidFill>
                  <a:schemeClr val="accent1"/>
                </a:solidFill>
              </a:rPr>
              <a:t>vector</a:t>
            </a:r>
            <a:r>
              <a:rPr lang="en-US" sz="2800" dirty="0" smtClean="0"/>
              <a:t> V</a:t>
            </a:r>
            <a:r>
              <a:rPr lang="el-GR" sz="2800" dirty="0" smtClean="0"/>
              <a:t>ρ , </a:t>
            </a:r>
            <a:r>
              <a:rPr lang="en-US" sz="2800" dirty="0" smtClean="0"/>
              <a:t>element of a 4-dimensional vector space </a:t>
            </a:r>
            <a:r>
              <a:rPr lang="en-US" sz="2800" dirty="0" smtClean="0">
                <a:ln>
                  <a:solidFill>
                    <a:schemeClr val="accent1"/>
                  </a:solidFill>
                </a:ln>
              </a:rPr>
              <a:t>R</a:t>
            </a:r>
            <a:r>
              <a:rPr lang="en-US" sz="2800" dirty="0" smtClean="0"/>
              <a:t>4</a:t>
            </a: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</a:t>
            </a:r>
          </a:p>
          <a:p>
            <a:pPr>
              <a:buNone/>
            </a:pPr>
            <a:r>
              <a:rPr lang="en-US" sz="2800" dirty="0" smtClean="0"/>
              <a:t>   Where: </a:t>
            </a:r>
          </a:p>
        </p:txBody>
      </p:sp>
      <p:pic>
        <p:nvPicPr>
          <p:cNvPr id="4" name="Picture 3" descr="scal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8800"/>
            <a:ext cx="2133600" cy="64008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 descr="tricial q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2625" y="2753131"/>
            <a:ext cx="4365027" cy="599669"/>
          </a:xfrm>
          <a:prstGeom prst="rect">
            <a:avLst/>
          </a:prstGeom>
        </p:spPr>
      </p:pic>
      <p:pic>
        <p:nvPicPr>
          <p:cNvPr id="6" name="Picture 5" descr="trivi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5592" y="2765824"/>
            <a:ext cx="1580208" cy="510776"/>
          </a:xfrm>
          <a:prstGeom prst="rect">
            <a:avLst/>
          </a:prstGeom>
        </p:spPr>
      </p:pic>
      <p:pic>
        <p:nvPicPr>
          <p:cNvPr id="7" name="Picture 6" descr="vecto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4414805"/>
            <a:ext cx="2432504" cy="61439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 descr="with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1999" y="5638800"/>
            <a:ext cx="813231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Summary of finite-dimensional representations: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105400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For a left-handed </a:t>
            </a:r>
            <a:r>
              <a:rPr lang="en-US" sz="2800" dirty="0" smtClean="0">
                <a:solidFill>
                  <a:schemeClr val="accent1"/>
                </a:solidFill>
              </a:rPr>
              <a:t>Weyl spinor </a:t>
            </a:r>
            <a:r>
              <a:rPr lang="en-US" sz="2800" dirty="0" smtClean="0"/>
              <a:t>ψ, element of a 2-dimensional vector space C2</a:t>
            </a: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where </a:t>
            </a: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r>
              <a:rPr lang="en-US" sz="2800" dirty="0" smtClean="0"/>
              <a:t>For a right-handed </a:t>
            </a:r>
            <a:r>
              <a:rPr lang="en-US" sz="2800" dirty="0" smtClean="0">
                <a:solidFill>
                  <a:schemeClr val="accent1"/>
                </a:solidFill>
              </a:rPr>
              <a:t>Weyl spinor </a:t>
            </a:r>
            <a:r>
              <a:rPr lang="en-US" sz="2800" dirty="0" smtClean="0"/>
              <a:t>ψ</a:t>
            </a:r>
          </a:p>
          <a:p>
            <a:pPr>
              <a:buNone/>
            </a:pPr>
            <a:r>
              <a:rPr lang="en-US" sz="2800" dirty="0" smtClean="0"/>
              <a:t>	Where</a:t>
            </a:r>
          </a:p>
          <a:p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</a:t>
            </a:r>
          </a:p>
          <a:p>
            <a:endParaRPr lang="en-US" dirty="0"/>
          </a:p>
        </p:txBody>
      </p:sp>
      <p:pic>
        <p:nvPicPr>
          <p:cNvPr id="4" name="Picture 3" descr="spinor left.PNG"/>
          <p:cNvPicPr>
            <a:picLocks noChangeAspect="1"/>
          </p:cNvPicPr>
          <p:nvPr/>
        </p:nvPicPr>
        <p:blipFill>
          <a:blip r:embed="rId2"/>
          <a:srcRect t="9580" b="13776"/>
          <a:stretch>
            <a:fillRect/>
          </a:stretch>
        </p:blipFill>
        <p:spPr>
          <a:xfrm>
            <a:off x="838200" y="2209800"/>
            <a:ext cx="2791041" cy="6096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 descr="left elf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3276600"/>
            <a:ext cx="3276600" cy="534228"/>
          </a:xfrm>
          <a:prstGeom prst="rect">
            <a:avLst/>
          </a:prstGeom>
        </p:spPr>
      </p:pic>
      <p:pic>
        <p:nvPicPr>
          <p:cNvPr id="6" name="Picture 5" descr="2x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400" y="3276600"/>
            <a:ext cx="1905000" cy="464344"/>
          </a:xfrm>
          <a:prstGeom prst="rect">
            <a:avLst/>
          </a:prstGeom>
        </p:spPr>
      </p:pic>
      <p:pic>
        <p:nvPicPr>
          <p:cNvPr id="7" name="Picture 6" descr="2x2x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3200" y="3200400"/>
            <a:ext cx="1684196" cy="586562"/>
          </a:xfrm>
          <a:prstGeom prst="rect">
            <a:avLst/>
          </a:prstGeom>
          <a:ln>
            <a:solidFill>
              <a:schemeClr val="accent5"/>
            </a:solidFill>
          </a:ln>
        </p:spPr>
      </p:pic>
      <p:pic>
        <p:nvPicPr>
          <p:cNvPr id="8" name="Picture 7" descr="right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6400" y="4073857"/>
            <a:ext cx="2705099" cy="72674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Picture 8" descr="left elf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105400"/>
            <a:ext cx="3276600" cy="534228"/>
          </a:xfrm>
          <a:prstGeom prst="rect">
            <a:avLst/>
          </a:prstGeom>
        </p:spPr>
      </p:pic>
      <p:pic>
        <p:nvPicPr>
          <p:cNvPr id="10" name="Picture 9" descr="2x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600" y="5715000"/>
            <a:ext cx="1905000" cy="464344"/>
          </a:xfrm>
          <a:prstGeom prst="rect">
            <a:avLst/>
          </a:prstGeom>
        </p:spPr>
      </p:pic>
      <p:pic>
        <p:nvPicPr>
          <p:cNvPr id="11" name="Picture 10" descr="but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048000" y="5638800"/>
            <a:ext cx="1645227" cy="635000"/>
          </a:xfrm>
          <a:prstGeom prst="rect">
            <a:avLst/>
          </a:prstGeom>
          <a:ln>
            <a:solidFill>
              <a:schemeClr val="accent5"/>
            </a:solidFill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Summary of finite-dimensional representations: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458200" cy="4937760"/>
          </a:xfrm>
        </p:spPr>
        <p:txBody>
          <a:bodyPr/>
          <a:lstStyle/>
          <a:p>
            <a:r>
              <a:rPr lang="en-US" dirty="0" smtClean="0"/>
              <a:t>For a </a:t>
            </a:r>
            <a:r>
              <a:rPr lang="en-US" dirty="0" smtClean="0">
                <a:solidFill>
                  <a:schemeClr val="accent1"/>
                </a:solidFill>
              </a:rPr>
              <a:t>Dirac spinor </a:t>
            </a:r>
            <a:r>
              <a:rPr lang="en-US" dirty="0" smtClean="0"/>
              <a:t>Ψa, element of a 4-dimensional </a:t>
            </a:r>
          </a:p>
          <a:p>
            <a:pPr>
              <a:buNone/>
            </a:pPr>
            <a:r>
              <a:rPr lang="en-US" dirty="0" smtClean="0"/>
              <a:t>	(a = 1, 2, 3, 4) vector space C4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where</a:t>
            </a:r>
          </a:p>
          <a:p>
            <a:pPr>
              <a:buNone/>
            </a:pPr>
            <a:r>
              <a:rPr lang="en-US" dirty="0" smtClean="0"/>
              <a:t>		are 4 × 4 matrices</a:t>
            </a:r>
          </a:p>
          <a:p>
            <a:pPr>
              <a:buNone/>
            </a:pPr>
            <a:r>
              <a:rPr lang="en-US" dirty="0" smtClean="0"/>
              <a:t>	Direct sum of the 2×2       matrices for the left-handed and righthanded </a:t>
            </a:r>
            <a:r>
              <a:rPr lang="en-US" dirty="0" smtClean="0">
                <a:solidFill>
                  <a:schemeClr val="accent1"/>
                </a:solidFill>
              </a:rPr>
              <a:t>Weyl spinors 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1111111111111111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757" y="2209800"/>
            <a:ext cx="2621443" cy="69059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 descr="222222222222222222222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3124201"/>
            <a:ext cx="3355835" cy="495326"/>
          </a:xfrm>
          <a:prstGeom prst="rect">
            <a:avLst/>
          </a:prstGeom>
        </p:spPr>
      </p:pic>
      <p:pic>
        <p:nvPicPr>
          <p:cNvPr id="6" name="Picture 5" descr="sssssssssssssssss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3581400"/>
            <a:ext cx="677563" cy="533400"/>
          </a:xfrm>
          <a:prstGeom prst="rect">
            <a:avLst/>
          </a:prstGeom>
        </p:spPr>
      </p:pic>
      <p:pic>
        <p:nvPicPr>
          <p:cNvPr id="7" name="Picture 6" descr="s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8600" y="3622766"/>
            <a:ext cx="2209800" cy="568234"/>
          </a:xfrm>
          <a:prstGeom prst="rect">
            <a:avLst/>
          </a:prstGeom>
        </p:spPr>
      </p:pic>
      <p:pic>
        <p:nvPicPr>
          <p:cNvPr id="8" name="Picture 7" descr="ssssssssssssssssss.PNG"/>
          <p:cNvPicPr>
            <a:picLocks noChangeAspect="1"/>
          </p:cNvPicPr>
          <p:nvPr/>
        </p:nvPicPr>
        <p:blipFill>
          <a:blip r:embed="rId4"/>
          <a:srcRect b="19520"/>
          <a:stretch>
            <a:fillRect/>
          </a:stretch>
        </p:blipFill>
        <p:spPr>
          <a:xfrm>
            <a:off x="3810000" y="4114800"/>
            <a:ext cx="601363" cy="381000"/>
          </a:xfrm>
          <a:prstGeom prst="rect">
            <a:avLst/>
          </a:prstGeom>
        </p:spPr>
      </p:pic>
      <p:pic>
        <p:nvPicPr>
          <p:cNvPr id="9" name="Picture 8" descr="10101101001010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0" y="4953001"/>
            <a:ext cx="8138845" cy="1066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Infinite-dimensional representations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105400"/>
          </a:xfrm>
        </p:spPr>
        <p:txBody>
          <a:bodyPr/>
          <a:lstStyle/>
          <a:p>
            <a:r>
              <a:rPr lang="en-US" dirty="0" smtClean="0"/>
              <a:t>The generators of the infinite-dimensional representations can be chosen to be </a:t>
            </a:r>
            <a:r>
              <a:rPr lang="en-US" dirty="0" smtClean="0">
                <a:solidFill>
                  <a:schemeClr val="accent1"/>
                </a:solidFill>
              </a:rPr>
              <a:t>Hermitian</a:t>
            </a:r>
          </a:p>
          <a:p>
            <a:pPr>
              <a:buNone/>
            </a:pPr>
            <a:endParaRPr lang="en-US" sz="1400" dirty="0" smtClean="0"/>
          </a:p>
          <a:p>
            <a:r>
              <a:rPr lang="en-US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Field representations</a:t>
            </a:r>
          </a:p>
          <a:p>
            <a:r>
              <a:rPr lang="en-US" dirty="0" smtClean="0"/>
              <a:t>In quantum field theory, we deal with fields, which are functions of spacetime</a:t>
            </a:r>
          </a:p>
          <a:p>
            <a:r>
              <a:rPr lang="en-US" dirty="0" smtClean="0"/>
              <a:t>Generic multicomponent field </a:t>
            </a:r>
            <a:r>
              <a:rPr lang="el-GR" dirty="0" smtClean="0"/>
              <a:t>Φ</a:t>
            </a:r>
            <a:r>
              <a:rPr lang="en-US" dirty="0" smtClean="0"/>
              <a:t>a </a:t>
            </a:r>
          </a:p>
          <a:p>
            <a:pPr>
              <a:buNone/>
            </a:pPr>
            <a:r>
              <a:rPr lang="en-US" sz="1800" dirty="0" smtClean="0"/>
              <a:t>			</a:t>
            </a:r>
            <a:r>
              <a:rPr lang="en-US" sz="1800" dirty="0" smtClean="0">
                <a:solidFill>
                  <a:schemeClr val="accent1"/>
                </a:solidFill>
              </a:rPr>
              <a:t>Lambda are matrices of the finite-dimensional representations</a:t>
            </a:r>
          </a:p>
          <a:p>
            <a:pPr>
              <a:buNone/>
            </a:pPr>
            <a:r>
              <a:rPr lang="en-US" dirty="0" smtClean="0">
                <a:solidFill>
                  <a:schemeClr val="accent1"/>
                </a:solidFill>
              </a:rPr>
              <a:t>	</a:t>
            </a:r>
            <a:r>
              <a:rPr lang="en-US" dirty="0" smtClean="0"/>
              <a:t>Field </a:t>
            </a:r>
            <a:r>
              <a:rPr lang="el-GR" dirty="0" smtClean="0"/>
              <a:t>Φ</a:t>
            </a:r>
            <a:r>
              <a:rPr lang="en-US" dirty="0" smtClean="0"/>
              <a:t>a is a function of coordinates that are affected by the Lorentz transformations</a:t>
            </a:r>
            <a:endParaRPr lang="en-US" dirty="0" smtClean="0">
              <a:solidFill>
                <a:schemeClr val="accent1"/>
              </a:solidFill>
            </a:endParaRPr>
          </a:p>
        </p:txBody>
      </p:sp>
      <p:pic>
        <p:nvPicPr>
          <p:cNvPr id="4" name="Picture 3" descr="fil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3581336"/>
            <a:ext cx="2786321" cy="685864"/>
          </a:xfrm>
          <a:prstGeom prst="rect">
            <a:avLst/>
          </a:prstGeom>
        </p:spPr>
      </p:pic>
      <p:pic>
        <p:nvPicPr>
          <p:cNvPr id="5" name="Picture 4" descr="x.PNG"/>
          <p:cNvPicPr>
            <a:picLocks noChangeAspect="1"/>
          </p:cNvPicPr>
          <p:nvPr/>
        </p:nvPicPr>
        <p:blipFill>
          <a:blip r:embed="rId3"/>
          <a:srcRect t="18727"/>
          <a:stretch>
            <a:fillRect/>
          </a:stretch>
        </p:blipFill>
        <p:spPr>
          <a:xfrm>
            <a:off x="4800600" y="4953000"/>
            <a:ext cx="1905000" cy="457200"/>
          </a:xfrm>
          <a:prstGeom prst="rect">
            <a:avLst/>
          </a:prstGeom>
        </p:spPr>
      </p:pic>
      <p:pic>
        <p:nvPicPr>
          <p:cNvPr id="6" name="Picture 5" descr="fiel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5486400"/>
            <a:ext cx="3842732" cy="56203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Infinite-dimensional representations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53440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Above transformation of coordinates in a generic field ψ(x) can be implemented by:								                            where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L µν </a:t>
            </a:r>
            <a:r>
              <a:rPr lang="en-US" dirty="0" smtClean="0"/>
              <a:t>satisfy the Lorentz algebra 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L µν </a:t>
            </a:r>
            <a:r>
              <a:rPr lang="en-US" dirty="0" smtClean="0"/>
              <a:t>acts on a space of functions ψ(x) which is an infinite-dimensional vector space</a:t>
            </a:r>
          </a:p>
          <a:p>
            <a:r>
              <a:rPr lang="en-US" dirty="0" smtClean="0"/>
              <a:t>Both contributions to the transformation of the field Φa(x):</a:t>
            </a:r>
          </a:p>
          <a:p>
            <a:pPr lvl="4">
              <a:buNone/>
            </a:pPr>
            <a:endParaRPr lang="en-US" dirty="0" smtClean="0">
              <a:solidFill>
                <a:schemeClr val="accent1"/>
              </a:solidFill>
            </a:endParaRPr>
          </a:p>
          <a:p>
            <a:pPr lvl="4">
              <a:buNone/>
            </a:pPr>
            <a:endParaRPr lang="en-US" dirty="0" smtClean="0">
              <a:solidFill>
                <a:schemeClr val="accent1"/>
              </a:solidFill>
            </a:endParaRPr>
          </a:p>
          <a:p>
            <a:pPr lvl="4">
              <a:buNone/>
            </a:pPr>
            <a:r>
              <a:rPr lang="en-US" dirty="0" smtClean="0">
                <a:solidFill>
                  <a:schemeClr val="accent1"/>
                </a:solidFill>
              </a:rPr>
              <a:t>                                                    </a:t>
            </a:r>
          </a:p>
          <a:p>
            <a:pPr lvl="4">
              <a:buNone/>
            </a:pPr>
            <a:r>
              <a:rPr lang="en-US" dirty="0" smtClean="0">
                <a:solidFill>
                  <a:schemeClr val="accent1"/>
                </a:solidFill>
              </a:rPr>
              <a:t>                                                             </a:t>
            </a:r>
            <a:r>
              <a:rPr lang="en-US" sz="2600" dirty="0" smtClean="0"/>
              <a:t>where</a:t>
            </a:r>
          </a:p>
          <a:p>
            <a:pPr>
              <a:buNone/>
            </a:pPr>
            <a:r>
              <a:rPr lang="en-US" dirty="0" smtClean="0">
                <a:solidFill>
                  <a:schemeClr val="accent1"/>
                </a:solidFill>
              </a:rPr>
              <a:t>	</a:t>
            </a:r>
            <a:r>
              <a:rPr lang="en-US" sz="2000" dirty="0" smtClean="0">
                <a:solidFill>
                  <a:schemeClr val="accent1"/>
                </a:solidFill>
              </a:rPr>
              <a:t>Infinite-dimensional representation of the Lie algebra of the Lorentz group</a:t>
            </a:r>
          </a:p>
          <a:p>
            <a:pPr>
              <a:buNone/>
            </a:pPr>
            <a:endParaRPr lang="en-US" dirty="0" smtClean="0">
              <a:solidFill>
                <a:schemeClr val="accent1"/>
              </a:solidFill>
            </a:endParaRPr>
          </a:p>
        </p:txBody>
      </p:sp>
      <p:pic>
        <p:nvPicPr>
          <p:cNvPr id="4" name="Picture 3" descr="transf.PNG"/>
          <p:cNvPicPr>
            <a:picLocks noChangeAspect="1"/>
          </p:cNvPicPr>
          <p:nvPr/>
        </p:nvPicPr>
        <p:blipFill>
          <a:blip r:embed="rId2"/>
          <a:srcRect t="5864"/>
          <a:stretch>
            <a:fillRect/>
          </a:stretch>
        </p:blipFill>
        <p:spPr>
          <a:xfrm>
            <a:off x="762000" y="2057400"/>
            <a:ext cx="4114800" cy="533400"/>
          </a:xfrm>
          <a:prstGeom prst="rect">
            <a:avLst/>
          </a:prstGeom>
        </p:spPr>
      </p:pic>
      <p:pic>
        <p:nvPicPr>
          <p:cNvPr id="5" name="Picture 4" descr="aaaaaaaaaaaaa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400" y="2095474"/>
            <a:ext cx="3071023" cy="49532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 descr="both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4267200"/>
            <a:ext cx="5943600" cy="533400"/>
          </a:xfrm>
          <a:prstGeom prst="rect">
            <a:avLst/>
          </a:prstGeom>
        </p:spPr>
      </p:pic>
      <p:pic>
        <p:nvPicPr>
          <p:cNvPr id="7" name="Picture 6" descr="aaaaaaaaaaaaaaaaaaaaaaaaaaaaaaa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4953000"/>
            <a:ext cx="4216399" cy="6096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 descr="bbbbbbbbbbbbbbbbb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0" y="5105400"/>
            <a:ext cx="2787396" cy="447716"/>
          </a:xfrm>
          <a:prstGeom prst="rect">
            <a:avLst/>
          </a:prstGeom>
          <a:ln>
            <a:solidFill>
              <a:schemeClr val="accent5"/>
            </a:solidFill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Representations on 1-particle Hilbert space</a:t>
            </a:r>
            <a:br>
              <a:rPr lang="fr-FR" dirty="0" smtClean="0"/>
            </a:br>
            <a:r>
              <a:rPr lang="fr-FR" dirty="0" smtClean="0"/>
              <a:t>(</a:t>
            </a:r>
            <a:r>
              <a:rPr lang="en-US" dirty="0" smtClean="0"/>
              <a:t>Quantize the theory</a:t>
            </a:r>
            <a:r>
              <a:rPr lang="fr-FR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534400" cy="4937760"/>
          </a:xfrm>
        </p:spPr>
        <p:txBody>
          <a:bodyPr/>
          <a:lstStyle/>
          <a:p>
            <a:r>
              <a:rPr lang="en-US" dirty="0" smtClean="0"/>
              <a:t>Construct set of unitary operators acting on the quantum states belonging to the 1-particle Hilbert space</a:t>
            </a:r>
          </a:p>
          <a:p>
            <a:r>
              <a:rPr lang="en-US" dirty="0" smtClean="0"/>
              <a:t>Algebra of infinitesimal generators is represented by an algebra of Hermitian operators</a:t>
            </a:r>
          </a:p>
          <a:p>
            <a:r>
              <a:rPr lang="en-US" dirty="0" smtClean="0"/>
              <a:t>For each element of the Lorentz group Λ we assign a unitary operator U(Λ) which implements this transformation on the 1-particle states of the free field theory</a:t>
            </a:r>
          </a:p>
          <a:p>
            <a:r>
              <a:rPr lang="en-US" dirty="0" smtClean="0"/>
              <a:t>Adjoint representation </a:t>
            </a:r>
          </a:p>
          <a:p>
            <a:r>
              <a:rPr lang="en-US" dirty="0" smtClean="0"/>
              <a:t>Corresponding algebra of Hermitian operators: </a:t>
            </a:r>
            <a:endParaRPr lang="en-US" dirty="0"/>
          </a:p>
        </p:txBody>
      </p:sp>
      <p:pic>
        <p:nvPicPr>
          <p:cNvPr id="4" name="Picture 3" descr="jjj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1548" y="4572000"/>
            <a:ext cx="2146852" cy="609600"/>
          </a:xfrm>
          <a:prstGeom prst="rect">
            <a:avLst/>
          </a:prstGeom>
        </p:spPr>
      </p:pic>
      <p:pic>
        <p:nvPicPr>
          <p:cNvPr id="5" name="Picture 4" descr="k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4648200"/>
            <a:ext cx="1341496" cy="400095"/>
          </a:xfrm>
          <a:prstGeom prst="rect">
            <a:avLst/>
          </a:prstGeom>
        </p:spPr>
      </p:pic>
      <p:pic>
        <p:nvPicPr>
          <p:cNvPr id="6" name="Picture 5" descr="hermitian algebr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5638800"/>
            <a:ext cx="8627921" cy="50488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Representations on 1-particle Hilbert space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Define combinations</a:t>
            </a:r>
          </a:p>
          <a:p>
            <a:r>
              <a:rPr lang="en-US" dirty="0" smtClean="0"/>
              <a:t>Both sets satisfy an independent SU(2) algebra</a:t>
            </a:r>
          </a:p>
          <a:p>
            <a:endParaRPr lang="en-US" dirty="0" smtClean="0"/>
          </a:p>
          <a:p>
            <a:r>
              <a:rPr lang="en-US" dirty="0" smtClean="0"/>
              <a:t>Lie algebra of the Lorentz group is isomorphic to SU(2)×SU(2)</a:t>
            </a:r>
          </a:p>
          <a:p>
            <a:r>
              <a:rPr lang="en-US" dirty="0" smtClean="0"/>
              <a:t>Casimir operators </a:t>
            </a:r>
          </a:p>
          <a:p>
            <a:r>
              <a:rPr lang="en-US" dirty="0" smtClean="0"/>
              <a:t>Eigenvalues j</a:t>
            </a:r>
            <a:r>
              <a:rPr lang="en-US" sz="2000" dirty="0" smtClean="0"/>
              <a:t>±</a:t>
            </a:r>
            <a:r>
              <a:rPr lang="en-US" dirty="0" smtClean="0"/>
              <a:t>(j</a:t>
            </a:r>
            <a:r>
              <a:rPr lang="en-US" sz="2000" dirty="0" smtClean="0"/>
              <a:t>±</a:t>
            </a:r>
            <a:r>
              <a:rPr lang="en-US" dirty="0" smtClean="0"/>
              <a:t> +1) </a:t>
            </a:r>
            <a:r>
              <a:rPr lang="pl-PL" dirty="0" smtClean="0"/>
              <a:t>j</a:t>
            </a:r>
            <a:r>
              <a:rPr lang="pl-PL" sz="2000" dirty="0" smtClean="0"/>
              <a:t>±</a:t>
            </a:r>
            <a:r>
              <a:rPr lang="pl-PL" dirty="0" smtClean="0"/>
              <a:t> = 0, 1</a:t>
            </a:r>
            <a:r>
              <a:rPr lang="en-US" dirty="0" smtClean="0"/>
              <a:t>/</a:t>
            </a:r>
            <a:r>
              <a:rPr lang="pl-PL" dirty="0" smtClean="0"/>
              <a:t>2 , 1, 3</a:t>
            </a:r>
            <a:r>
              <a:rPr lang="en-US" dirty="0" smtClean="0"/>
              <a:t>/</a:t>
            </a:r>
            <a:r>
              <a:rPr lang="pl-PL" dirty="0" smtClean="0"/>
              <a:t>2 , . . .</a:t>
            </a:r>
            <a:endParaRPr lang="en-US" dirty="0" smtClean="0"/>
          </a:p>
          <a:p>
            <a:r>
              <a:rPr lang="en-US" dirty="0" smtClean="0"/>
              <a:t>Consider finite-dimensional representations of the two SU(2) algebras</a:t>
            </a:r>
          </a:p>
          <a:p>
            <a:r>
              <a:rPr lang="en-US" dirty="0" smtClean="0"/>
              <a:t>they can be labeled by the pair of integers/half-integers (j</a:t>
            </a:r>
            <a:r>
              <a:rPr lang="en-US" sz="2000" dirty="0" smtClean="0"/>
              <a:t>+</a:t>
            </a:r>
            <a:r>
              <a:rPr lang="en-US" dirty="0" smtClean="0"/>
              <a:t>, j</a:t>
            </a:r>
            <a:r>
              <a:rPr lang="en-US" sz="1800" dirty="0" smtClean="0"/>
              <a:t>−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4" name="Picture 3" descr="def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2331" y="1219200"/>
            <a:ext cx="4324869" cy="476844"/>
          </a:xfrm>
          <a:prstGeom prst="rect">
            <a:avLst/>
          </a:prstGeom>
        </p:spPr>
      </p:pic>
      <p:pic>
        <p:nvPicPr>
          <p:cNvPr id="5" name="Picture 4" descr="su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2057400"/>
            <a:ext cx="5503125" cy="533400"/>
          </a:xfrm>
          <a:prstGeom prst="rect">
            <a:avLst/>
          </a:prstGeom>
        </p:spPr>
      </p:pic>
      <p:pic>
        <p:nvPicPr>
          <p:cNvPr id="6" name="Picture 5" descr="casimir.png"/>
          <p:cNvPicPr>
            <a:picLocks noChangeAspect="1"/>
          </p:cNvPicPr>
          <p:nvPr/>
        </p:nvPicPr>
        <p:blipFill>
          <a:blip r:embed="rId4"/>
          <a:srcRect b="12955"/>
          <a:stretch>
            <a:fillRect/>
          </a:stretch>
        </p:blipFill>
        <p:spPr>
          <a:xfrm>
            <a:off x="3429000" y="3276600"/>
            <a:ext cx="1232314" cy="435769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749</TotalTime>
  <Words>580</Words>
  <Application>Microsoft Office PowerPoint</Application>
  <PresentationFormat>On-screen Show (4:3)</PresentationFormat>
  <Paragraphs>129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Origin</vt:lpstr>
      <vt:lpstr>Representations of Lorentz groups</vt:lpstr>
      <vt:lpstr>LORENTZ GROUP</vt:lpstr>
      <vt:lpstr>Finite-dimensional representations</vt:lpstr>
      <vt:lpstr>Vector representation ( 1/2 , 1/2 )  fundamental representation</vt:lpstr>
      <vt:lpstr>Tensor representations</vt:lpstr>
      <vt:lpstr>Adjoint representation (constructed from the structure constants of the group)</vt:lpstr>
      <vt:lpstr>Spinorial representations (1/2 ,0)</vt:lpstr>
      <vt:lpstr>Spinorial representations (0, 1/2)</vt:lpstr>
      <vt:lpstr>Summary of finite-dimensional representations:</vt:lpstr>
      <vt:lpstr>Summary of finite-dimensional representations:</vt:lpstr>
      <vt:lpstr>Summary of finite-dimensional representations:</vt:lpstr>
      <vt:lpstr>Infinite-dimensional representations</vt:lpstr>
      <vt:lpstr>Infinite-dimensional representations</vt:lpstr>
      <vt:lpstr>Representations on 1-particle Hilbert space (Quantize the theory)</vt:lpstr>
      <vt:lpstr>Representations on 1-particle Hilbert space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ლორენცის ჯგუფის წარმოდგენები</dc:title>
  <dc:creator>Tamta</dc:creator>
  <cp:lastModifiedBy>Tamta</cp:lastModifiedBy>
  <cp:revision>65</cp:revision>
  <dcterms:created xsi:type="dcterms:W3CDTF">2006-08-16T00:00:00Z</dcterms:created>
  <dcterms:modified xsi:type="dcterms:W3CDTF">2020-12-25T08:30:59Z</dcterms:modified>
</cp:coreProperties>
</file>