
<file path=[Content_Types].xml><?xml version="1.0" encoding="utf-8"?>
<Types xmlns="http://schemas.openxmlformats.org/package/2006/content-types">
  <Default Extension="jfif" ContentType="image/jpe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8" r:id="rId1"/>
  </p:sldMasterIdLst>
  <p:sldIdLst>
    <p:sldId id="256" r:id="rId2"/>
    <p:sldId id="257" r:id="rId3"/>
    <p:sldId id="258" r:id="rId4"/>
    <p:sldId id="259" r:id="rId5"/>
    <p:sldId id="263" r:id="rId6"/>
    <p:sldId id="264" r:id="rId7"/>
    <p:sldId id="265" r:id="rId8"/>
  </p:sldIdLst>
  <p:sldSz cx="12192000" cy="6858000"/>
  <p:notesSz cx="6858000" cy="9144000"/>
  <p:defaultTextStyle>
    <a:defPPr>
      <a:defRPr lang="ka-G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69" d="100"/>
          <a:sy n="69" d="100"/>
        </p:scale>
        <p:origin x="756" y="48"/>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ableStyles" Target="tableStyles.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presProps" Target="presProps.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smtClean="0"/>
              <a:t>Click to edit Master title style</a:t>
            </a:r>
            <a:endParaRPr lang="ka-GE"/>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ka-GE"/>
          </a:p>
        </p:txBody>
      </p:sp>
      <p:sp>
        <p:nvSpPr>
          <p:cNvPr id="4" name="Date Placeholder 3"/>
          <p:cNvSpPr>
            <a:spLocks noGrp="1"/>
          </p:cNvSpPr>
          <p:nvPr>
            <p:ph type="dt" sz="half" idx="10"/>
          </p:nvPr>
        </p:nvSpPr>
        <p:spPr/>
        <p:txBody>
          <a:bodyPr/>
          <a:lstStyle/>
          <a:p>
            <a:fld id="{574FA73F-5832-473D-B325-A2BE0731360E}" type="datetimeFigureOut">
              <a:rPr lang="ka-GE" smtClean="0"/>
              <a:t>26.05.2021</a:t>
            </a:fld>
            <a:endParaRPr lang="ka-GE"/>
          </a:p>
        </p:txBody>
      </p:sp>
      <p:sp>
        <p:nvSpPr>
          <p:cNvPr id="5" name="Footer Placeholder 4"/>
          <p:cNvSpPr>
            <a:spLocks noGrp="1"/>
          </p:cNvSpPr>
          <p:nvPr>
            <p:ph type="ftr" sz="quarter" idx="11"/>
          </p:nvPr>
        </p:nvSpPr>
        <p:spPr/>
        <p:txBody>
          <a:bodyPr/>
          <a:lstStyle/>
          <a:p>
            <a:endParaRPr lang="ka-GE"/>
          </a:p>
        </p:txBody>
      </p:sp>
      <p:sp>
        <p:nvSpPr>
          <p:cNvPr id="6" name="Slide Number Placeholder 5"/>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146211846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ka-GE"/>
          </a:p>
        </p:txBody>
      </p:sp>
      <p:sp>
        <p:nvSpPr>
          <p:cNvPr id="3" name="Content Placeholder 2"/>
          <p:cNvSpPr>
            <a:spLocks noGrp="1"/>
          </p:cNvSpPr>
          <p:nvPr>
            <p:ph idx="1"/>
          </p:nvPr>
        </p:nvSpPr>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4" name="Date Placeholder 3"/>
          <p:cNvSpPr>
            <a:spLocks noGrp="1"/>
          </p:cNvSpPr>
          <p:nvPr>
            <p:ph type="dt" sz="half" idx="10"/>
          </p:nvPr>
        </p:nvSpPr>
        <p:spPr/>
        <p:txBody>
          <a:bodyPr/>
          <a:lstStyle/>
          <a:p>
            <a:fld id="{574FA73F-5832-473D-B325-A2BE0731360E}" type="datetimeFigureOut">
              <a:rPr lang="ka-GE" smtClean="0"/>
              <a:t>26.05.2021</a:t>
            </a:fld>
            <a:endParaRPr lang="ka-GE"/>
          </a:p>
        </p:txBody>
      </p:sp>
      <p:sp>
        <p:nvSpPr>
          <p:cNvPr id="5" name="Footer Placeholder 4"/>
          <p:cNvSpPr>
            <a:spLocks noGrp="1"/>
          </p:cNvSpPr>
          <p:nvPr>
            <p:ph type="ftr" sz="quarter" idx="11"/>
          </p:nvPr>
        </p:nvSpPr>
        <p:spPr/>
        <p:txBody>
          <a:bodyPr/>
          <a:lstStyle/>
          <a:p>
            <a:endParaRPr lang="ka-GE"/>
          </a:p>
        </p:txBody>
      </p:sp>
      <p:sp>
        <p:nvSpPr>
          <p:cNvPr id="6" name="Slide Number Placeholder 5"/>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3846066557"/>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smtClean="0"/>
              <a:t>Click to edit Master title style</a:t>
            </a:r>
            <a:endParaRPr lang="ka-GE"/>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smtClean="0"/>
              <a:t>Edit Master text styles</a:t>
            </a:r>
          </a:p>
        </p:txBody>
      </p:sp>
      <p:sp>
        <p:nvSpPr>
          <p:cNvPr id="4" name="Date Placeholder 3"/>
          <p:cNvSpPr>
            <a:spLocks noGrp="1"/>
          </p:cNvSpPr>
          <p:nvPr>
            <p:ph type="dt" sz="half" idx="10"/>
          </p:nvPr>
        </p:nvSpPr>
        <p:spPr/>
        <p:txBody>
          <a:bodyPr/>
          <a:lstStyle/>
          <a:p>
            <a:fld id="{574FA73F-5832-473D-B325-A2BE0731360E}" type="datetimeFigureOut">
              <a:rPr lang="ka-GE" smtClean="0"/>
              <a:t>26.05.2021</a:t>
            </a:fld>
            <a:endParaRPr lang="ka-GE"/>
          </a:p>
        </p:txBody>
      </p:sp>
      <p:sp>
        <p:nvSpPr>
          <p:cNvPr id="5" name="Footer Placeholder 4"/>
          <p:cNvSpPr>
            <a:spLocks noGrp="1"/>
          </p:cNvSpPr>
          <p:nvPr>
            <p:ph type="ftr" sz="quarter" idx="11"/>
          </p:nvPr>
        </p:nvSpPr>
        <p:spPr/>
        <p:txBody>
          <a:bodyPr/>
          <a:lstStyle/>
          <a:p>
            <a:endParaRPr lang="ka-GE"/>
          </a:p>
        </p:txBody>
      </p:sp>
      <p:sp>
        <p:nvSpPr>
          <p:cNvPr id="6" name="Slide Number Placeholder 5"/>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415870760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ka-GE"/>
          </a:p>
        </p:txBody>
      </p:sp>
      <p:sp>
        <p:nvSpPr>
          <p:cNvPr id="3" name="Content Placeholder 2"/>
          <p:cNvSpPr>
            <a:spLocks noGrp="1"/>
          </p:cNvSpPr>
          <p:nvPr>
            <p:ph sz="half" idx="1"/>
          </p:nvPr>
        </p:nvSpPr>
        <p:spPr>
          <a:xfrm>
            <a:off x="838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4" name="Content Placeholder 3"/>
          <p:cNvSpPr>
            <a:spLocks noGrp="1"/>
          </p:cNvSpPr>
          <p:nvPr>
            <p:ph sz="half" idx="2"/>
          </p:nvPr>
        </p:nvSpPr>
        <p:spPr>
          <a:xfrm>
            <a:off x="6172200" y="1825625"/>
            <a:ext cx="5181600" cy="435133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5" name="Date Placeholder 4"/>
          <p:cNvSpPr>
            <a:spLocks noGrp="1"/>
          </p:cNvSpPr>
          <p:nvPr>
            <p:ph type="dt" sz="half" idx="10"/>
          </p:nvPr>
        </p:nvSpPr>
        <p:spPr/>
        <p:txBody>
          <a:bodyPr/>
          <a:lstStyle/>
          <a:p>
            <a:fld id="{574FA73F-5832-473D-B325-A2BE0731360E}" type="datetimeFigureOut">
              <a:rPr lang="ka-GE" smtClean="0"/>
              <a:t>26.05.2021</a:t>
            </a:fld>
            <a:endParaRPr lang="ka-GE"/>
          </a:p>
        </p:txBody>
      </p:sp>
      <p:sp>
        <p:nvSpPr>
          <p:cNvPr id="6" name="Footer Placeholder 5"/>
          <p:cNvSpPr>
            <a:spLocks noGrp="1"/>
          </p:cNvSpPr>
          <p:nvPr>
            <p:ph type="ftr" sz="quarter" idx="11"/>
          </p:nvPr>
        </p:nvSpPr>
        <p:spPr/>
        <p:txBody>
          <a:bodyPr/>
          <a:lstStyle/>
          <a:p>
            <a:endParaRPr lang="ka-GE"/>
          </a:p>
        </p:txBody>
      </p:sp>
      <p:sp>
        <p:nvSpPr>
          <p:cNvPr id="7" name="Slide Number Placeholder 6"/>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369393637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smtClean="0"/>
              <a:t>Click to edit Master title style</a:t>
            </a:r>
            <a:endParaRPr lang="ka-GE"/>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7" name="Date Placeholder 6"/>
          <p:cNvSpPr>
            <a:spLocks noGrp="1"/>
          </p:cNvSpPr>
          <p:nvPr>
            <p:ph type="dt" sz="half" idx="10"/>
          </p:nvPr>
        </p:nvSpPr>
        <p:spPr/>
        <p:txBody>
          <a:bodyPr/>
          <a:lstStyle/>
          <a:p>
            <a:fld id="{574FA73F-5832-473D-B325-A2BE0731360E}" type="datetimeFigureOut">
              <a:rPr lang="ka-GE" smtClean="0"/>
              <a:t>26.05.2021</a:t>
            </a:fld>
            <a:endParaRPr lang="ka-GE"/>
          </a:p>
        </p:txBody>
      </p:sp>
      <p:sp>
        <p:nvSpPr>
          <p:cNvPr id="8" name="Footer Placeholder 7"/>
          <p:cNvSpPr>
            <a:spLocks noGrp="1"/>
          </p:cNvSpPr>
          <p:nvPr>
            <p:ph type="ftr" sz="quarter" idx="11"/>
          </p:nvPr>
        </p:nvSpPr>
        <p:spPr/>
        <p:txBody>
          <a:bodyPr/>
          <a:lstStyle/>
          <a:p>
            <a:endParaRPr lang="ka-GE"/>
          </a:p>
        </p:txBody>
      </p:sp>
      <p:sp>
        <p:nvSpPr>
          <p:cNvPr id="9" name="Slide Number Placeholder 8"/>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1688311737"/>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ka-GE"/>
          </a:p>
        </p:txBody>
      </p:sp>
      <p:sp>
        <p:nvSpPr>
          <p:cNvPr id="3" name="Date Placeholder 2"/>
          <p:cNvSpPr>
            <a:spLocks noGrp="1"/>
          </p:cNvSpPr>
          <p:nvPr>
            <p:ph type="dt" sz="half" idx="10"/>
          </p:nvPr>
        </p:nvSpPr>
        <p:spPr/>
        <p:txBody>
          <a:bodyPr/>
          <a:lstStyle/>
          <a:p>
            <a:fld id="{574FA73F-5832-473D-B325-A2BE0731360E}" type="datetimeFigureOut">
              <a:rPr lang="ka-GE" smtClean="0"/>
              <a:t>26.05.2021</a:t>
            </a:fld>
            <a:endParaRPr lang="ka-GE"/>
          </a:p>
        </p:txBody>
      </p:sp>
      <p:sp>
        <p:nvSpPr>
          <p:cNvPr id="4" name="Footer Placeholder 3"/>
          <p:cNvSpPr>
            <a:spLocks noGrp="1"/>
          </p:cNvSpPr>
          <p:nvPr>
            <p:ph type="ftr" sz="quarter" idx="11"/>
          </p:nvPr>
        </p:nvSpPr>
        <p:spPr/>
        <p:txBody>
          <a:bodyPr/>
          <a:lstStyle/>
          <a:p>
            <a:endParaRPr lang="ka-GE"/>
          </a:p>
        </p:txBody>
      </p:sp>
      <p:sp>
        <p:nvSpPr>
          <p:cNvPr id="5" name="Slide Number Placeholder 4"/>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14572724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74FA73F-5832-473D-B325-A2BE0731360E}" type="datetimeFigureOut">
              <a:rPr lang="ka-GE" smtClean="0"/>
              <a:t>26.05.2021</a:t>
            </a:fld>
            <a:endParaRPr lang="ka-GE"/>
          </a:p>
        </p:txBody>
      </p:sp>
      <p:sp>
        <p:nvSpPr>
          <p:cNvPr id="3" name="Footer Placeholder 2"/>
          <p:cNvSpPr>
            <a:spLocks noGrp="1"/>
          </p:cNvSpPr>
          <p:nvPr>
            <p:ph type="ftr" sz="quarter" idx="11"/>
          </p:nvPr>
        </p:nvSpPr>
        <p:spPr/>
        <p:txBody>
          <a:bodyPr/>
          <a:lstStyle/>
          <a:p>
            <a:endParaRPr lang="ka-GE"/>
          </a:p>
        </p:txBody>
      </p:sp>
      <p:sp>
        <p:nvSpPr>
          <p:cNvPr id="4" name="Slide Number Placeholder 3"/>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195829949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ka-GE"/>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4FA73F-5832-473D-B325-A2BE0731360E}" type="datetimeFigureOut">
              <a:rPr lang="ka-GE" smtClean="0"/>
              <a:t>26.05.2021</a:t>
            </a:fld>
            <a:endParaRPr lang="ka-GE"/>
          </a:p>
        </p:txBody>
      </p:sp>
      <p:sp>
        <p:nvSpPr>
          <p:cNvPr id="6" name="Footer Placeholder 5"/>
          <p:cNvSpPr>
            <a:spLocks noGrp="1"/>
          </p:cNvSpPr>
          <p:nvPr>
            <p:ph type="ftr" sz="quarter" idx="11"/>
          </p:nvPr>
        </p:nvSpPr>
        <p:spPr/>
        <p:txBody>
          <a:bodyPr/>
          <a:lstStyle/>
          <a:p>
            <a:endParaRPr lang="ka-GE"/>
          </a:p>
        </p:txBody>
      </p:sp>
      <p:sp>
        <p:nvSpPr>
          <p:cNvPr id="7" name="Slide Number Placeholder 6"/>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418360552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smtClean="0"/>
              <a:t>Click to edit Master title style</a:t>
            </a:r>
            <a:endParaRPr lang="ka-GE"/>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ka-GE"/>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Edit Master text styles</a:t>
            </a:r>
          </a:p>
        </p:txBody>
      </p:sp>
      <p:sp>
        <p:nvSpPr>
          <p:cNvPr id="5" name="Date Placeholder 4"/>
          <p:cNvSpPr>
            <a:spLocks noGrp="1"/>
          </p:cNvSpPr>
          <p:nvPr>
            <p:ph type="dt" sz="half" idx="10"/>
          </p:nvPr>
        </p:nvSpPr>
        <p:spPr/>
        <p:txBody>
          <a:bodyPr/>
          <a:lstStyle/>
          <a:p>
            <a:fld id="{574FA73F-5832-473D-B325-A2BE0731360E}" type="datetimeFigureOut">
              <a:rPr lang="ka-GE" smtClean="0"/>
              <a:t>26.05.2021</a:t>
            </a:fld>
            <a:endParaRPr lang="ka-GE"/>
          </a:p>
        </p:txBody>
      </p:sp>
      <p:sp>
        <p:nvSpPr>
          <p:cNvPr id="6" name="Footer Placeholder 5"/>
          <p:cNvSpPr>
            <a:spLocks noGrp="1"/>
          </p:cNvSpPr>
          <p:nvPr>
            <p:ph type="ftr" sz="quarter" idx="11"/>
          </p:nvPr>
        </p:nvSpPr>
        <p:spPr/>
        <p:txBody>
          <a:bodyPr/>
          <a:lstStyle/>
          <a:p>
            <a:endParaRPr lang="ka-GE"/>
          </a:p>
        </p:txBody>
      </p:sp>
      <p:sp>
        <p:nvSpPr>
          <p:cNvPr id="7" name="Slide Number Placeholder 6"/>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1800655472"/>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ka-GE"/>
          </a:p>
        </p:txBody>
      </p:sp>
      <p:sp>
        <p:nvSpPr>
          <p:cNvPr id="3" name="Vertical Text Placeholder 2"/>
          <p:cNvSpPr>
            <a:spLocks noGrp="1"/>
          </p:cNvSpPr>
          <p:nvPr>
            <p:ph type="body" orient="vert" idx="1"/>
          </p:nvPr>
        </p:nvSpPr>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4" name="Date Placeholder 3"/>
          <p:cNvSpPr>
            <a:spLocks noGrp="1"/>
          </p:cNvSpPr>
          <p:nvPr>
            <p:ph type="dt" sz="half" idx="10"/>
          </p:nvPr>
        </p:nvSpPr>
        <p:spPr/>
        <p:txBody>
          <a:bodyPr/>
          <a:lstStyle/>
          <a:p>
            <a:fld id="{574FA73F-5832-473D-B325-A2BE0731360E}" type="datetimeFigureOut">
              <a:rPr lang="ka-GE" smtClean="0"/>
              <a:t>26.05.2021</a:t>
            </a:fld>
            <a:endParaRPr lang="ka-GE"/>
          </a:p>
        </p:txBody>
      </p:sp>
      <p:sp>
        <p:nvSpPr>
          <p:cNvPr id="5" name="Footer Placeholder 4"/>
          <p:cNvSpPr>
            <a:spLocks noGrp="1"/>
          </p:cNvSpPr>
          <p:nvPr>
            <p:ph type="ftr" sz="quarter" idx="11"/>
          </p:nvPr>
        </p:nvSpPr>
        <p:spPr/>
        <p:txBody>
          <a:bodyPr/>
          <a:lstStyle/>
          <a:p>
            <a:endParaRPr lang="ka-GE"/>
          </a:p>
        </p:txBody>
      </p:sp>
      <p:sp>
        <p:nvSpPr>
          <p:cNvPr id="6" name="Slide Number Placeholder 5"/>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220436502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smtClean="0"/>
              <a:t>Click to edit Master title style</a:t>
            </a:r>
            <a:endParaRPr lang="ka-GE"/>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4" name="Date Placeholder 3"/>
          <p:cNvSpPr>
            <a:spLocks noGrp="1"/>
          </p:cNvSpPr>
          <p:nvPr>
            <p:ph type="dt" sz="half" idx="10"/>
          </p:nvPr>
        </p:nvSpPr>
        <p:spPr/>
        <p:txBody>
          <a:bodyPr/>
          <a:lstStyle/>
          <a:p>
            <a:fld id="{574FA73F-5832-473D-B325-A2BE0731360E}" type="datetimeFigureOut">
              <a:rPr lang="ka-GE" smtClean="0"/>
              <a:t>26.05.2021</a:t>
            </a:fld>
            <a:endParaRPr lang="ka-GE"/>
          </a:p>
        </p:txBody>
      </p:sp>
      <p:sp>
        <p:nvSpPr>
          <p:cNvPr id="5" name="Footer Placeholder 4"/>
          <p:cNvSpPr>
            <a:spLocks noGrp="1"/>
          </p:cNvSpPr>
          <p:nvPr>
            <p:ph type="ftr" sz="quarter" idx="11"/>
          </p:nvPr>
        </p:nvSpPr>
        <p:spPr/>
        <p:txBody>
          <a:bodyPr/>
          <a:lstStyle/>
          <a:p>
            <a:endParaRPr lang="ka-GE"/>
          </a:p>
        </p:txBody>
      </p:sp>
      <p:sp>
        <p:nvSpPr>
          <p:cNvPr id="6" name="Slide Number Placeholder 5"/>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3026214546"/>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cSld name="3 Column">
    <p:spTree>
      <p:nvGrpSpPr>
        <p:cNvPr id="1" name=""/>
        <p:cNvGrpSpPr/>
        <p:nvPr/>
      </p:nvGrpSpPr>
      <p:grpSpPr>
        <a:xfrm>
          <a:off x="0" y="0"/>
          <a:ext cx="0" cy="0"/>
          <a:chOff x="0" y="0"/>
          <a:chExt cx="0" cy="0"/>
        </a:xfrm>
      </p:grpSpPr>
      <p:sp>
        <p:nvSpPr>
          <p:cNvPr id="15" name="Title 1"/>
          <p:cNvSpPr>
            <a:spLocks noGrp="1"/>
          </p:cNvSpPr>
          <p:nvPr>
            <p:ph type="title"/>
          </p:nvPr>
        </p:nvSpPr>
        <p:spPr>
          <a:xfrm>
            <a:off x="913795" y="609600"/>
            <a:ext cx="10353762" cy="970450"/>
          </a:xfrm>
        </p:spPr>
        <p:txBody>
          <a:bodyPr/>
          <a:lstStyle/>
          <a:p>
            <a:r>
              <a:rPr lang="en-US" smtClean="0"/>
              <a:t>Click to edit Master title style</a:t>
            </a:r>
            <a:endParaRPr lang="en-US" dirty="0"/>
          </a:p>
        </p:txBody>
      </p:sp>
      <p:sp>
        <p:nvSpPr>
          <p:cNvPr id="7" name="Text Placeholder 2"/>
          <p:cNvSpPr>
            <a:spLocks noGrp="1"/>
          </p:cNvSpPr>
          <p:nvPr>
            <p:ph type="body" idx="1"/>
          </p:nvPr>
        </p:nvSpPr>
        <p:spPr>
          <a:xfrm>
            <a:off x="913795"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8" name="Text Placeholder 3"/>
          <p:cNvSpPr>
            <a:spLocks noGrp="1"/>
          </p:cNvSpPr>
          <p:nvPr>
            <p:ph type="body" sz="half" idx="15"/>
          </p:nvPr>
        </p:nvSpPr>
        <p:spPr>
          <a:xfrm>
            <a:off x="91379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9" name="Text Placeholder 4"/>
          <p:cNvSpPr>
            <a:spLocks noGrp="1"/>
          </p:cNvSpPr>
          <p:nvPr>
            <p:ph type="body" sz="quarter" idx="3"/>
          </p:nvPr>
        </p:nvSpPr>
        <p:spPr>
          <a:xfrm>
            <a:off x="4446711"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0" name="Text Placeholder 3"/>
          <p:cNvSpPr>
            <a:spLocks noGrp="1"/>
          </p:cNvSpPr>
          <p:nvPr>
            <p:ph type="body" sz="half" idx="16"/>
          </p:nvPr>
        </p:nvSpPr>
        <p:spPr>
          <a:xfrm>
            <a:off x="4441435"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11" name="Text Placeholder 4"/>
          <p:cNvSpPr>
            <a:spLocks noGrp="1"/>
          </p:cNvSpPr>
          <p:nvPr>
            <p:ph type="body" sz="quarter" idx="13"/>
          </p:nvPr>
        </p:nvSpPr>
        <p:spPr>
          <a:xfrm>
            <a:off x="7966572" y="1885950"/>
            <a:ext cx="3300984" cy="576262"/>
          </a:xfrm>
        </p:spPr>
        <p:txBody>
          <a:bodyPr anchor="b">
            <a:noAutofit/>
          </a:bodyPr>
          <a:lstStyle>
            <a:lvl1pPr marL="0" indent="0" algn="ctr">
              <a:buNone/>
              <a:defRPr sz="2400" b="0">
                <a:solidFill>
                  <a:schemeClr val="tx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Edit Master text styles</a:t>
            </a:r>
          </a:p>
        </p:txBody>
      </p:sp>
      <p:sp>
        <p:nvSpPr>
          <p:cNvPr id="12" name="Text Placeholder 3"/>
          <p:cNvSpPr>
            <a:spLocks noGrp="1"/>
          </p:cNvSpPr>
          <p:nvPr>
            <p:ph type="body" sz="half" idx="17"/>
          </p:nvPr>
        </p:nvSpPr>
        <p:spPr>
          <a:xfrm>
            <a:off x="7966572" y="2571750"/>
            <a:ext cx="3300984" cy="3219450"/>
          </a:xfrm>
        </p:spPr>
        <p:txBody>
          <a:bodyPr anchor="t">
            <a:normAutofit/>
          </a:bodyPr>
          <a:lstStyle>
            <a:lvl1pPr marL="0" indent="0" algn="ctr">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Edit Master text styles</a:t>
            </a:r>
          </a:p>
        </p:txBody>
      </p:sp>
      <p:sp>
        <p:nvSpPr>
          <p:cNvPr id="3" name="Date Placeholder 2"/>
          <p:cNvSpPr>
            <a:spLocks noGrp="1"/>
          </p:cNvSpPr>
          <p:nvPr>
            <p:ph type="dt" sz="half" idx="10"/>
          </p:nvPr>
        </p:nvSpPr>
        <p:spPr/>
        <p:txBody>
          <a:bodyPr/>
          <a:lstStyle/>
          <a:p>
            <a:fld id="{574FA73F-5832-473D-B325-A2BE0731360E}" type="datetimeFigureOut">
              <a:rPr lang="ka-GE" smtClean="0"/>
              <a:t>26.05.2021</a:t>
            </a:fld>
            <a:endParaRPr lang="ka-GE"/>
          </a:p>
        </p:txBody>
      </p:sp>
      <p:sp>
        <p:nvSpPr>
          <p:cNvPr id="4" name="Footer Placeholder 3"/>
          <p:cNvSpPr>
            <a:spLocks noGrp="1"/>
          </p:cNvSpPr>
          <p:nvPr>
            <p:ph type="ftr" sz="quarter" idx="11"/>
          </p:nvPr>
        </p:nvSpPr>
        <p:spPr/>
        <p:txBody>
          <a:bodyPr/>
          <a:lstStyle/>
          <a:p>
            <a:endParaRPr lang="ka-GE"/>
          </a:p>
        </p:txBody>
      </p:sp>
      <p:sp>
        <p:nvSpPr>
          <p:cNvPr id="5" name="Slide Number Placeholder 4"/>
          <p:cNvSpPr>
            <a:spLocks noGrp="1"/>
          </p:cNvSpPr>
          <p:nvPr>
            <p:ph type="sldNum" sz="quarter" idx="12"/>
          </p:nvPr>
        </p:nvSpPr>
        <p:spPr/>
        <p:txBody>
          <a:bodyPr/>
          <a:lstStyle/>
          <a:p>
            <a:fld id="{CC80EFB9-E8C2-4519-9AC6-6CD14F7A9292}" type="slidenum">
              <a:rPr lang="ka-GE" smtClean="0"/>
              <a:t>‹#›</a:t>
            </a:fld>
            <a:endParaRPr lang="ka-GE"/>
          </a:p>
        </p:txBody>
      </p:sp>
    </p:spTree>
    <p:extLst>
      <p:ext uri="{BB962C8B-B14F-4D97-AF65-F5344CB8AC3E}">
        <p14:creationId xmlns:p14="http://schemas.microsoft.com/office/powerpoint/2010/main" val="27194298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smtClean="0"/>
              <a:t>Click to edit Master title style</a:t>
            </a:r>
            <a:endParaRPr lang="ka-GE"/>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smtClean="0"/>
              <a:t>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ka-GE"/>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74FA73F-5832-473D-B325-A2BE0731360E}" type="datetimeFigureOut">
              <a:rPr lang="ka-GE" smtClean="0"/>
              <a:t>26.05.2021</a:t>
            </a:fld>
            <a:endParaRPr lang="ka-GE"/>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ka-GE"/>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C80EFB9-E8C2-4519-9AC6-6CD14F7A9292}" type="slidenum">
              <a:rPr lang="ka-GE" smtClean="0"/>
              <a:t>‹#›</a:t>
            </a:fld>
            <a:endParaRPr lang="ka-GE"/>
          </a:p>
        </p:txBody>
      </p:sp>
    </p:spTree>
    <p:extLst>
      <p:ext uri="{BB962C8B-B14F-4D97-AF65-F5344CB8AC3E}">
        <p14:creationId xmlns:p14="http://schemas.microsoft.com/office/powerpoint/2010/main" val="2344767162"/>
      </p:ext>
    </p:extLst>
  </p:cSld>
  <p:clrMap bg1="lt1" tx1="dk1" bg2="lt2" tx2="dk2" accent1="accent1" accent2="accent2" accent3="accent3" accent4="accent4" accent5="accent5" accent6="accent6" hlink="hlink" folHlink="folHlink"/>
  <p:sldLayoutIdLst>
    <p:sldLayoutId id="2147483679" r:id="rId1"/>
    <p:sldLayoutId id="2147483680" r:id="rId2"/>
    <p:sldLayoutId id="2147483681" r:id="rId3"/>
    <p:sldLayoutId id="2147483682" r:id="rId4"/>
    <p:sldLayoutId id="2147483683" r:id="rId5"/>
    <p:sldLayoutId id="2147483684" r:id="rId6"/>
    <p:sldLayoutId id="2147483685" r:id="rId7"/>
    <p:sldLayoutId id="2147483686" r:id="rId8"/>
    <p:sldLayoutId id="2147483687" r:id="rId9"/>
    <p:sldLayoutId id="2147483688" r:id="rId10"/>
    <p:sldLayoutId id="2147483689" r:id="rId11"/>
    <p:sldLayoutId id="2147483690" r:id="rId1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ka-G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g"/><Relationship Id="rId1" Type="http://schemas.openxmlformats.org/officeDocument/2006/relationships/slideLayout" Target="../slideLayouts/slideLayout8.xml"/></Relationships>
</file>

<file path=ppt/slides/_rels/slide3.xml.rels><?xml version="1.0" encoding="UTF-8" standalone="yes"?>
<Relationships xmlns="http://schemas.openxmlformats.org/package/2006/relationships"><Relationship Id="rId2" Type="http://schemas.openxmlformats.org/officeDocument/2006/relationships/image" Target="../media/image3.jpg"/><Relationship Id="rId1" Type="http://schemas.openxmlformats.org/officeDocument/2006/relationships/slideLayout" Target="../slideLayouts/slideLayout9.xml"/></Relationships>
</file>

<file path=ppt/slides/_rels/slide4.xml.rels><?xml version="1.0" encoding="UTF-8" standalone="yes"?>
<Relationships xmlns="http://schemas.openxmlformats.org/package/2006/relationships"><Relationship Id="rId3" Type="http://schemas.openxmlformats.org/officeDocument/2006/relationships/hyperlink" Target="https://ka.wikipedia.org/wiki/%E1%83%92%E1%83%A0%E1%83%90%E1%83%95%E1%83%98%E1%83%A2%E1%83%90%E1%83%AA%E1%83%98%E1%83%A3%E1%83%9A%E1%83%98_%E1%83%9A%E1%83%98%E1%83%9C%E1%83%96%E1%83%98%E1%83%A0%E1%83%94%E1%83%91%E1%83%90" TargetMode="External"/><Relationship Id="rId2" Type="http://schemas.openxmlformats.org/officeDocument/2006/relationships/image" Target="../media/image4.jpg"/><Relationship Id="rId1" Type="http://schemas.openxmlformats.org/officeDocument/2006/relationships/slideLayout" Target="../slideLayouts/slideLayout9.xml"/></Relationships>
</file>

<file path=ppt/slides/_rels/slide5.xml.rels><?xml version="1.0" encoding="UTF-8" standalone="yes"?>
<Relationships xmlns="http://schemas.openxmlformats.org/package/2006/relationships"><Relationship Id="rId2" Type="http://schemas.openxmlformats.org/officeDocument/2006/relationships/image" Target="../media/image5.jfif"/><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2" Type="http://schemas.openxmlformats.org/officeDocument/2006/relationships/image" Target="../media/image6.jpg"/><Relationship Id="rId1" Type="http://schemas.openxmlformats.org/officeDocument/2006/relationships/slideLayout" Target="../slideLayouts/slideLayout12.xml"/></Relationships>
</file>

<file path=ppt/slides/_rels/slide7.xml.rels><?xml version="1.0" encoding="UTF-8" standalone="yes"?>
<Relationships xmlns="http://schemas.openxmlformats.org/package/2006/relationships"><Relationship Id="rId2" Type="http://schemas.openxmlformats.org/officeDocument/2006/relationships/image" Target="../media/image7.jpg"/><Relationship Id="rId1" Type="http://schemas.openxmlformats.org/officeDocument/2006/relationships/slideLayout" Target="../slideLayouts/slideLayout6.xml"/></Relationships>
</file>

<file path=ppt/slides/slide1.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6000" r="-6000"/>
          </a:stretch>
        </a:blipFill>
        <a:effectLst/>
      </p:bgPr>
    </p:bg>
    <p:spTree>
      <p:nvGrpSpPr>
        <p:cNvPr id="1" name=""/>
        <p:cNvGrpSpPr/>
        <p:nvPr/>
      </p:nvGrpSpPr>
      <p:grpSpPr>
        <a:xfrm>
          <a:off x="0" y="0"/>
          <a:ext cx="0" cy="0"/>
          <a:chOff x="0" y="0"/>
          <a:chExt cx="0" cy="0"/>
        </a:xfrm>
      </p:grpSpPr>
      <p:sp>
        <p:nvSpPr>
          <p:cNvPr id="2" name="Title 1"/>
          <p:cNvSpPr>
            <a:spLocks noGrp="1"/>
          </p:cNvSpPr>
          <p:nvPr>
            <p:ph type="ctrTitle"/>
          </p:nvPr>
        </p:nvSpPr>
        <p:spPr>
          <a:xfrm>
            <a:off x="1676400" y="114300"/>
            <a:ext cx="9144000" cy="1451263"/>
          </a:xfrm>
        </p:spPr>
        <p:txBody>
          <a:bodyPr>
            <a:noAutofit/>
          </a:bodyPr>
          <a:lstStyle/>
          <a:p>
            <a:r>
              <a:rPr lang="ka-GE" sz="5400" i="1" u="sng" dirty="0" smtClean="0">
                <a:solidFill>
                  <a:schemeClr val="bg1"/>
                </a:solidFill>
                <a:effectLst>
                  <a:outerShdw blurRad="38100" dist="38100" dir="2700000" algn="tl">
                    <a:srgbClr val="000000">
                      <a:alpha val="43137"/>
                    </a:srgbClr>
                  </a:outerShdw>
                </a:effectLst>
              </a:rPr>
              <a:t>ბნელი მატერია</a:t>
            </a:r>
            <a:endParaRPr lang="ka-GE" sz="5400" i="1" u="sng" dirty="0">
              <a:solidFill>
                <a:schemeClr val="bg1"/>
              </a:solidFill>
              <a:effectLst>
                <a:outerShdw blurRad="38100" dist="38100" dir="2700000" algn="tl">
                  <a:srgbClr val="000000">
                    <a:alpha val="43137"/>
                  </a:srgbClr>
                </a:outerShdw>
              </a:effectLst>
            </a:endParaRPr>
          </a:p>
        </p:txBody>
      </p:sp>
      <p:sp>
        <p:nvSpPr>
          <p:cNvPr id="3" name="Subtitle 2"/>
          <p:cNvSpPr>
            <a:spLocks noGrp="1"/>
          </p:cNvSpPr>
          <p:nvPr>
            <p:ph type="subTitle" idx="1"/>
          </p:nvPr>
        </p:nvSpPr>
        <p:spPr>
          <a:xfrm>
            <a:off x="-1" y="5818910"/>
            <a:ext cx="3574473" cy="893618"/>
          </a:xfrm>
        </p:spPr>
        <p:txBody>
          <a:bodyPr>
            <a:normAutofit/>
          </a:bodyPr>
          <a:lstStyle/>
          <a:p>
            <a:r>
              <a:rPr lang="ka-GE" sz="3600" b="1" i="1" dirty="0" smtClean="0">
                <a:solidFill>
                  <a:schemeClr val="bg1"/>
                </a:solidFill>
              </a:rPr>
              <a:t>სალომე სვანიძე</a:t>
            </a:r>
            <a:endParaRPr lang="ka-GE" sz="3600" b="1" i="1" dirty="0">
              <a:solidFill>
                <a:schemeClr val="bg1"/>
              </a:solidFill>
            </a:endParaRPr>
          </a:p>
        </p:txBody>
      </p:sp>
    </p:spTree>
    <p:extLst>
      <p:ext uri="{BB962C8B-B14F-4D97-AF65-F5344CB8AC3E}">
        <p14:creationId xmlns:p14="http://schemas.microsoft.com/office/powerpoint/2010/main" val="402140479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Content Placeholder 4"/>
          <p:cNvPicPr>
            <a:picLocks noGrp="1" noChangeAspect="1"/>
          </p:cNvPicPr>
          <p:nvPr>
            <p:ph idx="1"/>
          </p:nvPr>
        </p:nvPicPr>
        <p:blipFill>
          <a:blip r:embed="rId2">
            <a:extLst>
              <a:ext uri="{28A0092B-C50C-407E-A947-70E740481C1C}">
                <a14:useLocalDpi xmlns:a14="http://schemas.microsoft.com/office/drawing/2010/main" val="0"/>
              </a:ext>
            </a:extLst>
          </a:blip>
          <a:stretch>
            <a:fillRect/>
          </a:stretch>
        </p:blipFill>
        <p:spPr>
          <a:xfrm>
            <a:off x="0" y="0"/>
            <a:ext cx="12192000" cy="7148945"/>
          </a:xfrm>
        </p:spPr>
      </p:pic>
      <p:sp>
        <p:nvSpPr>
          <p:cNvPr id="2" name="Title 1"/>
          <p:cNvSpPr>
            <a:spLocks noGrp="1"/>
          </p:cNvSpPr>
          <p:nvPr>
            <p:ph type="title"/>
          </p:nvPr>
        </p:nvSpPr>
        <p:spPr>
          <a:xfrm>
            <a:off x="1052943" y="13855"/>
            <a:ext cx="9254837" cy="1794162"/>
          </a:xfrm>
        </p:spPr>
        <p:txBody>
          <a:bodyPr>
            <a:noAutofit/>
          </a:bodyPr>
          <a:lstStyle/>
          <a:p>
            <a:r>
              <a:rPr lang="ka-GE" sz="2000" b="1" dirty="0">
                <a:solidFill>
                  <a:schemeClr val="bg1"/>
                </a:solidFill>
              </a:rPr>
              <a:t>ხილული სამყარო - დედამიწა, მზე, სხვა ვარსკვლავები და გალაქტიკები - შედგება პროტონებისგან, ნეიტრონებისა და ელექტრონებისგან, რომლებიც ერთად ატომს შეადგენენ. მეოცე საუკუნის ყველაზე გამაოგნებელი აღმოჩენა ის იყო, რომ ეს ჩვეულებრივი (ბარიონული) მატერია მთელი სამყაროს მასის 5%-ზე ნაკლებს შეადგენდა.</a:t>
            </a:r>
          </a:p>
        </p:txBody>
      </p:sp>
      <p:sp>
        <p:nvSpPr>
          <p:cNvPr id="4" name="Text Placeholder 3"/>
          <p:cNvSpPr>
            <a:spLocks noGrp="1"/>
          </p:cNvSpPr>
          <p:nvPr>
            <p:ph type="body" sz="half" idx="2"/>
          </p:nvPr>
        </p:nvSpPr>
        <p:spPr>
          <a:xfrm>
            <a:off x="290947" y="5098472"/>
            <a:ext cx="7786254" cy="1648692"/>
          </a:xfrm>
        </p:spPr>
        <p:txBody>
          <a:bodyPr>
            <a:normAutofit/>
          </a:bodyPr>
          <a:lstStyle/>
          <a:p>
            <a:r>
              <a:rPr lang="ka-GE" sz="2000" dirty="0">
                <a:solidFill>
                  <a:schemeClr val="bg1"/>
                </a:solidFill>
              </a:rPr>
              <a:t>დანარჩენი სამყარო შედგება უცნობი, უხილავი სუბსტანციისგან, რომელსაც ბნელი მატერია (</a:t>
            </a:r>
            <a:r>
              <a:rPr lang="ka-GE" sz="2000" dirty="0" smtClean="0">
                <a:solidFill>
                  <a:schemeClr val="bg1"/>
                </a:solidFill>
              </a:rPr>
              <a:t>2</a:t>
            </a:r>
            <a:r>
              <a:rPr lang="en-US" sz="2000" dirty="0" smtClean="0">
                <a:solidFill>
                  <a:schemeClr val="bg1"/>
                </a:solidFill>
              </a:rPr>
              <a:t>0</a:t>
            </a:r>
            <a:r>
              <a:rPr lang="ka-GE" sz="2000" dirty="0" smtClean="0">
                <a:solidFill>
                  <a:schemeClr val="bg1"/>
                </a:solidFill>
              </a:rPr>
              <a:t>%) </a:t>
            </a:r>
            <a:r>
              <a:rPr lang="ka-GE" sz="2000" dirty="0">
                <a:solidFill>
                  <a:schemeClr val="bg1"/>
                </a:solidFill>
              </a:rPr>
              <a:t>ეწოდება და ბნელი ენერგიისგან, რომელიც გრავიტაციის საწინააღმდეგო ძალას წარმოადგენს (</a:t>
            </a:r>
            <a:r>
              <a:rPr lang="ka-GE" sz="2000" dirty="0" smtClean="0">
                <a:solidFill>
                  <a:schemeClr val="bg1"/>
                </a:solidFill>
              </a:rPr>
              <a:t>7</a:t>
            </a:r>
            <a:r>
              <a:rPr lang="en-US" sz="2000" dirty="0" smtClean="0">
                <a:solidFill>
                  <a:schemeClr val="bg1"/>
                </a:solidFill>
              </a:rPr>
              <a:t>5</a:t>
            </a:r>
            <a:r>
              <a:rPr lang="ka-GE" sz="2000" dirty="0" smtClean="0">
                <a:solidFill>
                  <a:schemeClr val="bg1"/>
                </a:solidFill>
              </a:rPr>
              <a:t>%)</a:t>
            </a:r>
            <a:endParaRPr lang="ka-GE" sz="2000" b="1" dirty="0">
              <a:solidFill>
                <a:schemeClr val="bg1"/>
              </a:solidFill>
            </a:endParaRPr>
          </a:p>
        </p:txBody>
      </p:sp>
    </p:spTree>
    <p:extLst>
      <p:ext uri="{BB962C8B-B14F-4D97-AF65-F5344CB8AC3E}">
        <p14:creationId xmlns:p14="http://schemas.microsoft.com/office/powerpoint/2010/main" val="2531999219"/>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l="4529" r="4529"/>
          <a:stretch>
            <a:fillRect/>
          </a:stretch>
        </p:blipFill>
        <p:spPr>
          <a:xfrm>
            <a:off x="100012" y="-129019"/>
            <a:ext cx="12947501" cy="6843712"/>
          </a:xfrm>
        </p:spPr>
      </p:pic>
      <p:sp>
        <p:nvSpPr>
          <p:cNvPr id="2" name="Title 1"/>
          <p:cNvSpPr>
            <a:spLocks noGrp="1"/>
          </p:cNvSpPr>
          <p:nvPr>
            <p:ph type="title"/>
          </p:nvPr>
        </p:nvSpPr>
        <p:spPr>
          <a:xfrm>
            <a:off x="398387" y="-71437"/>
            <a:ext cx="6175375" cy="3522084"/>
          </a:xfrm>
          <a:effectLst>
            <a:glow rad="38100">
              <a:schemeClr val="accent1">
                <a:alpha val="99000"/>
              </a:schemeClr>
            </a:glow>
          </a:effectLst>
        </p:spPr>
        <p:txBody>
          <a:bodyPr>
            <a:normAutofit/>
          </a:bodyPr>
          <a:lstStyle/>
          <a:p>
            <a:r>
              <a:rPr lang="ka-GE" sz="2400" b="1" dirty="0">
                <a:solidFill>
                  <a:schemeClr val="bg1"/>
                </a:solidFill>
              </a:rPr>
              <a:t>მეცნიერებს ჯერ კიდევ არ დაუფიქსირებიათ ბნელი მატერია </a:t>
            </a:r>
            <a:r>
              <a:rPr lang="ka-GE" sz="2400" b="1" dirty="0" smtClean="0">
                <a:solidFill>
                  <a:schemeClr val="bg1"/>
                </a:solidFill>
              </a:rPr>
              <a:t>პირდაპირ.</a:t>
            </a:r>
            <a:br>
              <a:rPr lang="ka-GE" sz="2400" b="1" dirty="0" smtClean="0">
                <a:solidFill>
                  <a:schemeClr val="bg1"/>
                </a:solidFill>
              </a:rPr>
            </a:br>
            <a:r>
              <a:rPr lang="ka-GE" sz="2400" b="1" dirty="0">
                <a:solidFill>
                  <a:schemeClr val="bg1"/>
                </a:solidFill>
              </a:rPr>
              <a:t>ამის მიუხედავად, მეცნიერები დარწმუნებულნი არიან, რომ ის არსებობს, რადგან ამით იხსნება შესამჩნევი გრავიტაციული ეფექტი გალაქტიკებსა და გალაქტიკათგროვებზე</a:t>
            </a:r>
            <a:r>
              <a:rPr lang="ka-GE" sz="2400" dirty="0"/>
              <a:t>.</a:t>
            </a:r>
          </a:p>
        </p:txBody>
      </p:sp>
    </p:spTree>
    <p:extLst>
      <p:ext uri="{BB962C8B-B14F-4D97-AF65-F5344CB8AC3E}">
        <p14:creationId xmlns:p14="http://schemas.microsoft.com/office/powerpoint/2010/main" val="318093308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Placeholder 4"/>
          <p:cNvPicPr>
            <a:picLocks noGrp="1" noChangeAspect="1"/>
          </p:cNvPicPr>
          <p:nvPr>
            <p:ph type="pic" idx="1"/>
          </p:nvPr>
        </p:nvPicPr>
        <p:blipFill>
          <a:blip r:embed="rId2">
            <a:extLst>
              <a:ext uri="{28A0092B-C50C-407E-A947-70E740481C1C}">
                <a14:useLocalDpi xmlns:a14="http://schemas.microsoft.com/office/drawing/2010/main" val="0"/>
              </a:ext>
            </a:extLst>
          </a:blip>
          <a:srcRect t="4333" b="4333"/>
          <a:stretch>
            <a:fillRect/>
          </a:stretch>
        </p:blipFill>
        <p:spPr>
          <a:xfrm>
            <a:off x="6848475" y="166688"/>
            <a:ext cx="5343525" cy="5343525"/>
          </a:xfrm>
        </p:spPr>
      </p:pic>
      <p:sp>
        <p:nvSpPr>
          <p:cNvPr id="4" name="Text Placeholder 3"/>
          <p:cNvSpPr>
            <a:spLocks noGrp="1"/>
          </p:cNvSpPr>
          <p:nvPr>
            <p:ph type="body" sz="half" idx="2"/>
          </p:nvPr>
        </p:nvSpPr>
        <p:spPr>
          <a:xfrm>
            <a:off x="304801" y="789708"/>
            <a:ext cx="5295899" cy="5153891"/>
          </a:xfrm>
          <a:ln w="57150">
            <a:solidFill>
              <a:srgbClr val="00B0F0"/>
            </a:solidFill>
          </a:ln>
        </p:spPr>
        <p:txBody>
          <a:bodyPr>
            <a:normAutofit/>
          </a:bodyPr>
          <a:lstStyle/>
          <a:p>
            <a:r>
              <a:rPr lang="ka-GE" sz="2400" b="1" dirty="0">
                <a:effectLst/>
              </a:rPr>
              <a:t>ბნელი მატერია ასევე ხსნის კონკრეტულ ოპტიკურ ილუზიებს, რომლებსაც ასტრონომები ღრმა კოსმოსზე დაკვირვებისას აწყდებიან. მაგალითად, გალაქტიკების სურათები, რომლებშიც სინათლის უცნაური რგოლები და რკალია, შეიძლება აიხსნას იმ შემთხვევაში, თუ უფრო შორეული გალაქტიკების გამოსახულება დამახინჯებული და გადიდებულია ბნელი მატერიის მასიური, უხილავი ღრუბლებისგან - ამ ფენომენს </a:t>
            </a:r>
            <a:r>
              <a:rPr lang="ka-GE" sz="2400" b="1" dirty="0">
                <a:effectLst/>
                <a:hlinkClick r:id="rId3"/>
              </a:rPr>
              <a:t>გრავიტაციული ლინზირება</a:t>
            </a:r>
            <a:r>
              <a:rPr lang="ka-GE" sz="2400" b="1" dirty="0">
                <a:effectLst/>
              </a:rPr>
              <a:t> ჰქვია.</a:t>
            </a:r>
            <a:endParaRPr lang="ka-GE" sz="2400" b="1" dirty="0"/>
          </a:p>
        </p:txBody>
      </p:sp>
      <p:sp>
        <p:nvSpPr>
          <p:cNvPr id="6" name="TextBox 5"/>
          <p:cNvSpPr txBox="1"/>
          <p:nvPr/>
        </p:nvSpPr>
        <p:spPr>
          <a:xfrm>
            <a:off x="6848475" y="5533069"/>
            <a:ext cx="5218834" cy="1200329"/>
          </a:xfrm>
          <a:prstGeom prst="rect">
            <a:avLst/>
          </a:prstGeom>
          <a:noFill/>
        </p:spPr>
        <p:txBody>
          <a:bodyPr wrap="square" rtlCol="0">
            <a:spAutoFit/>
          </a:bodyPr>
          <a:lstStyle/>
          <a:p>
            <a:r>
              <a:rPr lang="ka-GE" dirty="0"/>
              <a:t> </a:t>
            </a:r>
            <a:r>
              <a:rPr lang="ka-GE" i="1" dirty="0"/>
              <a:t>უკან მდებარე გალაქტიკების ლინზირება წინ მდებარე გალაქტიკათა გროვების მიერ, რომელთა მასის მეტი წილი ბნელ მატერიაზე მოდის.</a:t>
            </a:r>
            <a:endParaRPr lang="ka-GE" dirty="0"/>
          </a:p>
        </p:txBody>
      </p:sp>
    </p:spTree>
    <p:extLst>
      <p:ext uri="{BB962C8B-B14F-4D97-AF65-F5344CB8AC3E}">
        <p14:creationId xmlns:p14="http://schemas.microsoft.com/office/powerpoint/2010/main" val="2020358031"/>
      </p:ext>
    </p:extLst>
  </p:cSld>
  <p:clrMapOvr>
    <a:masterClrMapping/>
  </p:clrMapOvr>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t="-10000" b="-10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913795" y="609600"/>
            <a:ext cx="11130568" cy="970450"/>
          </a:xfrm>
        </p:spPr>
        <p:txBody>
          <a:bodyPr/>
          <a:lstStyle/>
          <a:p>
            <a:pPr algn="ctr"/>
            <a:r>
              <a:rPr lang="ka-GE" b="1" i="1" u="sng" dirty="0">
                <a:solidFill>
                  <a:schemeClr val="bg1"/>
                </a:solidFill>
                <a:effectLst>
                  <a:outerShdw blurRad="38100" dist="38100" dir="2700000" algn="tl">
                    <a:srgbClr val="000000">
                      <a:alpha val="43137"/>
                    </a:srgbClr>
                  </a:outerShdw>
                </a:effectLst>
              </a:rPr>
              <a:t>რა მატერია უნდა იყოს ეს?</a:t>
            </a:r>
          </a:p>
        </p:txBody>
      </p:sp>
      <p:sp>
        <p:nvSpPr>
          <p:cNvPr id="7" name="Text Placeholder 6"/>
          <p:cNvSpPr>
            <a:spLocks noGrp="1"/>
          </p:cNvSpPr>
          <p:nvPr>
            <p:ph type="body" idx="1"/>
          </p:nvPr>
        </p:nvSpPr>
        <p:spPr>
          <a:xfrm>
            <a:off x="913795" y="5106139"/>
            <a:ext cx="5458430" cy="1438058"/>
          </a:xfrm>
          <a:ln w="38100">
            <a:solidFill>
              <a:srgbClr val="FF0000"/>
            </a:solidFill>
          </a:ln>
        </p:spPr>
        <p:txBody>
          <a:bodyPr/>
          <a:lstStyle/>
          <a:p>
            <a:r>
              <a:rPr lang="ka-GE" sz="2000" dirty="0">
                <a:solidFill>
                  <a:schemeClr val="bg1"/>
                </a:solidFill>
              </a:rPr>
              <a:t>ა</a:t>
            </a:r>
            <a:r>
              <a:rPr lang="ka-GE" sz="2000" dirty="0" smtClean="0">
                <a:solidFill>
                  <a:schemeClr val="bg1"/>
                </a:solidFill>
              </a:rPr>
              <a:t>მის </a:t>
            </a:r>
            <a:r>
              <a:rPr lang="ka-GE" sz="2000" dirty="0">
                <a:solidFill>
                  <a:schemeClr val="bg1"/>
                </a:solidFill>
              </a:rPr>
              <a:t>მიუხედავად, მეცნიერები დარწმუნებულნი არიან, რომ ის არსებობს, რადგან ამით იხსნება შესამჩნევი გრავიტაციული ეფექტი გალაქტიკებსა და გალაქტიკათგროვებზე</a:t>
            </a:r>
          </a:p>
        </p:txBody>
      </p:sp>
      <p:sp>
        <p:nvSpPr>
          <p:cNvPr id="8" name="Text Placeholder 7"/>
          <p:cNvSpPr>
            <a:spLocks noGrp="1"/>
          </p:cNvSpPr>
          <p:nvPr>
            <p:ph type="body" sz="half" idx="15"/>
          </p:nvPr>
        </p:nvSpPr>
        <p:spPr>
          <a:xfrm>
            <a:off x="172848" y="1580050"/>
            <a:ext cx="3300984" cy="2577613"/>
          </a:xfrm>
          <a:ln w="38100">
            <a:solidFill>
              <a:srgbClr val="FF0000"/>
            </a:solidFill>
          </a:ln>
        </p:spPr>
        <p:txBody>
          <a:bodyPr>
            <a:normAutofit/>
          </a:bodyPr>
          <a:lstStyle/>
          <a:p>
            <a:r>
              <a:rPr lang="ka-GE" sz="2000" dirty="0">
                <a:solidFill>
                  <a:schemeClr val="bg1"/>
                </a:solidFill>
              </a:rPr>
              <a:t>მეცნიერებს წარმოდგენა არ აქვთ, რა არის ეს, ამიტომ მას პირობითად ბნელი მატერია უწოდეს. ის არ შთანთქავს, არ ასხივებს და არ ირეკლავს რადიოაქტიურ გამოსხივებებს</a:t>
            </a:r>
          </a:p>
        </p:txBody>
      </p:sp>
      <p:sp>
        <p:nvSpPr>
          <p:cNvPr id="4" name="Text Placeholder 3"/>
          <p:cNvSpPr>
            <a:spLocks noGrp="1"/>
          </p:cNvSpPr>
          <p:nvPr>
            <p:ph type="body" sz="quarter" idx="3"/>
          </p:nvPr>
        </p:nvSpPr>
        <p:spPr>
          <a:xfrm>
            <a:off x="7700963" y="2214563"/>
            <a:ext cx="4227800" cy="4006128"/>
          </a:xfrm>
          <a:ln w="38100">
            <a:solidFill>
              <a:srgbClr val="FF0000"/>
            </a:solidFill>
          </a:ln>
        </p:spPr>
        <p:txBody>
          <a:bodyPr>
            <a:normAutofit fontScale="85000" lnSpcReduction="20000"/>
          </a:bodyPr>
          <a:lstStyle/>
          <a:p>
            <a:r>
              <a:rPr lang="ka-GE" dirty="0">
                <a:solidFill>
                  <a:schemeClr val="bg1"/>
                </a:solidFill>
              </a:rPr>
              <a:t>დაკვირვებებმა აჩვენა, რომ ვარსკვლავები ერთნაირი სიჩქარით მოძრაობენ გალაქტიკის ცენტრიდან მათი დაშორების მიუხედავად. გალაქტიკის ბრუნვის ასეთი სიჩქარე იმასთან არის დაკავშირებული, რომ არსებობს რაღაც უხილავი ნივთიერება, რომელიც არ იძლევა სიჩქარის შემცირების შესაძლებლობას, ანუ მიზიდულობის ძალა არ მცირდება</a:t>
            </a:r>
            <a:r>
              <a:rPr lang="ka-GE" dirty="0" smtClean="0">
                <a:solidFill>
                  <a:schemeClr val="bg1"/>
                </a:solidFill>
              </a:rPr>
              <a:t>.</a:t>
            </a:r>
            <a:r>
              <a:rPr lang="ka-GE" dirty="0">
                <a:solidFill>
                  <a:schemeClr val="bg1"/>
                </a:solidFill>
              </a:rPr>
              <a:t> ამგვარად, </a:t>
            </a:r>
            <a:r>
              <a:rPr lang="ka-GE" dirty="0" smtClean="0">
                <a:solidFill>
                  <a:schemeClr val="bg1"/>
                </a:solidFill>
              </a:rPr>
              <a:t>გარე </a:t>
            </a:r>
            <a:r>
              <a:rPr lang="ka-GE" dirty="0">
                <a:solidFill>
                  <a:schemeClr val="bg1"/>
                </a:solidFill>
              </a:rPr>
              <a:t>გალაქტიკაში აღმოაჩინეს კომპონენტი,</a:t>
            </a:r>
          </a:p>
          <a:p>
            <a:r>
              <a:rPr lang="ka-GE" dirty="0">
                <a:solidFill>
                  <a:schemeClr val="bg1"/>
                </a:solidFill>
              </a:rPr>
              <a:t>რომელსაც ეწოდა ბნელი მატერია</a:t>
            </a:r>
            <a:r>
              <a:rPr lang="ka-GE" dirty="0"/>
              <a:t>. </a:t>
            </a:r>
          </a:p>
          <a:p>
            <a:endParaRPr lang="ka-GE" sz="1600" dirty="0"/>
          </a:p>
        </p:txBody>
      </p:sp>
      <p:sp>
        <p:nvSpPr>
          <p:cNvPr id="6" name="Text Placeholder 5"/>
          <p:cNvSpPr>
            <a:spLocks noGrp="1"/>
          </p:cNvSpPr>
          <p:nvPr>
            <p:ph type="body" sz="quarter" idx="13"/>
          </p:nvPr>
        </p:nvSpPr>
        <p:spPr>
          <a:xfrm>
            <a:off x="4391834" y="1800225"/>
            <a:ext cx="3045003" cy="2770475"/>
          </a:xfrm>
          <a:ln w="38100">
            <a:solidFill>
              <a:srgbClr val="FF0000"/>
            </a:solidFill>
          </a:ln>
        </p:spPr>
        <p:txBody>
          <a:bodyPr>
            <a:noAutofit/>
          </a:bodyPr>
          <a:lstStyle/>
          <a:p>
            <a:r>
              <a:rPr lang="ka-GE" sz="1800" dirty="0">
                <a:solidFill>
                  <a:schemeClr val="bg1"/>
                </a:solidFill>
                <a:effectLst/>
              </a:rPr>
              <a:t>ის არ ურთიერთქმედებს ბარიონულ მატერიასთან და სრულიად უხილავია ნებისმიერი ტიპის ელექტრომაგნიტურ გამოსხივებაში, მათ შორის ხილულ სინათლეში, რა დიაპაზონშიც ადამიანი ხედავს.არსებული მოწყობილობებისათვის ბნელი მატერია უხილავია</a:t>
            </a:r>
            <a:endParaRPr lang="ka-GE" sz="1800" dirty="0">
              <a:solidFill>
                <a:schemeClr val="bg1"/>
              </a:solidFill>
            </a:endParaRPr>
          </a:p>
        </p:txBody>
      </p:sp>
    </p:spTree>
    <p:extLst>
      <p:ext uri="{BB962C8B-B14F-4D97-AF65-F5344CB8AC3E}">
        <p14:creationId xmlns:p14="http://schemas.microsoft.com/office/powerpoint/2010/main" val="3181884017"/>
      </p:ext>
    </p:extLst>
  </p:cSld>
  <p:clrMapOvr>
    <a:masterClrMapping/>
  </p:clrMapOvr>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3000" r="-3000"/>
          </a:stretch>
        </a:blipFill>
        <a:effectLst/>
      </p:bgPr>
    </p:bg>
    <p:spTree>
      <p:nvGrpSpPr>
        <p:cNvPr id="1" name=""/>
        <p:cNvGrpSpPr/>
        <p:nvPr/>
      </p:nvGrpSpPr>
      <p:grpSpPr>
        <a:xfrm>
          <a:off x="0" y="0"/>
          <a:ext cx="0" cy="0"/>
          <a:chOff x="0" y="0"/>
          <a:chExt cx="0" cy="0"/>
        </a:xfrm>
      </p:grpSpPr>
      <p:sp>
        <p:nvSpPr>
          <p:cNvPr id="4" name="Text Placeholder 3"/>
          <p:cNvSpPr>
            <a:spLocks noGrp="1"/>
          </p:cNvSpPr>
          <p:nvPr>
            <p:ph type="body" sz="half" idx="15"/>
          </p:nvPr>
        </p:nvSpPr>
        <p:spPr>
          <a:xfrm>
            <a:off x="0" y="123823"/>
            <a:ext cx="3300984" cy="2519365"/>
          </a:xfrm>
        </p:spPr>
        <p:txBody>
          <a:bodyPr>
            <a:normAutofit/>
          </a:bodyPr>
          <a:lstStyle/>
          <a:p>
            <a:r>
              <a:rPr lang="ka-GE" sz="2000" b="1" dirty="0">
                <a:solidFill>
                  <a:schemeClr val="bg1"/>
                </a:solidFill>
              </a:rPr>
              <a:t> ის არ წარმოქმნის სინათლეს და პირდაპირი დაკვირვებისას არ ჩანს. შესაბამისად, გამოირიცხება ვარსკვლავები და პლანეტები.</a:t>
            </a:r>
          </a:p>
        </p:txBody>
      </p:sp>
      <p:sp>
        <p:nvSpPr>
          <p:cNvPr id="6" name="Text Placeholder 5"/>
          <p:cNvSpPr>
            <a:spLocks noGrp="1"/>
          </p:cNvSpPr>
          <p:nvPr>
            <p:ph type="body" sz="half" idx="16"/>
          </p:nvPr>
        </p:nvSpPr>
        <p:spPr>
          <a:xfrm>
            <a:off x="3630308" y="1179801"/>
            <a:ext cx="3300984" cy="3006437"/>
          </a:xfrm>
        </p:spPr>
        <p:txBody>
          <a:bodyPr>
            <a:noAutofit/>
          </a:bodyPr>
          <a:lstStyle/>
          <a:p>
            <a:r>
              <a:rPr lang="ka-GE" sz="2000" b="1" i="1" dirty="0">
                <a:solidFill>
                  <a:schemeClr val="bg1"/>
                </a:solidFill>
              </a:rPr>
              <a:t>ის არ იკვეთება ჩვეულებრივი მატერიის ღრუბლის სახით (ასეთ ნაწილაკებს ბარიონებს უწოდებენ). თუ ბარიონები იქნებოდნენ ბნელ მატერიაში, მაშინ ის გამოჩნდებოდა პირდაპირი დაკვირვებისას</a:t>
            </a:r>
          </a:p>
        </p:txBody>
      </p:sp>
      <p:sp>
        <p:nvSpPr>
          <p:cNvPr id="8" name="Text Placeholder 7"/>
          <p:cNvSpPr>
            <a:spLocks noGrp="1"/>
          </p:cNvSpPr>
          <p:nvPr>
            <p:ph type="body" sz="half" idx="17"/>
          </p:nvPr>
        </p:nvSpPr>
        <p:spPr>
          <a:xfrm>
            <a:off x="8077408" y="2166071"/>
            <a:ext cx="3300984" cy="3219450"/>
          </a:xfrm>
        </p:spPr>
        <p:txBody>
          <a:bodyPr>
            <a:normAutofit/>
          </a:bodyPr>
          <a:lstStyle/>
          <a:p>
            <a:r>
              <a:rPr lang="ka-GE" sz="1800" b="1" i="1" dirty="0" smtClean="0">
                <a:solidFill>
                  <a:schemeClr val="bg1"/>
                </a:solidFill>
              </a:rPr>
              <a:t>ასევე </a:t>
            </a:r>
            <a:r>
              <a:rPr lang="ka-GE" sz="1800" b="1" i="1" dirty="0">
                <a:solidFill>
                  <a:schemeClr val="bg1"/>
                </a:solidFill>
              </a:rPr>
              <a:t>გამოირიცხება ბნელი ხვრელები, რადგანაც ისინი წარმოჩნდებიან გრავიტაციული ლინზების სახით, რომლებიც სინათლეს ასხივებენ. მეცნიერები ვერ აკვირდებიან საკმარისი რაოდენობის ლინზირების მოვლენებს იმისთვის რომ გამოთვალონ ბნელი მატერიის ის მოცულობა, რომელიც უნდა არსებობდეს</a:t>
            </a:r>
          </a:p>
        </p:txBody>
      </p:sp>
      <p:sp>
        <p:nvSpPr>
          <p:cNvPr id="9" name="Text Placeholder 6"/>
          <p:cNvSpPr>
            <a:spLocks noGrp="1"/>
          </p:cNvSpPr>
          <p:nvPr>
            <p:ph type="title"/>
          </p:nvPr>
        </p:nvSpPr>
        <p:spPr>
          <a:xfrm>
            <a:off x="345757" y="4814887"/>
            <a:ext cx="11679987" cy="1800225"/>
          </a:xfrm>
        </p:spPr>
        <p:txBody>
          <a:bodyPr>
            <a:normAutofit fontScale="90000"/>
          </a:bodyPr>
          <a:lstStyle/>
          <a:p>
            <a:r>
              <a:rPr lang="ka-GE" sz="1800" b="1" dirty="0">
                <a:solidFill>
                  <a:schemeClr val="bg1"/>
                </a:solidFill>
              </a:rPr>
              <a:t>ბნელი მატერიის მოსაძიებლად მეცნიერები სხვადასხვა მეთოდს იყენებენ:</a:t>
            </a:r>
            <a:br>
              <a:rPr lang="ka-GE" sz="1800" b="1" dirty="0">
                <a:solidFill>
                  <a:schemeClr val="bg1"/>
                </a:solidFill>
              </a:rPr>
            </a:br>
            <a:r>
              <a:rPr lang="ka-GE" sz="1800" b="1" dirty="0">
                <a:solidFill>
                  <a:schemeClr val="bg1"/>
                </a:solidFill>
              </a:rPr>
              <a:t> </a:t>
            </a:r>
            <a:br>
              <a:rPr lang="ka-GE" sz="1800" b="1" dirty="0">
                <a:solidFill>
                  <a:schemeClr val="bg1"/>
                </a:solidFill>
              </a:rPr>
            </a:br>
            <a:r>
              <a:rPr lang="ka-GE" sz="1800" b="1" dirty="0">
                <a:solidFill>
                  <a:schemeClr val="bg1"/>
                </a:solidFill>
              </a:rPr>
              <a:t>დიდი ადრონული კოლაიდერი.</a:t>
            </a:r>
            <a:br>
              <a:rPr lang="ka-GE" sz="1800" b="1" dirty="0">
                <a:solidFill>
                  <a:schemeClr val="bg1"/>
                </a:solidFill>
              </a:rPr>
            </a:br>
            <a:r>
              <a:rPr lang="ka-GE" sz="1800" b="1" dirty="0">
                <a:solidFill>
                  <a:schemeClr val="bg1"/>
                </a:solidFill>
              </a:rPr>
              <a:t> </a:t>
            </a:r>
            <a:br>
              <a:rPr lang="ka-GE" sz="1800" b="1" dirty="0">
                <a:solidFill>
                  <a:schemeClr val="bg1"/>
                </a:solidFill>
              </a:rPr>
            </a:br>
            <a:r>
              <a:rPr lang="ka-GE" sz="1800" b="1" dirty="0">
                <a:solidFill>
                  <a:schemeClr val="bg1"/>
                </a:solidFill>
              </a:rPr>
              <a:t>ინტრუმენტები, </a:t>
            </a:r>
            <a:r>
              <a:rPr lang="en-US" sz="1800" b="1" dirty="0">
                <a:solidFill>
                  <a:schemeClr val="bg1"/>
                </a:solidFill>
              </a:rPr>
              <a:t>WNAP </a:t>
            </a:r>
            <a:r>
              <a:rPr lang="ka-GE" sz="1800" b="1" dirty="0">
                <a:solidFill>
                  <a:schemeClr val="bg1"/>
                </a:solidFill>
              </a:rPr>
              <a:t>და პლანკის კოსმოსური ობსერვატორიის სახით.</a:t>
            </a:r>
            <a:br>
              <a:rPr lang="ka-GE" sz="1800" b="1" dirty="0">
                <a:solidFill>
                  <a:schemeClr val="bg1"/>
                </a:solidFill>
              </a:rPr>
            </a:br>
            <a:r>
              <a:rPr lang="ka-GE" sz="1800" b="1" dirty="0">
                <a:solidFill>
                  <a:schemeClr val="bg1"/>
                </a:solidFill>
              </a:rPr>
              <a:t> </a:t>
            </a:r>
            <a:br>
              <a:rPr lang="ka-GE" sz="1800" b="1" dirty="0">
                <a:solidFill>
                  <a:schemeClr val="bg1"/>
                </a:solidFill>
              </a:rPr>
            </a:br>
            <a:r>
              <a:rPr lang="ka-GE" sz="1800" b="1" dirty="0">
                <a:solidFill>
                  <a:schemeClr val="bg1"/>
                </a:solidFill>
              </a:rPr>
              <a:t>პირდაპირი დაკვირვების ცდებს: </a:t>
            </a:r>
            <a:r>
              <a:rPr lang="en-US" sz="1800" b="1" dirty="0" err="1">
                <a:solidFill>
                  <a:schemeClr val="bg1"/>
                </a:solidFill>
              </a:rPr>
              <a:t>ArDM</a:t>
            </a:r>
            <a:r>
              <a:rPr lang="en-US" sz="1800" b="1" dirty="0">
                <a:solidFill>
                  <a:schemeClr val="bg1"/>
                </a:solidFill>
              </a:rPr>
              <a:t>, CDMS, </a:t>
            </a:r>
            <a:r>
              <a:rPr lang="en-US" sz="1800" b="1" dirty="0" err="1">
                <a:solidFill>
                  <a:schemeClr val="bg1"/>
                </a:solidFill>
              </a:rPr>
              <a:t>Zeplin</a:t>
            </a:r>
            <a:r>
              <a:rPr lang="en-US" sz="1800" b="1" dirty="0">
                <a:solidFill>
                  <a:schemeClr val="bg1"/>
                </a:solidFill>
              </a:rPr>
              <a:t>, XENON, WARP.</a:t>
            </a:r>
            <a:br>
              <a:rPr lang="en-US" sz="1800" b="1" dirty="0">
                <a:solidFill>
                  <a:schemeClr val="bg1"/>
                </a:solidFill>
              </a:rPr>
            </a:br>
            <a:r>
              <a:rPr lang="en-US" sz="1800" b="1" dirty="0">
                <a:solidFill>
                  <a:schemeClr val="bg1"/>
                </a:solidFill>
              </a:rPr>
              <a:t> </a:t>
            </a:r>
            <a:br>
              <a:rPr lang="en-US" sz="1800" b="1" dirty="0">
                <a:solidFill>
                  <a:schemeClr val="bg1"/>
                </a:solidFill>
              </a:rPr>
            </a:br>
            <a:r>
              <a:rPr lang="ka-GE" sz="1800" b="1" dirty="0">
                <a:solidFill>
                  <a:schemeClr val="bg1"/>
                </a:solidFill>
              </a:rPr>
              <a:t>ირიბი აღმოჩენა: გამა-სხივების (ფერმი) დეტექტორები, ნეიტრინული ტელესკოპები (</a:t>
            </a:r>
            <a:r>
              <a:rPr lang="en-US" sz="1800" b="1" dirty="0" err="1">
                <a:solidFill>
                  <a:schemeClr val="bg1"/>
                </a:solidFill>
              </a:rPr>
              <a:t>IceCube</a:t>
            </a:r>
            <a:r>
              <a:rPr lang="en-US" sz="1800" b="1" dirty="0">
                <a:solidFill>
                  <a:schemeClr val="bg1"/>
                </a:solidFill>
              </a:rPr>
              <a:t>), </a:t>
            </a:r>
            <a:r>
              <a:rPr lang="ka-GE" sz="1800" b="1" dirty="0">
                <a:solidFill>
                  <a:schemeClr val="bg1"/>
                </a:solidFill>
              </a:rPr>
              <a:t>ანტინივთიერების დეტექტორები (</a:t>
            </a:r>
            <a:r>
              <a:rPr lang="en-US" sz="1800" b="1" dirty="0">
                <a:solidFill>
                  <a:schemeClr val="bg1"/>
                </a:solidFill>
              </a:rPr>
              <a:t>PAMELA), </a:t>
            </a:r>
            <a:r>
              <a:rPr lang="ka-GE" sz="1800" b="1" dirty="0">
                <a:solidFill>
                  <a:schemeClr val="bg1"/>
                </a:solidFill>
              </a:rPr>
              <a:t>რენტგენული და რადიომიმღებები.</a:t>
            </a:r>
            <a:r>
              <a:rPr lang="ka-GE" dirty="0"/>
              <a:t/>
            </a:r>
            <a:br>
              <a:rPr lang="ka-GE" dirty="0"/>
            </a:br>
            <a:endParaRPr lang="ka-GE" dirty="0"/>
          </a:p>
        </p:txBody>
      </p:sp>
    </p:spTree>
    <p:extLst>
      <p:ext uri="{BB962C8B-B14F-4D97-AF65-F5344CB8AC3E}">
        <p14:creationId xmlns:p14="http://schemas.microsoft.com/office/powerpoint/2010/main" val="1830968355"/>
      </p:ext>
    </p:extLst>
  </p:cSld>
  <p:clrMapOvr>
    <a:masterClrMapping/>
  </p:clrMapOvr>
  <p:timing>
    <p:tnLst>
      <p:par>
        <p:cTn id="1" dur="indefinite" restart="never" nodeType="tmRoot"/>
      </p:par>
    </p:tnLst>
  </p:timing>
</p:sld>
</file>

<file path=ppt/slides/slide7.xml><?xml version="1.0" encoding="utf-8"?>
<p:sld xmlns:a="http://schemas.openxmlformats.org/drawingml/2006/main" xmlns:r="http://schemas.openxmlformats.org/officeDocument/2006/relationships" xmlns:p="http://schemas.openxmlformats.org/presentationml/2006/main">
  <p:cSld>
    <p:bg>
      <p:bgPr>
        <a:blipFill dpi="0" rotWithShape="1">
          <a:blip r:embed="rId2">
            <a:lum/>
          </a:blip>
          <a:srcRect/>
          <a:stretch>
            <a:fillRect l="-1000" r="-1000"/>
          </a:stretch>
        </a:blipFill>
        <a:effectLst/>
      </p:bgPr>
    </p:bg>
    <p:spTree>
      <p:nvGrpSpPr>
        <p:cNvPr id="1" name=""/>
        <p:cNvGrpSpPr/>
        <p:nvPr/>
      </p:nvGrpSpPr>
      <p:grpSpPr>
        <a:xfrm>
          <a:off x="0" y="0"/>
          <a:ext cx="0" cy="0"/>
          <a:chOff x="0" y="0"/>
          <a:chExt cx="0" cy="0"/>
        </a:xfrm>
      </p:grpSpPr>
      <p:sp>
        <p:nvSpPr>
          <p:cNvPr id="2" name="Title 1"/>
          <p:cNvSpPr>
            <a:spLocks noGrp="1"/>
          </p:cNvSpPr>
          <p:nvPr>
            <p:ph type="title"/>
          </p:nvPr>
        </p:nvSpPr>
        <p:spPr>
          <a:xfrm>
            <a:off x="1223962" y="900113"/>
            <a:ext cx="10515600" cy="1019175"/>
          </a:xfrm>
        </p:spPr>
        <p:txBody>
          <a:bodyPr/>
          <a:lstStyle/>
          <a:p>
            <a:r>
              <a:rPr lang="ka-GE" dirty="0" smtClean="0">
                <a:solidFill>
                  <a:schemeClr val="bg1"/>
                </a:solidFill>
              </a:rPr>
              <a:t>მადლობა ყურადღებისთვის!</a:t>
            </a:r>
            <a:endParaRPr lang="ka-GE" dirty="0">
              <a:solidFill>
                <a:schemeClr val="bg1"/>
              </a:solidFill>
            </a:endParaRPr>
          </a:p>
        </p:txBody>
      </p:sp>
    </p:spTree>
    <p:extLst>
      <p:ext uri="{BB962C8B-B14F-4D97-AF65-F5344CB8AC3E}">
        <p14:creationId xmlns:p14="http://schemas.microsoft.com/office/powerpoint/2010/main" val="630858969"/>
      </p:ext>
    </p:extLst>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
  <TotalTime>1152</TotalTime>
  <Words>340</Words>
  <Application>Microsoft Office PowerPoint</Application>
  <PresentationFormat>Widescreen</PresentationFormat>
  <Paragraphs>18</Paragraphs>
  <Slides>7</Slides>
  <Notes>0</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7</vt:i4>
      </vt:variant>
    </vt:vector>
  </HeadingPairs>
  <TitlesOfParts>
    <vt:vector size="12" baseType="lpstr">
      <vt:lpstr>Arial</vt:lpstr>
      <vt:lpstr>Calibri</vt:lpstr>
      <vt:lpstr>Calibri Light</vt:lpstr>
      <vt:lpstr>Sylfaen</vt:lpstr>
      <vt:lpstr>Office Theme</vt:lpstr>
      <vt:lpstr>ბნელი მატერია</vt:lpstr>
      <vt:lpstr>ხილული სამყარო - დედამიწა, მზე, სხვა ვარსკვლავები და გალაქტიკები - შედგება პროტონებისგან, ნეიტრონებისა და ელექტრონებისგან, რომლებიც ერთად ატომს შეადგენენ. მეოცე საუკუნის ყველაზე გამაოგნებელი აღმოჩენა ის იყო, რომ ეს ჩვეულებრივი (ბარიონული) მატერია მთელი სამყაროს მასის 5%-ზე ნაკლებს შეადგენდა.</vt:lpstr>
      <vt:lpstr>მეცნიერებს ჯერ კიდევ არ დაუფიქსირებიათ ბნელი მატერია პირდაპირ. ამის მიუხედავად, მეცნიერები დარწმუნებულნი არიან, რომ ის არსებობს, რადგან ამით იხსნება შესამჩნევი გრავიტაციული ეფექტი გალაქტიკებსა და გალაქტიკათგროვებზე.</vt:lpstr>
      <vt:lpstr>PowerPoint Presentation</vt:lpstr>
      <vt:lpstr>რა მატერია უნდა იყოს ეს?</vt:lpstr>
      <vt:lpstr>ბნელი მატერიის მოსაძიებლად მეცნიერები სხვადასხვა მეთოდს იყენებენ:   დიდი ადრონული კოლაიდერი.   ინტრუმენტები, WNAP და პლანკის კოსმოსური ობსერვატორიის სახით.   პირდაპირი დაკვირვების ცდებს: ArDM, CDMS, Zeplin, XENON, WARP.   ირიბი აღმოჩენა: გამა-სხივების (ფერმი) დეტექტორები, ნეიტრინული ტელესკოპები (IceCube), ანტინივთიერების დეტექტორები (PAMELA), რენტგენული და რადიომიმღებები. </vt:lpstr>
      <vt:lpstr>მადლობა ყურადღებისთვის!</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ბნელი მატერია</dc:title>
  <dc:creator>Admin (K)</dc:creator>
  <cp:lastModifiedBy>Admin (K)</cp:lastModifiedBy>
  <cp:revision>9</cp:revision>
  <dcterms:created xsi:type="dcterms:W3CDTF">2021-05-26T11:30:29Z</dcterms:created>
  <dcterms:modified xsi:type="dcterms:W3CDTF">2021-05-27T11:39:33Z</dcterms:modified>
</cp:coreProperties>
</file>