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7" r:id="rId2"/>
    <p:sldId id="272" r:id="rId3"/>
    <p:sldId id="273" r:id="rId4"/>
    <p:sldId id="261" r:id="rId5"/>
    <p:sldId id="259" r:id="rId6"/>
    <p:sldId id="262" r:id="rId7"/>
    <p:sldId id="267" r:id="rId8"/>
    <p:sldId id="277" r:id="rId9"/>
    <p:sldId id="265" r:id="rId10"/>
    <p:sldId id="263" r:id="rId11"/>
    <p:sldId id="264" r:id="rId12"/>
    <p:sldId id="268" r:id="rId13"/>
    <p:sldId id="269" r:id="rId14"/>
    <p:sldId id="275" r:id="rId15"/>
    <p:sldId id="278" r:id="rId16"/>
    <p:sldId id="274"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316" autoAdjust="0"/>
    <p:restoredTop sz="94660"/>
  </p:normalViewPr>
  <p:slideViewPr>
    <p:cSldViewPr snapToGrid="0">
      <p:cViewPr varScale="1">
        <p:scale>
          <a:sx n="89" d="100"/>
          <a:sy n="89" d="100"/>
        </p:scale>
        <p:origin x="49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27966304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937921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674255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A5F5D20-4ABF-4526-B00B-59284DC7E2E2}" type="datetimeFigureOut">
              <a:rPr lang="en-US" smtClean="0"/>
              <a:t>5/30/2022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2379057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A5F5D20-4ABF-4526-B00B-59284DC7E2E2}" type="datetimeFigureOut">
              <a:rPr lang="en-US" smtClean="0"/>
              <a:t>5/30/2022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21954543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2792309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57593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317896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5F5D20-4ABF-4526-B00B-59284DC7E2E2}" type="datetimeFigureOut">
              <a:rPr lang="en-US" smtClean="0"/>
              <a:t>5/30/2022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493347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5F5D20-4ABF-4526-B00B-59284DC7E2E2}" type="datetimeFigureOut">
              <a:rPr lang="en-US" smtClean="0"/>
              <a:t>5/30/2022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903964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2959826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19984804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37559465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636287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1806527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29190852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A5F5D20-4ABF-4526-B00B-59284DC7E2E2}" type="datetimeFigureOut">
              <a:rPr lang="en-US" smtClean="0"/>
              <a:t>5/30/2022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99C694-A7CC-4990-8C28-AB14C3E0743D}" type="slidenum">
              <a:rPr lang="en-US" smtClean="0"/>
              <a:t>‹#›</a:t>
            </a:fld>
            <a:endParaRPr lang="en-US"/>
          </a:p>
        </p:txBody>
      </p:sp>
    </p:spTree>
    <p:extLst>
      <p:ext uri="{BB962C8B-B14F-4D97-AF65-F5344CB8AC3E}">
        <p14:creationId xmlns:p14="http://schemas.microsoft.com/office/powerpoint/2010/main" val="4076108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A5F5D20-4ABF-4526-B00B-59284DC7E2E2}" type="datetimeFigureOut">
              <a:rPr lang="en-US" smtClean="0"/>
              <a:t>5/30/2022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A99C694-A7CC-4990-8C28-AB14C3E0743D}" type="slidenum">
              <a:rPr lang="en-US" smtClean="0"/>
              <a:t>‹#›</a:t>
            </a:fld>
            <a:endParaRPr lang="en-US"/>
          </a:p>
        </p:txBody>
      </p:sp>
    </p:spTree>
    <p:extLst>
      <p:ext uri="{BB962C8B-B14F-4D97-AF65-F5344CB8AC3E}">
        <p14:creationId xmlns:p14="http://schemas.microsoft.com/office/powerpoint/2010/main" val="1693122454"/>
      </p:ext>
    </p:extLst>
  </p:cSld>
  <p:clrMap bg1="dk1" tx1="lt1" bg2="dk2" tx2="lt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 id="2147483752" r:id="rId15"/>
    <p:sldLayoutId id="2147483753" r:id="rId16"/>
    <p:sldLayoutId id="214748375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en.wikipedia.org/wiki/NGC_4303" TargetMode="External"/><Relationship Id="rId7" Type="http://schemas.openxmlformats.org/officeDocument/2006/relationships/hyperlink" Target="https://en.wikipedia.org/wiki/NGC_1058" TargetMode="External"/><Relationship Id="rId2" Type="http://schemas.openxmlformats.org/officeDocument/2006/relationships/hyperlink" Target="https://en.wikipedia.org/wiki/SN_1961i" TargetMode="External"/><Relationship Id="rId1" Type="http://schemas.openxmlformats.org/officeDocument/2006/relationships/slideLayout" Target="../slideLayouts/slideLayout2.xml"/><Relationship Id="rId6" Type="http://schemas.openxmlformats.org/officeDocument/2006/relationships/hyperlink" Target="https://en.wikipedia.org/wiki/SN_1961V" TargetMode="External"/><Relationship Id="rId5" Type="http://schemas.openxmlformats.org/officeDocument/2006/relationships/hyperlink" Target="https://en.wikipedia.org/wiki/NGC_3003" TargetMode="External"/><Relationship Id="rId4" Type="http://schemas.openxmlformats.org/officeDocument/2006/relationships/hyperlink" Target="https://en.wikipedia.org/w/index.php?title=SN_1961f&amp;action=edit&amp;redlink=1"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spaceplace.nasa.gov/supernova/en/supernova5.en.jpg" TargetMode="External"/><Relationship Id="rId2" Type="http://schemas.openxmlformats.org/officeDocument/2006/relationships/hyperlink" Target="https://www.nasa.gov/audience/forstudents/5-8/features/nasa-knows/what-is-a-supernova.html" TargetMode="External"/><Relationship Id="rId1" Type="http://schemas.openxmlformats.org/officeDocument/2006/relationships/slideLayout" Target="../slideLayouts/slideLayout2.xml"/><Relationship Id="rId5" Type="http://schemas.openxmlformats.org/officeDocument/2006/relationships/hyperlink" Target="https://naturenoon.com/supernovas-simple/" TargetMode="External"/><Relationship Id="rId4" Type="http://schemas.openxmlformats.org/officeDocument/2006/relationships/hyperlink" Target="https://imagine.gsfc.nasa.gov/science/objects/supernovae1.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068" y="1647646"/>
            <a:ext cx="10877909" cy="1743254"/>
          </a:xfrm>
        </p:spPr>
        <p:txBody>
          <a:bodyPr>
            <a:normAutofit/>
          </a:bodyPr>
          <a:lstStyle/>
          <a:p>
            <a:pPr algn="ctr"/>
            <a:r>
              <a:rPr lang="ka-GE" sz="6000" dirty="0" smtClean="0"/>
              <a:t>ზეახალი ვარსკვლავები</a:t>
            </a:r>
            <a:endParaRPr lang="en-US" sz="6000" dirty="0"/>
          </a:p>
        </p:txBody>
      </p:sp>
      <p:sp>
        <p:nvSpPr>
          <p:cNvPr id="3" name="Content Placeholder 2"/>
          <p:cNvSpPr>
            <a:spLocks noGrp="1"/>
          </p:cNvSpPr>
          <p:nvPr>
            <p:ph idx="1"/>
          </p:nvPr>
        </p:nvSpPr>
        <p:spPr>
          <a:xfrm>
            <a:off x="5710147" y="5387194"/>
            <a:ext cx="6029864" cy="914401"/>
          </a:xfrm>
        </p:spPr>
        <p:txBody>
          <a:bodyPr>
            <a:normAutofit/>
          </a:bodyPr>
          <a:lstStyle/>
          <a:p>
            <a:pPr marL="0" indent="0">
              <a:buNone/>
            </a:pPr>
            <a:r>
              <a:rPr lang="ka-GE" dirty="0" smtClean="0"/>
              <a:t>სტუდენტი:</a:t>
            </a:r>
            <a:r>
              <a:rPr lang="en-US" dirty="0" smtClean="0"/>
              <a:t> </a:t>
            </a:r>
            <a:r>
              <a:rPr lang="ka-GE" dirty="0" smtClean="0"/>
              <a:t>ქრისტინე გოცირიძ</a:t>
            </a:r>
            <a:r>
              <a:rPr lang="ka-GE" dirty="0"/>
              <a:t>ე</a:t>
            </a:r>
            <a:r>
              <a:rPr lang="ka-GE" dirty="0" smtClean="0"/>
              <a:t> ლექტორი : მერაბ გოგბერაშვილი</a:t>
            </a:r>
            <a:endParaRPr lang="en-US" dirty="0" smtClean="0"/>
          </a:p>
          <a:p>
            <a:endParaRPr lang="en-US" dirty="0"/>
          </a:p>
        </p:txBody>
      </p:sp>
    </p:spTree>
    <p:extLst>
      <p:ext uri="{BB962C8B-B14F-4D97-AF65-F5344CB8AC3E}">
        <p14:creationId xmlns:p14="http://schemas.microsoft.com/office/powerpoint/2010/main" val="2128993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149" y="395288"/>
            <a:ext cx="10525125" cy="3380581"/>
          </a:xfrm>
        </p:spPr>
        <p:txBody>
          <a:bodyPr>
            <a:normAutofit lnSpcReduction="10000"/>
          </a:bodyPr>
          <a:lstStyle/>
          <a:p>
            <a:pPr marL="0" indent="0">
              <a:buNone/>
            </a:pPr>
            <a:r>
              <a:rPr lang="ka-GE" sz="2400" dirty="0"/>
              <a:t>ვარსკვლავებსაც აქვთ საკუთარი სიცოცხლე: ისინი იბადებიან, ცხოვრობენ და კვდებიან. „</a:t>
            </a:r>
            <a:r>
              <a:rPr lang="ka-GE" sz="2400" dirty="0" smtClean="0"/>
              <a:t>სიცოცხლეში” იგულისხმება მათში </a:t>
            </a:r>
            <a:r>
              <a:rPr lang="ka-GE" sz="2400" dirty="0"/>
              <a:t>მუდმივად </a:t>
            </a:r>
            <a:r>
              <a:rPr lang="ka-GE" sz="2400" dirty="0" smtClean="0"/>
              <a:t>მიმდინარე </a:t>
            </a:r>
            <a:r>
              <a:rPr lang="ka-GE" sz="2400" dirty="0"/>
              <a:t>ფიზიკური პროცესები, რომელთა შედეგად ისინი ერთი მდგომარეობიდან მეორეში გადადიან. „სიკვდილი” ნიშნავს, რომ </a:t>
            </a:r>
            <a:r>
              <a:rPr lang="ka-GE" sz="2400" dirty="0" smtClean="0"/>
              <a:t>ისინი </a:t>
            </a:r>
            <a:r>
              <a:rPr lang="ka-GE" sz="2400" dirty="0"/>
              <a:t>უკვე აღარ </a:t>
            </a:r>
            <a:r>
              <a:rPr lang="ka-GE" sz="2400" dirty="0" smtClean="0"/>
              <a:t>იცვლებიან. </a:t>
            </a:r>
            <a:r>
              <a:rPr lang="ka-GE" sz="2400" dirty="0"/>
              <a:t>მნათობთა ევოლუცია განსხვავდება იმისდა მიხედვით, თუ როგორია მათი მასა</a:t>
            </a:r>
            <a:r>
              <a:rPr lang="ka-GE" sz="2400" dirty="0" smtClean="0"/>
              <a:t>.</a:t>
            </a:r>
            <a:r>
              <a:rPr lang="ka-GE" sz="2400" dirty="0"/>
              <a:t> მზეზე მასიური</a:t>
            </a:r>
            <a:r>
              <a:rPr lang="ka-GE" sz="2400" b="1" dirty="0"/>
              <a:t> </a:t>
            </a:r>
            <a:r>
              <a:rPr lang="ka-GE" sz="2400" dirty="0"/>
              <a:t>ვარსკვლავების ევოლუცია </a:t>
            </a:r>
            <a:r>
              <a:rPr lang="ka-GE" sz="2400" dirty="0" smtClean="0"/>
              <a:t>აფეთქებით სრულდება. მათი არსებობა ბევრად </a:t>
            </a:r>
            <a:r>
              <a:rPr lang="ka-GE" sz="2400" dirty="0"/>
              <a:t>უფრო </a:t>
            </a:r>
            <a:r>
              <a:rPr lang="ka-GE" sz="2400" dirty="0" smtClean="0"/>
              <a:t>ხანმოკლეა. </a:t>
            </a:r>
            <a:r>
              <a:rPr lang="ka-GE" sz="2400" dirty="0"/>
              <a:t>ისინი სწრაფად განიცდიან ევოლუციას და შეიძლება ითქვას, დრამატულად ასრულებენ სიცოცხლეს.</a:t>
            </a:r>
            <a:endParaRPr lang="en-US" sz="2400" dirty="0"/>
          </a:p>
        </p:txBody>
      </p:sp>
      <p:pic>
        <p:nvPicPr>
          <p:cNvPr id="8194" name="Picture 2" descr="https://www.siyavula.com/read/science/grade-9/birth,-life-and-death-of-a-star/images/gr9eb05-gd-003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4991" y="3461808"/>
            <a:ext cx="9163049" cy="3133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8686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91867" y="1052423"/>
            <a:ext cx="4737099" cy="4247317"/>
          </a:xfrm>
          <a:prstGeom prst="rect">
            <a:avLst/>
          </a:prstGeom>
        </p:spPr>
        <p:txBody>
          <a:bodyPr wrap="square">
            <a:spAutoFit/>
          </a:bodyPr>
          <a:lstStyle/>
          <a:p>
            <a:r>
              <a:rPr lang="ka-GE" dirty="0" smtClean="0"/>
              <a:t>უამრავი  ელემენტი ვარსკვლავების წიაღში თერმობირთვული რეაქციების დროს წარმოიქმნა,მაგრამ უფრო მძიმე </a:t>
            </a:r>
            <a:r>
              <a:rPr lang="en-US" dirty="0" smtClean="0"/>
              <a:t>(</a:t>
            </a:r>
            <a:r>
              <a:rPr lang="ka-GE" dirty="0" smtClean="0"/>
              <a:t>რკინაზე მძიმე) ელემენტების წარმოქმნისთვის საჭიროა მეტი ენერგია,რასაც სწორედ მასიური ვარსკვალები წარმოშობს.ისინი ფეთქდებოდნენ </a:t>
            </a:r>
            <a:r>
              <a:rPr lang="ka-GE" dirty="0"/>
              <a:t>და </a:t>
            </a:r>
            <a:r>
              <a:rPr lang="ka-GE" dirty="0" smtClean="0"/>
              <a:t>ნივთიერებები </a:t>
            </a:r>
            <a:r>
              <a:rPr lang="ka-GE" dirty="0"/>
              <a:t>სივრცეში ხვდებოდა. ამ მოვლენას ასტრონომებმა ზეახალი ვარსკვლავის აფეთქება უწოდეს</a:t>
            </a:r>
            <a:r>
              <a:rPr lang="ka-GE" dirty="0" smtClean="0"/>
              <a:t>. პლანეტები და ყველაფერი ჩვენს დედამიწაზე ამ პროცესში გაბნეული ელემენტებისგან შედგება. ჩვენც ამ გამოტყორცნილი ნივთიერებებისგან </a:t>
            </a:r>
            <a:r>
              <a:rPr lang="ka-GE" dirty="0"/>
              <a:t>შევდგებით – ვარსკვლავური მტვერი ვართ...</a:t>
            </a:r>
            <a:endParaRPr lang="en-US" dirty="0"/>
          </a:p>
        </p:txBody>
      </p:sp>
      <p:pic>
        <p:nvPicPr>
          <p:cNvPr id="2050" name="Picture 2" descr="Leaning objectives: Explain that: Elements as heavy as iron are formed  inside stars by nuclear fusion. Heavier elements are formed in supernovas.  Exploding. - ppt download"/>
          <p:cNvPicPr>
            <a:picLocks noChangeAspect="1" noChangeArrowheads="1"/>
          </p:cNvPicPr>
          <p:nvPr/>
        </p:nvPicPr>
        <p:blipFill rotWithShape="1">
          <a:blip r:embed="rId2">
            <a:extLst>
              <a:ext uri="{28A0092B-C50C-407E-A947-70E740481C1C}">
                <a14:useLocalDpi xmlns:a14="http://schemas.microsoft.com/office/drawing/2010/main" val="0"/>
              </a:ext>
            </a:extLst>
          </a:blip>
          <a:srcRect t="-108" r="21593" b="4749"/>
          <a:stretch/>
        </p:blipFill>
        <p:spPr bwMode="auto">
          <a:xfrm>
            <a:off x="736600" y="770467"/>
            <a:ext cx="5748867" cy="5833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720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660" y="121285"/>
            <a:ext cx="10515600" cy="1325563"/>
          </a:xfrm>
        </p:spPr>
        <p:txBody>
          <a:bodyPr/>
          <a:lstStyle/>
          <a:p>
            <a:pPr algn="ctr"/>
            <a:r>
              <a:rPr lang="ka-GE" dirty="0" smtClean="0"/>
              <a:t>რა არის ზეახალი?</a:t>
            </a:r>
            <a:endParaRPr lang="en-US" dirty="0"/>
          </a:p>
        </p:txBody>
      </p:sp>
      <p:sp>
        <p:nvSpPr>
          <p:cNvPr id="3" name="Content Placeholder 2"/>
          <p:cNvSpPr>
            <a:spLocks noGrp="1"/>
          </p:cNvSpPr>
          <p:nvPr>
            <p:ph idx="1"/>
          </p:nvPr>
        </p:nvSpPr>
        <p:spPr>
          <a:xfrm>
            <a:off x="480060" y="1446848"/>
            <a:ext cx="10515600" cy="4351338"/>
          </a:xfrm>
        </p:spPr>
        <p:txBody>
          <a:bodyPr>
            <a:normAutofit/>
          </a:bodyPr>
          <a:lstStyle/>
          <a:p>
            <a:pPr marL="0" indent="0">
              <a:buNone/>
            </a:pPr>
            <a:r>
              <a:rPr lang="ka-GE" sz="2000" dirty="0" smtClean="0"/>
              <a:t>ზეახალი მომაკვდავი ვარსკვლავის ძალიან ძლიერი და მანათობელი აფეთქებაა.აფეთქება მიმდინარეობს მასიური ვარკვლავის ან თეთრი ჯუჯის ბოლო ევოლუციურ ფაზაში.</a:t>
            </a:r>
            <a:endParaRPr lang="en-US" sz="2000" dirty="0"/>
          </a:p>
        </p:txBody>
      </p:sp>
      <p:pic>
        <p:nvPicPr>
          <p:cNvPr id="3074" name="Picture 2" descr="Scientists Say a Massive Star Has Mysteriously Disappear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0626" y="2426018"/>
            <a:ext cx="4929294" cy="298704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stronomers spot a never-before-seen type of white dwarf star - The Ver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0073" y="2847977"/>
            <a:ext cx="4465320" cy="24812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5577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ka-GE" dirty="0" smtClean="0"/>
              <a:t>საიდან გაჩნდა ტერმინი „ზეახალი“ ?</a:t>
            </a:r>
            <a:endParaRPr lang="en-US" dirty="0"/>
          </a:p>
        </p:txBody>
      </p:sp>
      <p:sp>
        <p:nvSpPr>
          <p:cNvPr id="3" name="Content Placeholder 2"/>
          <p:cNvSpPr>
            <a:spLocks noGrp="1"/>
          </p:cNvSpPr>
          <p:nvPr>
            <p:ph idx="1"/>
          </p:nvPr>
        </p:nvSpPr>
        <p:spPr>
          <a:xfrm>
            <a:off x="1061049" y="1820174"/>
            <a:ext cx="10292751" cy="1354797"/>
          </a:xfrm>
        </p:spPr>
        <p:txBody>
          <a:bodyPr/>
          <a:lstStyle/>
          <a:p>
            <a:pPr marL="0" indent="0">
              <a:buNone/>
            </a:pPr>
            <a:r>
              <a:rPr lang="ka-GE" dirty="0" smtClean="0"/>
              <a:t>ტერმინი „ზეახალი“ (ლათ</a:t>
            </a:r>
            <a:r>
              <a:rPr lang="ka-GE" dirty="0"/>
              <a:t>. </a:t>
            </a:r>
            <a:r>
              <a:rPr lang="en-US" dirty="0" smtClean="0"/>
              <a:t>Supernova</a:t>
            </a:r>
            <a:r>
              <a:rPr lang="ka-GE" dirty="0" smtClean="0"/>
              <a:t>) ეკუთვნით </a:t>
            </a:r>
            <a:r>
              <a:rPr lang="de-DE" dirty="0" smtClean="0"/>
              <a:t>Walter Baade</a:t>
            </a:r>
            <a:r>
              <a:rPr lang="ka-GE" dirty="0" smtClean="0"/>
              <a:t>-სა</a:t>
            </a:r>
            <a:r>
              <a:rPr lang="de-DE" dirty="0" smtClean="0"/>
              <a:t> </a:t>
            </a:r>
            <a:r>
              <a:rPr lang="ka-GE" dirty="0" smtClean="0"/>
              <a:t>და</a:t>
            </a:r>
            <a:r>
              <a:rPr lang="de-DE" dirty="0" smtClean="0"/>
              <a:t> Fritz Zwicky</a:t>
            </a:r>
            <a:r>
              <a:rPr lang="ka-GE" dirty="0" smtClean="0"/>
              <a:t>-ს. </a:t>
            </a:r>
            <a:endParaRPr lang="en-US" dirty="0"/>
          </a:p>
        </p:txBody>
      </p:sp>
      <p:pic>
        <p:nvPicPr>
          <p:cNvPr id="1026" name="Picture 2" descr="Figure 1.1 from Contraindre l'équation d'état de la matière à densité  supranucléaire à partir des sursauts X des étoiles à neutrons | Semantic  Scholar"/>
          <p:cNvPicPr>
            <a:picLocks noChangeAspect="1" noChangeArrowheads="1"/>
          </p:cNvPicPr>
          <p:nvPr/>
        </p:nvPicPr>
        <p:blipFill rotWithShape="1">
          <a:blip r:embed="rId2">
            <a:extLst>
              <a:ext uri="{28A0092B-C50C-407E-A947-70E740481C1C}">
                <a14:useLocalDpi xmlns:a14="http://schemas.microsoft.com/office/drawing/2010/main" val="0"/>
              </a:ext>
            </a:extLst>
          </a:blip>
          <a:srcRect l="6916" t="3405" r="-1079" b="9913"/>
          <a:stretch/>
        </p:blipFill>
        <p:spPr bwMode="auto">
          <a:xfrm>
            <a:off x="3360420" y="2781300"/>
            <a:ext cx="4610100" cy="2865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7701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75360"/>
            <a:ext cx="5638800" cy="4657689"/>
          </a:xfrm>
        </p:spPr>
        <p:txBody>
          <a:bodyPr>
            <a:normAutofit fontScale="92500" lnSpcReduction="20000"/>
          </a:bodyPr>
          <a:lstStyle/>
          <a:p>
            <a:pPr marL="0" indent="0">
              <a:buNone/>
            </a:pPr>
            <a:r>
              <a:rPr lang="ka-GE" sz="2000" dirty="0" smtClean="0"/>
              <a:t>პირველადი ვარსკვლავი</a:t>
            </a:r>
            <a:r>
              <a:rPr lang="en-US" sz="2000" dirty="0" smtClean="0"/>
              <a:t> </a:t>
            </a:r>
            <a:r>
              <a:rPr lang="ka-GE" sz="2000" dirty="0"/>
              <a:t>ანუ პროგენიტორი </a:t>
            </a:r>
            <a:r>
              <a:rPr lang="ka-GE" sz="2000" dirty="0" smtClean="0"/>
              <a:t>აფეთქების შემდეგ გადაიქცევა ნეიტრონულ ვარსკვლავად, ან შავ ხვრელად ან კი შეიძლება განადგურდეს.</a:t>
            </a:r>
          </a:p>
          <a:p>
            <a:pPr marL="0" indent="0">
              <a:buNone/>
            </a:pPr>
            <a:r>
              <a:rPr lang="ka-GE" sz="2000" dirty="0" smtClean="0"/>
              <a:t>თუ </a:t>
            </a:r>
            <a:r>
              <a:rPr lang="ka-GE" sz="2000" dirty="0"/>
              <a:t>მნათობის საწყისი მასა </a:t>
            </a:r>
            <a:r>
              <a:rPr lang="ka-GE" sz="2000" dirty="0" smtClean="0"/>
              <a:t>მზის მასაზე </a:t>
            </a:r>
            <a:r>
              <a:rPr lang="ka-GE" sz="2000" dirty="0"/>
              <a:t>4-9-ჯერ დიდია, წარმოიშობა ნეიტრონული ვარსკვლავი, ანუ პულსარი. ეს არის კოლოსალური სიმკვრივის მქონე </a:t>
            </a:r>
            <a:r>
              <a:rPr lang="ka-GE" sz="2000" dirty="0" smtClean="0"/>
              <a:t>სხეული.ის წარმოუდგენლად დიდი </a:t>
            </a:r>
            <a:r>
              <a:rPr lang="ka-GE" sz="2000" dirty="0"/>
              <a:t>სისწრაფით ტრიალებს – ერთ ბრუნს წამების განმავლობაში ასრულებს და ელექტრომაგნიტური ტალღის იმპულსებს გამოასხივებს, რის გამოც ეწოდა მას პულსარი, ანუ პულსირებადი ვარსკვლავი. </a:t>
            </a:r>
            <a:endParaRPr lang="ka-GE" sz="2000" dirty="0" smtClean="0"/>
          </a:p>
          <a:p>
            <a:pPr marL="0" indent="0">
              <a:buNone/>
            </a:pPr>
            <a:r>
              <a:rPr lang="ka-GE" sz="2000" dirty="0" smtClean="0"/>
              <a:t>თუკი </a:t>
            </a:r>
            <a:r>
              <a:rPr lang="ka-GE" sz="2000" dirty="0"/>
              <a:t>ზეახლის საწყისი მასა მზის მასას 10-ჯერ აღემატება, მაშინ ცენტრში წარმოიშობა შავი ხვრელი – </a:t>
            </a:r>
            <a:r>
              <a:rPr lang="ka-GE" sz="2000" dirty="0" smtClean="0"/>
              <a:t>სხეული,რომელსაც იმდენად</a:t>
            </a:r>
            <a:r>
              <a:rPr lang="en-US" sz="2000" dirty="0" smtClean="0"/>
              <a:t> </a:t>
            </a:r>
            <a:r>
              <a:rPr lang="ka-GE" sz="2000" dirty="0" smtClean="0"/>
              <a:t>დიდი </a:t>
            </a:r>
            <a:r>
              <a:rPr lang="ka-GE" sz="2000" dirty="0"/>
              <a:t>მიზიდულობის ძალა აქვს, რომ მას </a:t>
            </a:r>
            <a:r>
              <a:rPr lang="ka-GE" sz="2000" dirty="0" smtClean="0"/>
              <a:t>სინათლეც ვერ აღწევს თავს.</a:t>
            </a:r>
            <a:endParaRPr lang="en-US" dirty="0"/>
          </a:p>
        </p:txBody>
      </p:sp>
      <p:pic>
        <p:nvPicPr>
          <p:cNvPr id="5" name="Picture 6" descr="Artificial intelligence classifies supernova | EurekAle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26628" y="458291"/>
            <a:ext cx="3754832" cy="22326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54,623 Red Arrow Illustrations &amp; Clip Art - iStock"/>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9714" t="4824" r="5841" b="11974"/>
          <a:stretch/>
        </p:blipFill>
        <p:spPr bwMode="auto">
          <a:xfrm rot="3007290">
            <a:off x="10202571" y="2803455"/>
            <a:ext cx="1327801" cy="72315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What would happen if you fell into a black hole? | BBC Earth"/>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3012" t="8674" r="6069" b="3271"/>
          <a:stretch/>
        </p:blipFill>
        <p:spPr bwMode="auto">
          <a:xfrm flipH="1">
            <a:off x="9702779" y="3751086"/>
            <a:ext cx="2327387" cy="20741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File:Neutron star illustrated.jpg - Wikimedia Commons"/>
          <p:cNvPicPr>
            <a:picLocks noChangeAspect="1" noChangeArrowheads="1"/>
          </p:cNvPicPr>
          <p:nvPr/>
        </p:nvPicPr>
        <p:blipFill rotWithShape="1">
          <a:blip r:embed="rId5">
            <a:extLst>
              <a:ext uri="{28A0092B-C50C-407E-A947-70E740481C1C}">
                <a14:useLocalDpi xmlns:a14="http://schemas.microsoft.com/office/drawing/2010/main" val="0"/>
              </a:ext>
            </a:extLst>
          </a:blip>
          <a:srcRect l="15095" t="17287" r="15206" b="12129"/>
          <a:stretch/>
        </p:blipFill>
        <p:spPr bwMode="auto">
          <a:xfrm>
            <a:off x="6087949" y="4053169"/>
            <a:ext cx="3075166" cy="21717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54,623 Red Arrow Illustrations &amp; Clip Art - iStock"/>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9586158">
            <a:off x="7375136" y="2958835"/>
            <a:ext cx="1337130" cy="739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858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588929" y="1023913"/>
            <a:ext cx="7210245" cy="432683"/>
          </a:xfrm>
        </p:spPr>
        <p:txBody>
          <a:bodyPr>
            <a:normAutofit fontScale="90000"/>
          </a:bodyPr>
          <a:lstStyle/>
          <a:p>
            <a:pPr marL="0" indent="0" algn="ctr"/>
            <a:r>
              <a:rPr lang="ka-GE" sz="3600" dirty="0"/>
              <a:t>მზეს არ აქვს საკმარისი მასა რომ  წარმოქმნას ზეახალი </a:t>
            </a:r>
            <a:r>
              <a:rPr lang="en-US" dirty="0"/>
              <a:t/>
            </a:r>
            <a:br>
              <a:rPr lang="en-US" dirty="0"/>
            </a:br>
            <a:endParaRPr lang="en-US" dirty="0"/>
          </a:p>
        </p:txBody>
      </p:sp>
      <p:sp>
        <p:nvSpPr>
          <p:cNvPr id="3" name="Content Placeholder 2"/>
          <p:cNvSpPr>
            <a:spLocks noGrp="1"/>
          </p:cNvSpPr>
          <p:nvPr>
            <p:ph idx="1"/>
          </p:nvPr>
        </p:nvSpPr>
        <p:spPr>
          <a:xfrm>
            <a:off x="1473977" y="5734753"/>
            <a:ext cx="10560170" cy="898960"/>
          </a:xfrm>
        </p:spPr>
        <p:txBody>
          <a:bodyPr/>
          <a:lstStyle/>
          <a:p>
            <a:pPr marL="0" indent="0" algn="ctr">
              <a:buNone/>
            </a:pPr>
            <a:r>
              <a:rPr lang="ka-GE" dirty="0" smtClean="0"/>
              <a:t>ვარსკვლავმა რომ წარმოქმნას ზეახალი მზეზე 10-ჯერ მეტი მასა უნდა ჰქონდეს.</a:t>
            </a:r>
            <a:endParaRPr lang="en-US" dirty="0"/>
          </a:p>
        </p:txBody>
      </p:sp>
      <p:pic>
        <p:nvPicPr>
          <p:cNvPr id="1026" name="Picture 2" descr="This Is How We'd All Die Instantly If The Sun Suddenly Went Superno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784" y="619778"/>
            <a:ext cx="3985702" cy="40770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tars size comparison with the sun. | Space and astronomy, Universe, Space  facts"/>
          <p:cNvPicPr>
            <a:picLocks noChangeAspect="1" noChangeArrowheads="1"/>
          </p:cNvPicPr>
          <p:nvPr/>
        </p:nvPicPr>
        <p:blipFill rotWithShape="1">
          <a:blip r:embed="rId3">
            <a:extLst>
              <a:ext uri="{28A0092B-C50C-407E-A947-70E740481C1C}">
                <a14:useLocalDpi xmlns:a14="http://schemas.microsoft.com/office/drawing/2010/main" val="0"/>
              </a:ext>
            </a:extLst>
          </a:blip>
          <a:srcRect l="468" t="5369" r="-468" b="43502"/>
          <a:stretch/>
        </p:blipFill>
        <p:spPr bwMode="auto">
          <a:xfrm>
            <a:off x="1137546" y="2432650"/>
            <a:ext cx="5524979" cy="2783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886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78858"/>
            <a:ext cx="10515600" cy="1325563"/>
          </a:xfrm>
        </p:spPr>
        <p:txBody>
          <a:bodyPr/>
          <a:lstStyle/>
          <a:p>
            <a:r>
              <a:rPr lang="ka-GE" dirty="0" smtClean="0"/>
              <a:t>რამდენად კაშკაშაა ზეახალი?</a:t>
            </a:r>
            <a:endParaRPr lang="en-US" dirty="0"/>
          </a:p>
        </p:txBody>
      </p:sp>
      <p:sp>
        <p:nvSpPr>
          <p:cNvPr id="3" name="Content Placeholder 2"/>
          <p:cNvSpPr>
            <a:spLocks noGrp="1"/>
          </p:cNvSpPr>
          <p:nvPr>
            <p:ph idx="1"/>
          </p:nvPr>
        </p:nvSpPr>
        <p:spPr>
          <a:xfrm>
            <a:off x="1404629" y="1709801"/>
            <a:ext cx="4518643" cy="4399471"/>
          </a:xfrm>
        </p:spPr>
        <p:txBody>
          <a:bodyPr>
            <a:noAutofit/>
          </a:bodyPr>
          <a:lstStyle/>
          <a:p>
            <a:pPr marL="0" indent="0">
              <a:buNone/>
            </a:pPr>
            <a:r>
              <a:rPr lang="ka-GE" sz="2400" dirty="0" smtClean="0"/>
              <a:t>ზეახლის </a:t>
            </a:r>
            <a:r>
              <a:rPr lang="ka-GE" sz="2400" dirty="0"/>
              <a:t>აფეთქება იმდენად მძლავრია, რომ თავისი სიკაშკაშით ზოგჯერ ტრილიონობით მზისგან შემდგარ გალაქტიკას ჩრდილავს. ამ დროს ენერგიის ისეთი რაოდენობა გამოიყოფა, რასაც მზე მთელი თავისი სიცოცხლის მანძილზე – დაახლოებით 10 მილიარდი წლის განმავლობაში </a:t>
            </a:r>
            <a:r>
              <a:rPr lang="ka-GE" sz="2400" dirty="0" smtClean="0"/>
              <a:t>დახარჯავდა.</a:t>
            </a:r>
            <a:endParaRPr lang="en-US" sz="2400" dirty="0"/>
          </a:p>
        </p:txBody>
      </p:sp>
      <p:pic>
        <p:nvPicPr>
          <p:cNvPr id="4" name="Picture 2" descr="https://miro.medium.com/max/875/1*XP56XoyZS08UVJ_AokNhxg.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413500" y="1376892"/>
            <a:ext cx="5661660" cy="493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749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5864"/>
            <a:ext cx="10515600" cy="1325563"/>
          </a:xfrm>
        </p:spPr>
        <p:txBody>
          <a:bodyPr/>
          <a:lstStyle/>
          <a:p>
            <a:r>
              <a:rPr lang="ka-GE" dirty="0" smtClean="0"/>
              <a:t>რა წარმოქმნის ზეახალს?</a:t>
            </a:r>
            <a:endParaRPr lang="en-US" dirty="0"/>
          </a:p>
        </p:txBody>
      </p:sp>
      <p:sp>
        <p:nvSpPr>
          <p:cNvPr id="3" name="Content Placeholder 2"/>
          <p:cNvSpPr>
            <a:spLocks noGrp="1"/>
          </p:cNvSpPr>
          <p:nvPr>
            <p:ph idx="1"/>
          </p:nvPr>
        </p:nvSpPr>
        <p:spPr>
          <a:xfrm>
            <a:off x="691551" y="1035679"/>
            <a:ext cx="10267950" cy="2944064"/>
          </a:xfrm>
        </p:spPr>
        <p:txBody>
          <a:bodyPr>
            <a:noAutofit/>
          </a:bodyPr>
          <a:lstStyle/>
          <a:p>
            <a:pPr>
              <a:buFont typeface="Wingdings" panose="05000000000000000000" pitchFamily="2" charset="2"/>
              <a:buChar char="v"/>
            </a:pPr>
            <a:r>
              <a:rPr lang="ka-GE" sz="1800" dirty="0" smtClean="0">
                <a:solidFill>
                  <a:schemeClr val="tx1">
                    <a:lumMod val="85000"/>
                    <a:lumOff val="15000"/>
                  </a:schemeClr>
                </a:solidFill>
              </a:rPr>
              <a:t>მასიური ვარსკვლავი ამოწურავს  ბირთვულ საწვავს, </a:t>
            </a:r>
            <a:r>
              <a:rPr lang="ka-GE" sz="1800" dirty="0">
                <a:solidFill>
                  <a:schemeClr val="tx1">
                    <a:lumMod val="85000"/>
                    <a:lumOff val="15000"/>
                  </a:schemeClr>
                </a:solidFill>
              </a:rPr>
              <a:t>წყვეტს </a:t>
            </a:r>
            <a:r>
              <a:rPr lang="ka-GE" sz="1800" dirty="0" smtClean="0">
                <a:solidFill>
                  <a:schemeClr val="tx1">
                    <a:lumMod val="85000"/>
                    <a:lumOff val="15000"/>
                  </a:schemeClr>
                </a:solidFill>
              </a:rPr>
              <a:t>თერმობირთვულ რეაქციებს.იგი </a:t>
            </a:r>
            <a:r>
              <a:rPr lang="ka-GE" sz="1800" dirty="0" smtClean="0"/>
              <a:t>ცივდება,წნევა ეცემა.ხდება </a:t>
            </a:r>
            <a:r>
              <a:rPr lang="ka-GE" sz="1800" dirty="0" smtClean="0">
                <a:solidFill>
                  <a:schemeClr val="tx1">
                    <a:lumMod val="85000"/>
                    <a:lumOff val="15000"/>
                  </a:schemeClr>
                </a:solidFill>
              </a:rPr>
              <a:t>ვარსკვლავის კოლაფსი </a:t>
            </a:r>
            <a:r>
              <a:rPr lang="ka-GE" sz="1800" dirty="0">
                <a:solidFill>
                  <a:schemeClr val="tx1">
                    <a:lumMod val="85000"/>
                    <a:lumOff val="15000"/>
                  </a:schemeClr>
                </a:solidFill>
              </a:rPr>
              <a:t> </a:t>
            </a:r>
            <a:r>
              <a:rPr lang="ka-GE" sz="1800" dirty="0" smtClean="0">
                <a:solidFill>
                  <a:schemeClr val="tx1">
                    <a:lumMod val="85000"/>
                    <a:lumOff val="15000"/>
                  </a:schemeClr>
                </a:solidFill>
              </a:rPr>
              <a:t>გრავიტაციის ძალის</a:t>
            </a:r>
            <a:r>
              <a:rPr lang="ka-GE" sz="1800" dirty="0">
                <a:solidFill>
                  <a:schemeClr val="tx1">
                    <a:lumMod val="85000"/>
                    <a:lumOff val="15000"/>
                  </a:schemeClr>
                </a:solidFill>
              </a:rPr>
              <a:t> ზეგავლენით </a:t>
            </a:r>
            <a:r>
              <a:rPr lang="en-US" sz="1800" dirty="0">
                <a:solidFill>
                  <a:schemeClr val="tx1">
                    <a:lumMod val="85000"/>
                    <a:lumOff val="15000"/>
                  </a:schemeClr>
                </a:solidFill>
              </a:rPr>
              <a:t>.</a:t>
            </a:r>
            <a:endParaRPr lang="ka-GE" sz="1800" dirty="0" smtClean="0">
              <a:solidFill>
                <a:schemeClr val="tx1">
                  <a:lumMod val="85000"/>
                  <a:lumOff val="15000"/>
                </a:schemeClr>
              </a:solidFill>
            </a:endParaRPr>
          </a:p>
          <a:p>
            <a:pPr>
              <a:buFont typeface="Wingdings" panose="05000000000000000000" pitchFamily="2" charset="2"/>
              <a:buChar char="v"/>
            </a:pPr>
            <a:r>
              <a:rPr lang="ka-GE" sz="1800" dirty="0" smtClean="0"/>
              <a:t>ზეახალი წარმოიქმნება ორმაგი ვარსკვლავების სისტემაშიც.ორმაგი ვარსკვლავი</a:t>
            </a:r>
            <a:r>
              <a:rPr lang="ka-GE" sz="1800" dirty="0"/>
              <a:t> </a:t>
            </a:r>
            <a:r>
              <a:rPr lang="ka-GE" sz="1800" dirty="0" smtClean="0"/>
              <a:t> ორი ვარსკვლავის სისტემაა, </a:t>
            </a:r>
            <a:r>
              <a:rPr lang="ka-GE" sz="1800" dirty="0"/>
              <a:t>რომლებიც ფიზიკურად არიან დაკავშირებული და საერთო ცენტრის გარშემო ბრუნავენ.</a:t>
            </a:r>
            <a:r>
              <a:rPr lang="ka-GE" sz="1800" dirty="0" smtClean="0"/>
              <a:t> ერთ-ერთი ნახშირბად-ჟანგბადი თეთრი ჯუჯა, „იპარავს“ ნივთიერებებს თანამგზავრისგან.საბოლოოდ,თეთრი ჯუჯა ზედმეტად ბევრ ნივთიერაბას დააგროვებს,რაც იწვევს აფეთქებას და წარმოქმნის ზეახალს.</a:t>
            </a:r>
            <a:endParaRPr lang="ka-GE" sz="1800" dirty="0"/>
          </a:p>
        </p:txBody>
      </p:sp>
      <p:pic>
        <p:nvPicPr>
          <p:cNvPr id="2052" name="Picture 4" descr="https://spacecenter.org/wp-content/uploads/2020/03/supernova2.en_.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58765" y="3369404"/>
            <a:ext cx="3004669" cy="310444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spacecenter.org/wp-content/uploads/2020/03/N4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98067" y="3444548"/>
            <a:ext cx="3716866" cy="2954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272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
            </a:r>
            <a:br>
              <a:rPr lang="ka-GE" dirty="0" smtClean="0"/>
            </a:br>
            <a:endParaRPr lang="en-US" dirty="0"/>
          </a:p>
        </p:txBody>
      </p:sp>
      <p:pic>
        <p:nvPicPr>
          <p:cNvPr id="3" name="Picture 2" descr="KEY differences Type 1: The explosion results from sudden fusion on its  surface. Type 2: The explosion results from collapse of the core. Type 1:  The. - ppt download"/>
          <p:cNvPicPr>
            <a:picLocks noChangeAspect="1" noChangeArrowheads="1"/>
          </p:cNvPicPr>
          <p:nvPr/>
        </p:nvPicPr>
        <p:blipFill rotWithShape="1">
          <a:blip r:embed="rId2">
            <a:extLst>
              <a:ext uri="{28A0092B-C50C-407E-A947-70E740481C1C}">
                <a14:useLocalDpi xmlns:a14="http://schemas.microsoft.com/office/drawing/2010/main" val="0"/>
              </a:ext>
            </a:extLst>
          </a:blip>
          <a:srcRect l="1223" t="7483" r="2833" b="14404"/>
          <a:stretch/>
        </p:blipFill>
        <p:spPr bwMode="auto">
          <a:xfrm>
            <a:off x="213324" y="559192"/>
            <a:ext cx="5768375" cy="584160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a:srcRect l="20642" t="11558" r="21670" b="5015"/>
          <a:stretch/>
        </p:blipFill>
        <p:spPr>
          <a:xfrm>
            <a:off x="6263676" y="1027906"/>
            <a:ext cx="5804499" cy="5306219"/>
          </a:xfrm>
          <a:prstGeom prst="rect">
            <a:avLst/>
          </a:prstGeom>
        </p:spPr>
      </p:pic>
    </p:spTree>
    <p:extLst>
      <p:ext uri="{BB962C8B-B14F-4D97-AF65-F5344CB8AC3E}">
        <p14:creationId xmlns:p14="http://schemas.microsoft.com/office/powerpoint/2010/main" val="2984224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ka-GE" dirty="0" smtClean="0"/>
              <a:t>ზეახალის ტიპები</a:t>
            </a:r>
            <a:br>
              <a:rPr lang="ka-GE" dirty="0" smtClean="0"/>
            </a:br>
            <a:endParaRPr lang="en-US" dirty="0"/>
          </a:p>
        </p:txBody>
      </p:sp>
      <p:sp>
        <p:nvSpPr>
          <p:cNvPr id="3" name="Content Placeholder 2"/>
          <p:cNvSpPr>
            <a:spLocks noGrp="1"/>
          </p:cNvSpPr>
          <p:nvPr>
            <p:ph idx="1"/>
          </p:nvPr>
        </p:nvSpPr>
        <p:spPr>
          <a:xfrm>
            <a:off x="306387" y="1188772"/>
            <a:ext cx="4900613" cy="5186627"/>
          </a:xfrm>
        </p:spPr>
        <p:txBody>
          <a:bodyPr>
            <a:normAutofit fontScale="85000" lnSpcReduction="20000"/>
          </a:bodyPr>
          <a:lstStyle/>
          <a:p>
            <a:r>
              <a:rPr lang="ka-GE" dirty="0" smtClean="0"/>
              <a:t>ზეახალების კლასიფიკაცია ხდება სინათლის </a:t>
            </a:r>
            <a:r>
              <a:rPr lang="ka-GE" dirty="0"/>
              <a:t>მრუდისა, შთანთქმის ხაზებისა და ქიმიური შემადგენლობის მიხედვით </a:t>
            </a:r>
            <a:r>
              <a:rPr lang="ka-GE" dirty="0" smtClean="0"/>
              <a:t>.</a:t>
            </a:r>
          </a:p>
          <a:p>
            <a:r>
              <a:rPr lang="ka-GE" dirty="0" smtClean="0"/>
              <a:t>თუ მასში არის წყალბადი </a:t>
            </a:r>
            <a:r>
              <a:rPr lang="en-US" dirty="0"/>
              <a:t>H</a:t>
            </a:r>
            <a:r>
              <a:rPr lang="ka-GE" dirty="0" smtClean="0"/>
              <a:t> ,საქმე </a:t>
            </a:r>
            <a:r>
              <a:rPr lang="ka-GE" dirty="0"/>
              <a:t>გვაქვს </a:t>
            </a:r>
            <a:r>
              <a:rPr lang="en-US" dirty="0"/>
              <a:t>II </a:t>
            </a:r>
            <a:r>
              <a:rPr lang="ka-GE" dirty="0" smtClean="0"/>
              <a:t>ტიპის</a:t>
            </a:r>
            <a:r>
              <a:rPr lang="en-US" dirty="0" smtClean="0"/>
              <a:t> </a:t>
            </a:r>
            <a:r>
              <a:rPr lang="ka-GE" dirty="0" smtClean="0"/>
              <a:t>ზეახალთან, თუ არ არის წყალბადი  </a:t>
            </a:r>
            <a:r>
              <a:rPr lang="ka-GE" dirty="0"/>
              <a:t>მაშინ </a:t>
            </a:r>
            <a:r>
              <a:rPr lang="en-US" dirty="0"/>
              <a:t>I </a:t>
            </a:r>
            <a:r>
              <a:rPr lang="ka-GE" dirty="0"/>
              <a:t>ტიპის </a:t>
            </a:r>
            <a:r>
              <a:rPr lang="ka-GE" dirty="0" smtClean="0"/>
              <a:t>ზეახალთან.</a:t>
            </a:r>
            <a:r>
              <a:rPr lang="en-US" dirty="0" smtClean="0"/>
              <a:t> </a:t>
            </a:r>
            <a:r>
              <a:rPr lang="ka-GE" dirty="0" smtClean="0"/>
              <a:t>(</a:t>
            </a:r>
            <a:r>
              <a:rPr lang="ka-GE" dirty="0"/>
              <a:t>ამ დროს ფეთქდება თეთრი ჯუჯა, </a:t>
            </a:r>
            <a:r>
              <a:rPr lang="ka-GE" dirty="0" smtClean="0"/>
              <a:t>რომელშიც</a:t>
            </a:r>
            <a:r>
              <a:rPr lang="en-US" dirty="0" smtClean="0"/>
              <a:t> </a:t>
            </a:r>
            <a:r>
              <a:rPr lang="ka-GE" dirty="0" smtClean="0"/>
              <a:t>თერმობირთვული </a:t>
            </a:r>
            <a:r>
              <a:rPr lang="ka-GE" dirty="0"/>
              <a:t>შეერთებებით მძიმე ელემენტები გაჩნდა, წყალბადი კი თითქმის აღარ არის</a:t>
            </a:r>
            <a:r>
              <a:rPr lang="ka-GE" dirty="0" smtClean="0"/>
              <a:t>).</a:t>
            </a:r>
            <a:r>
              <a:rPr lang="en-US" dirty="0"/>
              <a:t> </a:t>
            </a:r>
            <a:endParaRPr lang="ka-GE" dirty="0"/>
          </a:p>
          <a:p>
            <a:r>
              <a:rPr lang="en-US" dirty="0" smtClean="0"/>
              <a:t>Fritz </a:t>
            </a:r>
            <a:r>
              <a:rPr lang="en-US" dirty="0" err="1"/>
              <a:t>Zwicky</a:t>
            </a:r>
            <a:r>
              <a:rPr lang="ka-GE" dirty="0"/>
              <a:t> -</a:t>
            </a:r>
            <a:r>
              <a:rPr lang="ka-GE" dirty="0" smtClean="0"/>
              <a:t>მა</a:t>
            </a:r>
            <a:r>
              <a:rPr lang="en-US" dirty="0" smtClean="0"/>
              <a:t> </a:t>
            </a:r>
            <a:r>
              <a:rPr lang="ka-GE" dirty="0" smtClean="0"/>
              <a:t>ზეახალის </a:t>
            </a:r>
            <a:r>
              <a:rPr lang="en-US" dirty="0" smtClean="0"/>
              <a:t> </a:t>
            </a:r>
            <a:r>
              <a:rPr lang="en-US" dirty="0"/>
              <a:t>III, IV, </a:t>
            </a:r>
            <a:r>
              <a:rPr lang="ka-GE" dirty="0"/>
              <a:t>და</a:t>
            </a:r>
            <a:r>
              <a:rPr lang="en-US" dirty="0"/>
              <a:t> V</a:t>
            </a:r>
            <a:r>
              <a:rPr lang="en-US" dirty="0" smtClean="0"/>
              <a:t> </a:t>
            </a:r>
            <a:r>
              <a:rPr lang="ka-GE" dirty="0" smtClean="0"/>
              <a:t> ტიპებიც განსაზღვრა. ამ </a:t>
            </a:r>
            <a:r>
              <a:rPr lang="ka-GE" dirty="0"/>
              <a:t>ტიპში შეიტანა ის ზეახალები </a:t>
            </a:r>
            <a:r>
              <a:rPr lang="ka-GE" dirty="0" smtClean="0"/>
              <a:t>რომლებიც ერგებოდა წინა </a:t>
            </a:r>
            <a:r>
              <a:rPr lang="ka-GE" dirty="0"/>
              <a:t>ორის </a:t>
            </a:r>
            <a:r>
              <a:rPr lang="ka-GE" dirty="0" smtClean="0"/>
              <a:t>დახასიათებას.</a:t>
            </a:r>
            <a:endParaRPr lang="ka-GE" dirty="0"/>
          </a:p>
          <a:p>
            <a:r>
              <a:rPr lang="en-US" dirty="0" smtClean="0"/>
              <a:t>III </a:t>
            </a:r>
            <a:r>
              <a:rPr lang="ka-GE" dirty="0" smtClean="0"/>
              <a:t>ტიპი </a:t>
            </a:r>
            <a:r>
              <a:rPr lang="en-US" dirty="0"/>
              <a:t> </a:t>
            </a:r>
            <a:r>
              <a:rPr lang="en-US" dirty="0">
                <a:hlinkClick r:id="rId2" tooltip="SN 1961i"/>
              </a:rPr>
              <a:t>SN 1961i</a:t>
            </a:r>
            <a:r>
              <a:rPr lang="en-US" dirty="0"/>
              <a:t> in </a:t>
            </a:r>
            <a:r>
              <a:rPr lang="en-US" dirty="0">
                <a:hlinkClick r:id="rId3" tooltip="NGC 4303"/>
              </a:rPr>
              <a:t>NGC 4303</a:t>
            </a:r>
            <a:r>
              <a:rPr lang="en-US" dirty="0"/>
              <a:t> </a:t>
            </a:r>
            <a:endParaRPr lang="en-US" dirty="0" smtClean="0"/>
          </a:p>
          <a:p>
            <a:r>
              <a:rPr lang="en-US" dirty="0" smtClean="0"/>
              <a:t>IV</a:t>
            </a:r>
            <a:r>
              <a:rPr lang="en-US" dirty="0"/>
              <a:t> </a:t>
            </a:r>
            <a:r>
              <a:rPr lang="ka-GE" dirty="0" smtClean="0"/>
              <a:t>ტიპი </a:t>
            </a:r>
            <a:r>
              <a:rPr lang="en-US" dirty="0" smtClean="0">
                <a:hlinkClick r:id="rId4" tooltip="SN 1961f (page does not exist)"/>
              </a:rPr>
              <a:t>SN </a:t>
            </a:r>
            <a:r>
              <a:rPr lang="en-US" dirty="0">
                <a:hlinkClick r:id="rId4" tooltip="SN 1961f (page does not exist)"/>
              </a:rPr>
              <a:t>1961f</a:t>
            </a:r>
            <a:r>
              <a:rPr lang="en-US" dirty="0"/>
              <a:t> in </a:t>
            </a:r>
            <a:r>
              <a:rPr lang="en-US" dirty="0">
                <a:hlinkClick r:id="rId5" tooltip="NGC 3003"/>
              </a:rPr>
              <a:t>NGC 3003</a:t>
            </a:r>
            <a:r>
              <a:rPr lang="en-US" dirty="0"/>
              <a:t> </a:t>
            </a:r>
            <a:r>
              <a:rPr lang="en-US" dirty="0" smtClean="0"/>
              <a:t> </a:t>
            </a:r>
          </a:p>
          <a:p>
            <a:r>
              <a:rPr lang="en-US" dirty="0" smtClean="0"/>
              <a:t>V </a:t>
            </a:r>
            <a:r>
              <a:rPr lang="en-US" dirty="0"/>
              <a:t> </a:t>
            </a:r>
            <a:r>
              <a:rPr lang="ka-GE" dirty="0" smtClean="0"/>
              <a:t>ტიპი </a:t>
            </a:r>
            <a:r>
              <a:rPr lang="en-US" dirty="0" smtClean="0">
                <a:hlinkClick r:id="rId6" tooltip="SN 1961V"/>
              </a:rPr>
              <a:t>SN </a:t>
            </a:r>
            <a:r>
              <a:rPr lang="en-US" dirty="0">
                <a:hlinkClick r:id="rId6" tooltip="SN 1961V"/>
              </a:rPr>
              <a:t>1961V</a:t>
            </a:r>
            <a:r>
              <a:rPr lang="en-US" dirty="0"/>
              <a:t> in </a:t>
            </a:r>
            <a:r>
              <a:rPr lang="en-US" dirty="0">
                <a:hlinkClick r:id="rId7" tooltip="NGC 1058"/>
              </a:rPr>
              <a:t>NGC 1058</a:t>
            </a:r>
            <a:r>
              <a:rPr lang="en-US" dirty="0"/>
              <a:t>, </a:t>
            </a:r>
            <a:endParaRPr lang="en-US" dirty="0" smtClean="0"/>
          </a:p>
          <a:p>
            <a:r>
              <a:rPr lang="ka-GE" dirty="0" smtClean="0"/>
              <a:t>თუმცა დღეს ეს ზეახალები ისევ </a:t>
            </a:r>
            <a:r>
              <a:rPr lang="en-US" dirty="0" smtClean="0"/>
              <a:t>II</a:t>
            </a:r>
            <a:r>
              <a:rPr lang="ka-GE" dirty="0" smtClean="0"/>
              <a:t> ტიპს მიაკუთვნეს.</a:t>
            </a:r>
            <a:endParaRPr lang="en-US" dirty="0"/>
          </a:p>
        </p:txBody>
      </p:sp>
      <p:sp>
        <p:nvSpPr>
          <p:cNvPr id="5" name="AutoShape 2" descr="Supernovae And Their Types"/>
          <p:cNvSpPr>
            <a:spLocks noChangeAspect="1" noChangeArrowheads="1"/>
          </p:cNvSpPr>
          <p:nvPr/>
        </p:nvSpPr>
        <p:spPr bwMode="auto">
          <a:xfrm>
            <a:off x="768050" y="182562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Supernovae And Their Type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Supernovae And Their Types"/>
          <p:cNvSpPr>
            <a:spLocks noChangeAspect="1" noChangeArrowheads="1"/>
          </p:cNvSpPr>
          <p:nvPr/>
        </p:nvSpPr>
        <p:spPr bwMode="auto">
          <a:xfrm>
            <a:off x="2136775" y="2564870"/>
            <a:ext cx="2426758"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10" descr="Types of Supernova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14" descr="Types of Supernovae"/>
          <p:cNvSpPr>
            <a:spLocks noChangeAspect="1" noChangeArrowheads="1"/>
          </p:cNvSpPr>
          <p:nvPr/>
        </p:nvSpPr>
        <p:spPr bwMode="auto">
          <a:xfrm>
            <a:off x="0" y="7937"/>
            <a:ext cx="612775"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AutoShape 18" descr="https://www.secretsofuniverse.in/wp-content/uploads/2020/05/Supernovae-types.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p:cNvPicPr>
            <a:picLocks noChangeAspect="1"/>
          </p:cNvPicPr>
          <p:nvPr/>
        </p:nvPicPr>
        <p:blipFill rotWithShape="1">
          <a:blip r:embed="rId8"/>
          <a:srcRect l="13672" t="13379" r="13220" b="7082"/>
          <a:stretch/>
        </p:blipFill>
        <p:spPr>
          <a:xfrm>
            <a:off x="5513387" y="1464731"/>
            <a:ext cx="6502400" cy="3835400"/>
          </a:xfrm>
          <a:prstGeom prst="rect">
            <a:avLst/>
          </a:prstGeom>
        </p:spPr>
      </p:pic>
    </p:spTree>
    <p:extLst>
      <p:ext uri="{BB962C8B-B14F-4D97-AF65-F5344CB8AC3E}">
        <p14:creationId xmlns:p14="http://schemas.microsoft.com/office/powerpoint/2010/main" val="3347049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რამდენად ხშირია ზეახალები?</a:t>
            </a:r>
            <a:endParaRPr lang="en-US" dirty="0"/>
          </a:p>
        </p:txBody>
      </p:sp>
      <p:sp>
        <p:nvSpPr>
          <p:cNvPr id="3" name="Content Placeholder 2"/>
          <p:cNvSpPr>
            <a:spLocks noGrp="1"/>
          </p:cNvSpPr>
          <p:nvPr>
            <p:ph idx="1"/>
          </p:nvPr>
        </p:nvSpPr>
        <p:spPr>
          <a:xfrm>
            <a:off x="838200" y="1825624"/>
            <a:ext cx="8297174" cy="3419235"/>
          </a:xfrm>
        </p:spPr>
        <p:txBody>
          <a:bodyPr>
            <a:normAutofit/>
          </a:bodyPr>
          <a:lstStyle/>
          <a:p>
            <a:pPr>
              <a:buFont typeface="Wingdings" panose="05000000000000000000" pitchFamily="2" charset="2"/>
              <a:buChar char="q"/>
            </a:pPr>
            <a:r>
              <a:rPr lang="ka-GE" dirty="0" smtClean="0"/>
              <a:t>რადგან უამრავი გალაქტიკა </a:t>
            </a:r>
            <a:r>
              <a:rPr lang="ka-GE" dirty="0" smtClean="0"/>
              <a:t>არსებობს ზეახალები </a:t>
            </a:r>
            <a:r>
              <a:rPr lang="ka-GE" dirty="0" smtClean="0"/>
              <a:t>ხშირად ჩნდებიან სხვა გალაქტიკებში.ზეხალის აფეთქება ყოველ ათ წამში ხდება სამყაროში.</a:t>
            </a:r>
          </a:p>
          <a:p>
            <a:pPr>
              <a:buFont typeface="Wingdings" panose="05000000000000000000" pitchFamily="2" charset="2"/>
              <a:buChar char="q"/>
            </a:pPr>
            <a:r>
              <a:rPr lang="ka-GE" dirty="0" smtClean="0"/>
              <a:t>ზეახალის აფეთქება ჩვენს გალაქტიკაში საუკუნეში რამდენჯერმე შეიძლება იყოს,თუმცა მათ დანახვას კოსმოსური მტვერი ართულებს.</a:t>
            </a:r>
          </a:p>
          <a:p>
            <a:pPr>
              <a:buFont typeface="Wingdings" panose="05000000000000000000" pitchFamily="2" charset="2"/>
              <a:buChar char="q"/>
            </a:pPr>
            <a:r>
              <a:rPr lang="ka-GE" dirty="0" smtClean="0"/>
              <a:t>უკანასკნელ ზეახალს ჩვენს გალაქტიკაში </a:t>
            </a:r>
            <a:r>
              <a:rPr lang="ka-GE" dirty="0"/>
              <a:t>1604 </a:t>
            </a:r>
            <a:r>
              <a:rPr lang="ka-GE" dirty="0" smtClean="0"/>
              <a:t>წელს დააკვირდნენ ასტრონომები,თუმცა ეს ზეახალი იოაჰან კეპლერის სახელს უკავშირდება.</a:t>
            </a:r>
          </a:p>
        </p:txBody>
      </p:sp>
      <p:pic>
        <p:nvPicPr>
          <p:cNvPr id="4" name="Picture 10" descr="Sticker of a cartoon question mark Royalty Free Vector Image"/>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940" t="4330" r="15898" b="9461"/>
          <a:stretch/>
        </p:blipFill>
        <p:spPr bwMode="auto">
          <a:xfrm>
            <a:off x="9327463" y="2958237"/>
            <a:ext cx="2633852" cy="2804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410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როგორ ეძებს ნასა ზეახალებს?</a:t>
            </a:r>
            <a:endParaRPr lang="en-US" dirty="0"/>
          </a:p>
        </p:txBody>
      </p:sp>
      <p:sp>
        <p:nvSpPr>
          <p:cNvPr id="3" name="Content Placeholder 2"/>
          <p:cNvSpPr>
            <a:spLocks noGrp="1"/>
          </p:cNvSpPr>
          <p:nvPr>
            <p:ph idx="1"/>
          </p:nvPr>
        </p:nvSpPr>
        <p:spPr>
          <a:xfrm>
            <a:off x="838200" y="1583268"/>
            <a:ext cx="10515600" cy="1634066"/>
          </a:xfrm>
        </p:spPr>
        <p:txBody>
          <a:bodyPr>
            <a:normAutofit fontScale="85000" lnSpcReduction="10000"/>
          </a:bodyPr>
          <a:lstStyle/>
          <a:p>
            <a:pPr marL="0" indent="0" algn="just">
              <a:buNone/>
            </a:pPr>
            <a:r>
              <a:rPr lang="ka-GE" dirty="0" smtClean="0"/>
              <a:t>მეცნერები სხვადასხვა ტიპის ტელესკოპებს იყენებენ</a:t>
            </a:r>
            <a:r>
              <a:rPr lang="ka-GE" dirty="0"/>
              <a:t> </a:t>
            </a:r>
            <a:r>
              <a:rPr lang="ka-GE" dirty="0" smtClean="0"/>
              <a:t>ზეახალების მოსაძებნად და შესასწავლად.ზოგი ტელესკოპი გამოიყენება აფეთქების ხილული სინათლის შესასწავლად.ზოგი</a:t>
            </a:r>
            <a:r>
              <a:rPr lang="en-US" dirty="0" smtClean="0"/>
              <a:t> </a:t>
            </a:r>
            <a:r>
              <a:rPr lang="ka-GE" dirty="0" smtClean="0"/>
              <a:t>მონაცემებს აღრიცხავს წარმოქმნილი რენტგენისა და გამა გამოსხივებისგან. სურათები დაფიქსირებულ იქნა ნასას ჰაბლის კოსმოსური ტელესკოპითადა ჩანდრას რენტგენის ობზერვატორიის მიერაც.კიდევ ერთი მაგალითია ნუსტარი.ნუსტარი 2012 წელს გაიყვანეს ორბიტაზე. </a:t>
            </a:r>
            <a:r>
              <a:rPr lang="ka-GE" dirty="0"/>
              <a:t>მისი </a:t>
            </a:r>
            <a:r>
              <a:rPr lang="ka-GE" dirty="0" smtClean="0"/>
              <a:t>მიზანი</a:t>
            </a:r>
            <a:r>
              <a:rPr lang="ka-GE" dirty="0"/>
              <a:t> </a:t>
            </a:r>
            <a:r>
              <a:rPr lang="ka-GE" dirty="0" smtClean="0"/>
              <a:t>რენტგენის</a:t>
            </a:r>
            <a:r>
              <a:rPr lang="ka-GE" dirty="0"/>
              <a:t> დიაპაზონის ყველაზე უფრო დინამიური ობიექტების </a:t>
            </a:r>
            <a:r>
              <a:rPr lang="ka-GE" dirty="0" smtClean="0"/>
              <a:t>კვლევაა, როგორებიცაა</a:t>
            </a:r>
            <a:r>
              <a:rPr lang="ka-GE" dirty="0"/>
              <a:t>  </a:t>
            </a:r>
            <a:r>
              <a:rPr lang="ka-GE" dirty="0" smtClean="0"/>
              <a:t>ზეახლების ნარჩენები</a:t>
            </a:r>
            <a:r>
              <a:rPr lang="ka-GE" dirty="0"/>
              <a:t>. </a:t>
            </a:r>
            <a:endParaRPr lang="ka-GE" dirty="0" smtClean="0"/>
          </a:p>
        </p:txBody>
      </p:sp>
      <p:pic>
        <p:nvPicPr>
          <p:cNvPr id="1028" name="Picture 4" descr="ჩანდრა - ვიკიპედია"/>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7499" y="3533746"/>
            <a:ext cx="3799760" cy="23505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ubble Space Telescope data suggests 'something weird' is going on with our  universe: NASA / Twit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5731" y="3497505"/>
            <a:ext cx="3308163" cy="270899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n illustration of NASA’s NuSTAR spacecraf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55366" y="3547004"/>
            <a:ext cx="3440302" cy="2337330"/>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a:off x="3114136" y="2562045"/>
            <a:ext cx="51758" cy="16907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622430" y="2708694"/>
            <a:ext cx="6305910" cy="69874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p:cNvCxnSpPr/>
          <p:nvPr/>
        </p:nvCxnSpPr>
        <p:spPr>
          <a:xfrm flipH="1">
            <a:off x="7073660" y="2400301"/>
            <a:ext cx="1915065" cy="1938786"/>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3493067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3733" y="136525"/>
            <a:ext cx="10515600" cy="1325563"/>
          </a:xfrm>
        </p:spPr>
        <p:txBody>
          <a:bodyPr>
            <a:normAutofit/>
          </a:bodyPr>
          <a:lstStyle/>
          <a:p>
            <a:pPr algn="ctr"/>
            <a:r>
              <a:rPr lang="ka-GE" sz="3600" dirty="0" smtClean="0"/>
              <a:t>ჩანდრას მიერ დაფიქსირებული ზეახალი და ზეახალის ნარჩენები</a:t>
            </a:r>
            <a:endParaRPr lang="en-US" sz="3600" dirty="0"/>
          </a:p>
        </p:txBody>
      </p:sp>
      <p:pic>
        <p:nvPicPr>
          <p:cNvPr id="4" name="Picture 3"/>
          <p:cNvPicPr>
            <a:picLocks noChangeAspect="1"/>
          </p:cNvPicPr>
          <p:nvPr/>
        </p:nvPicPr>
        <p:blipFill rotWithShape="1">
          <a:blip r:embed="rId2"/>
          <a:srcRect l="30384" t="19192" r="19686" b="5027"/>
          <a:stretch/>
        </p:blipFill>
        <p:spPr>
          <a:xfrm>
            <a:off x="1964267" y="1326621"/>
            <a:ext cx="8187266" cy="5395912"/>
          </a:xfrm>
          <a:prstGeom prst="rect">
            <a:avLst/>
          </a:prstGeom>
        </p:spPr>
      </p:pic>
    </p:spTree>
    <p:extLst>
      <p:ext uri="{BB962C8B-B14F-4D97-AF65-F5344CB8AC3E}">
        <p14:creationId xmlns:p14="http://schemas.microsoft.com/office/powerpoint/2010/main" val="1412047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ზეახალის ნარჩენები</a:t>
            </a:r>
            <a:endParaRPr lang="en-US" dirty="0"/>
          </a:p>
        </p:txBody>
      </p:sp>
      <p:sp>
        <p:nvSpPr>
          <p:cNvPr id="3" name="Content Placeholder 2"/>
          <p:cNvSpPr>
            <a:spLocks noGrp="1"/>
          </p:cNvSpPr>
          <p:nvPr>
            <p:ph idx="1"/>
          </p:nvPr>
        </p:nvSpPr>
        <p:spPr>
          <a:xfrm>
            <a:off x="770466" y="1371245"/>
            <a:ext cx="6138333" cy="5167843"/>
          </a:xfrm>
        </p:spPr>
        <p:txBody>
          <a:bodyPr>
            <a:normAutofit fontScale="85000" lnSpcReduction="10000"/>
          </a:bodyPr>
          <a:lstStyle/>
          <a:p>
            <a:pPr>
              <a:buFont typeface="Courier New" panose="02070309020205020404" pitchFamily="49" charset="0"/>
              <a:buChar char="o"/>
            </a:pPr>
            <a:r>
              <a:rPr lang="ka-GE" dirty="0" smtClean="0"/>
              <a:t>ზეახალის ნარჩენების შესწავლა მეტად მნიშვნელოვანია ჩვენი გალაქტიკის აღქმაში.ისინი ავარვარებენ ვარსკვლავთშორის სივრცეს,აჩქარებენ კოსმოსურ სხივებს.</a:t>
            </a:r>
            <a:endParaRPr lang="en-US" dirty="0" smtClean="0"/>
          </a:p>
          <a:p>
            <a:pPr>
              <a:buFont typeface="Courier New" panose="02070309020205020404" pitchFamily="49" charset="0"/>
              <a:buChar char="o"/>
            </a:pPr>
            <a:r>
              <a:rPr lang="ka-GE" dirty="0" smtClean="0"/>
              <a:t>შესაძლოა </a:t>
            </a:r>
            <a:r>
              <a:rPr lang="ka-GE" dirty="0"/>
              <a:t>ყველაზე ლამაზი და კარგად გამოკვლეული ახალგაზრდა ნარჩენი </a:t>
            </a:r>
            <a:r>
              <a:rPr lang="ka-GE" dirty="0" smtClean="0"/>
              <a:t>იყოს</a:t>
            </a:r>
            <a:r>
              <a:rPr lang="ka-GE" dirty="0"/>
              <a:t> </a:t>
            </a:r>
            <a:r>
              <a:rPr lang="ka-GE" dirty="0" smtClean="0"/>
              <a:t>1987</a:t>
            </a:r>
            <a:r>
              <a:rPr lang="ka-GE" dirty="0"/>
              <a:t> წელს წარმოქმნილი ზეახალი ვარსკვლავი </a:t>
            </a:r>
            <a:r>
              <a:rPr lang="en-US" dirty="0" smtClean="0"/>
              <a:t>SN 1987A-</a:t>
            </a:r>
            <a:r>
              <a:rPr lang="ka-GE" dirty="0"/>
              <a:t>სგან </a:t>
            </a:r>
            <a:r>
              <a:rPr lang="ka-GE" dirty="0" smtClean="0"/>
              <a:t>მაგელანის დიდ ნისლეულში. </a:t>
            </a:r>
          </a:p>
          <a:p>
            <a:pPr>
              <a:buFont typeface="Courier New" panose="02070309020205020404" pitchFamily="49" charset="0"/>
              <a:buChar char="o"/>
            </a:pPr>
            <a:r>
              <a:rPr lang="ka-GE" dirty="0" smtClean="0"/>
              <a:t>სხვა </a:t>
            </a:r>
            <a:r>
              <a:rPr lang="ka-GE" dirty="0"/>
              <a:t>კარგად ცნობილი ზეახალი ვარსკვლავის </a:t>
            </a:r>
            <a:r>
              <a:rPr lang="ka-GE" dirty="0" smtClean="0"/>
              <a:t>ნარჩენებს წარმოადგენს  კიბორჩხალსახის ნისლეული, </a:t>
            </a:r>
            <a:r>
              <a:rPr lang="ka-GE" dirty="0"/>
              <a:t>რომელიც არაბული და ჩინური წყაროებით </a:t>
            </a:r>
            <a:r>
              <a:rPr lang="ka-GE" dirty="0" smtClean="0"/>
              <a:t>აფეთქდა 1054 წელს.</a:t>
            </a:r>
          </a:p>
          <a:p>
            <a:pPr>
              <a:buFont typeface="Courier New" panose="02070309020205020404" pitchFamily="49" charset="0"/>
              <a:buChar char="o"/>
            </a:pPr>
            <a:r>
              <a:rPr lang="ka-GE" dirty="0" smtClean="0"/>
              <a:t>ასევე </a:t>
            </a:r>
            <a:r>
              <a:rPr lang="ka-GE" dirty="0"/>
              <a:t>ზეახალი ვარსკვლავი ტიხოს ნარჩენი </a:t>
            </a:r>
            <a:r>
              <a:rPr lang="ka-GE" dirty="0" smtClean="0"/>
              <a:t>(</a:t>
            </a:r>
            <a:r>
              <a:rPr lang="en-US" dirty="0" smtClean="0"/>
              <a:t>SN1572)</a:t>
            </a:r>
            <a:r>
              <a:rPr lang="ka-GE" dirty="0"/>
              <a:t>.</a:t>
            </a:r>
            <a:r>
              <a:rPr lang="en-US" dirty="0" smtClean="0"/>
              <a:t> </a:t>
            </a:r>
            <a:r>
              <a:rPr lang="ka-GE" dirty="0" smtClean="0"/>
              <a:t>სახელი</a:t>
            </a:r>
            <a:r>
              <a:rPr lang="ka-GE" dirty="0"/>
              <a:t> </a:t>
            </a:r>
            <a:r>
              <a:rPr lang="ka-GE" dirty="0" smtClean="0"/>
              <a:t>ტიხო ბრახეს გამო შეერქვა.</a:t>
            </a:r>
          </a:p>
          <a:p>
            <a:pPr>
              <a:buFont typeface="Courier New" panose="02070309020205020404" pitchFamily="49" charset="0"/>
              <a:buChar char="o"/>
            </a:pPr>
            <a:r>
              <a:rPr lang="ka-GE" dirty="0" smtClean="0"/>
              <a:t>ზეახალი </a:t>
            </a:r>
            <a:r>
              <a:rPr lang="ka-GE" dirty="0"/>
              <a:t>კეპლერის ნარჩენი </a:t>
            </a:r>
            <a:r>
              <a:rPr lang="ka-GE" dirty="0" smtClean="0"/>
              <a:t>(</a:t>
            </a:r>
            <a:r>
              <a:rPr lang="en-US" dirty="0" smtClean="0"/>
              <a:t>SN1604) </a:t>
            </a:r>
            <a:r>
              <a:rPr lang="en-US" dirty="0"/>
              <a:t>- </a:t>
            </a:r>
            <a:r>
              <a:rPr lang="ka-GE" dirty="0" smtClean="0"/>
              <a:t>იოჰან კეპლერის სახელზე.</a:t>
            </a:r>
          </a:p>
          <a:p>
            <a:pPr>
              <a:buFont typeface="Courier New" panose="02070309020205020404" pitchFamily="49" charset="0"/>
              <a:buChar char="o"/>
            </a:pPr>
            <a:r>
              <a:rPr lang="ka-GE" dirty="0" smtClean="0"/>
              <a:t>ყველაზე ახალგაზრდა ნარჩენი ჩვენს გალაქტიკაში არის </a:t>
            </a:r>
            <a:r>
              <a:rPr lang="en-US" dirty="0" smtClean="0"/>
              <a:t>G1.9+0.3</a:t>
            </a:r>
            <a:r>
              <a:rPr lang="ka-GE" dirty="0" smtClean="0"/>
              <a:t>,რომელიც გალაქტიკის ცენტრში იქნა აღმოჩენილი.</a:t>
            </a:r>
            <a:endParaRPr lang="en-US" dirty="0"/>
          </a:p>
        </p:txBody>
      </p:sp>
      <p:pic>
        <p:nvPicPr>
          <p:cNvPr id="4098" name="Picture 2" descr="Crab Nebul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8799" y="474926"/>
            <a:ext cx="2476500" cy="247650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e Dawn of a New Era for Supernova 1987a | NAS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5866" y="3362324"/>
            <a:ext cx="4588934" cy="27686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upload.wikimedia.org/wikipedia/commons/thumb/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28717" y="862806"/>
            <a:ext cx="2095500" cy="1790701"/>
          </a:xfrm>
          <a:prstGeom prst="rect">
            <a:avLst/>
          </a:prstGeom>
          <a:noFill/>
          <a:extLst>
            <a:ext uri="{909E8E84-426E-40DD-AFC4-6F175D3DCCD1}">
              <a14:hiddenFill xmlns:a14="http://schemas.microsoft.com/office/drawing/2010/main">
                <a:solidFill>
                  <a:srgbClr val="FFFFFF"/>
                </a:solidFill>
              </a14:hiddenFill>
            </a:ext>
          </a:extLst>
        </p:spPr>
      </p:pic>
      <p:cxnSp>
        <p:nvCxnSpPr>
          <p:cNvPr id="5" name="Elbow Connector 4"/>
          <p:cNvCxnSpPr/>
          <p:nvPr/>
        </p:nvCxnSpPr>
        <p:spPr>
          <a:xfrm rot="16200000" flipH="1">
            <a:off x="5884128" y="3133041"/>
            <a:ext cx="1186462" cy="1042837"/>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Elbow Connector 6"/>
          <p:cNvCxnSpPr/>
          <p:nvPr/>
        </p:nvCxnSpPr>
        <p:spPr>
          <a:xfrm flipV="1">
            <a:off x="5788324" y="3061228"/>
            <a:ext cx="5029200" cy="2683964"/>
          </a:xfrm>
          <a:prstGeom prst="bentConnector3">
            <a:avLst/>
          </a:prstGeom>
          <a:ln>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527341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934" y="365126"/>
            <a:ext cx="12462933" cy="972607"/>
          </a:xfrm>
        </p:spPr>
        <p:txBody>
          <a:bodyPr>
            <a:normAutofit/>
          </a:bodyPr>
          <a:lstStyle/>
          <a:p>
            <a:pPr algn="ctr"/>
            <a:r>
              <a:rPr lang="ka-GE" sz="3600" dirty="0" smtClean="0"/>
              <a:t>რატომ არის ზეახალების შესწავლა  მნიშვნელოვანი</a:t>
            </a:r>
            <a:r>
              <a:rPr lang="ka-GE" dirty="0" smtClean="0"/>
              <a:t>?</a:t>
            </a:r>
            <a:endParaRPr lang="en-US" dirty="0"/>
          </a:p>
        </p:txBody>
      </p:sp>
      <p:sp>
        <p:nvSpPr>
          <p:cNvPr id="3" name="Content Placeholder 2"/>
          <p:cNvSpPr>
            <a:spLocks noGrp="1"/>
          </p:cNvSpPr>
          <p:nvPr>
            <p:ph idx="1"/>
          </p:nvPr>
        </p:nvSpPr>
        <p:spPr>
          <a:xfrm>
            <a:off x="503768" y="1397000"/>
            <a:ext cx="9249832" cy="5148791"/>
          </a:xfrm>
        </p:spPr>
        <p:txBody>
          <a:bodyPr>
            <a:normAutofit lnSpcReduction="10000"/>
          </a:bodyPr>
          <a:lstStyle/>
          <a:p>
            <a:pPr marL="0" indent="0">
              <a:buNone/>
            </a:pPr>
            <a:r>
              <a:rPr lang="ka-GE" dirty="0" smtClean="0"/>
              <a:t>ზეახლების </a:t>
            </a:r>
            <a:r>
              <a:rPr lang="ka-GE" dirty="0"/>
              <a:t>საშუალებით შესაძლებელია გალაქტიკებამდე მანძილის დადგენა, რასაც უაღრესად დიდი მნიშვნელობა აქვს ასტრონომიაში.</a:t>
            </a:r>
            <a:br>
              <a:rPr lang="ka-GE" dirty="0"/>
            </a:br>
            <a:r>
              <a:rPr lang="ka-GE" dirty="0"/>
              <a:t/>
            </a:r>
            <a:br>
              <a:rPr lang="ka-GE" dirty="0"/>
            </a:br>
            <a:r>
              <a:rPr lang="ka-GE" dirty="0"/>
              <a:t>ზეახლის აფეთქება მის გარშემო გაზ-მტვროვან ღრუბლებში დარტყმით ტალღებს იწვევს და შეიძლება ჩვენი მსგავსი სისტემის  წარმოქმნასაც მისცეს ბიძგი. დედამიწის ქანებში რადიაქტიური იზოტოპების შესწავლისას მეცნიერები იმ დასკვნამდე მივიდნენ, რომ ჩვენი მზისა და პლანეტების წარმოშობა სწორედ ზეახლის აფეთქებამ გამოიწვია.</a:t>
            </a:r>
            <a:br>
              <a:rPr lang="ka-GE" dirty="0"/>
            </a:br>
            <a:r>
              <a:rPr lang="ka-GE" dirty="0"/>
              <a:t/>
            </a:r>
            <a:br>
              <a:rPr lang="ka-GE" dirty="0"/>
            </a:br>
            <a:r>
              <a:rPr lang="ka-GE" dirty="0"/>
              <a:t>ზეახალი მაღალენერგიულ გალაქტიკურ კოსმოსურ სხივებს ტოვებს, რომლებიც მოგზაურობენ მთელს გალაქტიკაში </a:t>
            </a:r>
            <a:r>
              <a:rPr lang="ka-GE" dirty="0" smtClean="0"/>
              <a:t>და არსებობს </a:t>
            </a:r>
            <a:r>
              <a:rPr lang="ka-GE" dirty="0"/>
              <a:t>მოსაზრება, რომ ეს სხივები დედამიწის ღრუბლიანობაზე და შესაბამისად, კლიმატზეც ახდენს გავლენას</a:t>
            </a:r>
            <a:r>
              <a:rPr lang="ka-GE" dirty="0" smtClean="0"/>
              <a:t>.</a:t>
            </a:r>
            <a:r>
              <a:rPr lang="ka-GE" dirty="0"/>
              <a:t> </a:t>
            </a:r>
            <a:endParaRPr lang="ka-GE" dirty="0" smtClean="0"/>
          </a:p>
          <a:p>
            <a:pPr marL="0" indent="0">
              <a:buNone/>
            </a:pPr>
            <a:r>
              <a:rPr lang="ka-GE" dirty="0" smtClean="0"/>
              <a:t>ზეახალი </a:t>
            </a:r>
            <a:r>
              <a:rPr lang="ka-GE" dirty="0"/>
              <a:t>ვარსკვლავები მრავალმხრივ განსაზღვრავენ ჩვენს არსებობას</a:t>
            </a:r>
            <a:r>
              <a:rPr lang="ka-GE" dirty="0" smtClean="0"/>
              <a:t>: </a:t>
            </a:r>
            <a:r>
              <a:rPr lang="ka-GE" dirty="0"/>
              <a:t>მათში წარმოიშვა სიცოცხლისათვის აუცილებელი </a:t>
            </a:r>
            <a:r>
              <a:rPr lang="ka-GE" dirty="0" smtClean="0"/>
              <a:t>ნივთიერებები. </a:t>
            </a:r>
            <a:endParaRPr lang="ka-GE" dirty="0"/>
          </a:p>
          <a:p>
            <a:pPr marL="0" indent="0">
              <a:buNone/>
            </a:pPr>
            <a:r>
              <a:rPr lang="ka-GE" dirty="0" smtClean="0"/>
              <a:t>ზეახალი ელემენტების წყაროა.(მძიმე მეტალები)</a:t>
            </a:r>
            <a:endParaRPr lang="en-US" dirty="0"/>
          </a:p>
        </p:txBody>
      </p:sp>
      <p:pic>
        <p:nvPicPr>
          <p:cNvPr id="3076" name="Picture 4" descr="Todoroki thinking Sticker by CPX_STOREE . | Anime stickers, Anime  printables, Cute stickers"/>
          <p:cNvPicPr>
            <a:picLocks noChangeAspect="1" noChangeArrowheads="1"/>
          </p:cNvPicPr>
          <p:nvPr/>
        </p:nvPicPr>
        <p:blipFill rotWithShape="1">
          <a:blip r:embed="rId2">
            <a:extLst>
              <a:ext uri="{28A0092B-C50C-407E-A947-70E740481C1C}">
                <a14:useLocalDpi xmlns:a14="http://schemas.microsoft.com/office/drawing/2010/main" val="0"/>
              </a:ext>
            </a:extLst>
          </a:blip>
          <a:srcRect l="22358" t="6336" r="18292" b="10181"/>
          <a:stretch/>
        </p:blipFill>
        <p:spPr bwMode="auto">
          <a:xfrm>
            <a:off x="9753600" y="1647166"/>
            <a:ext cx="2218267" cy="31242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6" descr="Sticker of a cartoon question mark Royalty Free Vector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35118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9400" y="1812925"/>
            <a:ext cx="10515600" cy="1325563"/>
          </a:xfrm>
        </p:spPr>
        <p:txBody>
          <a:bodyPr/>
          <a:lstStyle/>
          <a:p>
            <a:r>
              <a:rPr lang="ka-GE" dirty="0" smtClean="0"/>
              <a:t>გმადლობთ ყურადღებისთვის ! </a:t>
            </a:r>
            <a:endParaRPr lang="en-US" dirty="0"/>
          </a:p>
        </p:txBody>
      </p:sp>
      <p:sp>
        <p:nvSpPr>
          <p:cNvPr id="3" name="Content Placeholder 2"/>
          <p:cNvSpPr>
            <a:spLocks noGrp="1"/>
          </p:cNvSpPr>
          <p:nvPr>
            <p:ph idx="1"/>
          </p:nvPr>
        </p:nvSpPr>
        <p:spPr>
          <a:xfrm>
            <a:off x="1066801" y="3666067"/>
            <a:ext cx="10515600" cy="2946400"/>
          </a:xfrm>
        </p:spPr>
        <p:txBody>
          <a:bodyPr/>
          <a:lstStyle/>
          <a:p>
            <a:pPr marL="0" indent="0">
              <a:buNone/>
            </a:pPr>
            <a:r>
              <a:rPr lang="ka-GE" dirty="0" smtClean="0"/>
              <a:t>გამოყენებული წყაროები:</a:t>
            </a:r>
          </a:p>
          <a:p>
            <a:pPr marL="0" indent="0">
              <a:buNone/>
            </a:pPr>
            <a:r>
              <a:rPr lang="en-US" dirty="0">
                <a:hlinkClick r:id="rId2"/>
              </a:rPr>
              <a:t>https://</a:t>
            </a:r>
            <a:r>
              <a:rPr lang="en-US" dirty="0" smtClean="0">
                <a:hlinkClick r:id="rId2"/>
              </a:rPr>
              <a:t>www.nasa.gov/audience/forstudents/5-8/features/nasa-knows/what-is-a-supernova.html</a:t>
            </a:r>
            <a:endParaRPr lang="ka-GE" dirty="0" smtClean="0"/>
          </a:p>
          <a:p>
            <a:pPr marL="0" indent="0">
              <a:buNone/>
            </a:pPr>
            <a:r>
              <a:rPr lang="en-US" dirty="0">
                <a:hlinkClick r:id="rId3"/>
              </a:rPr>
              <a:t>https://</a:t>
            </a:r>
            <a:r>
              <a:rPr lang="en-US" dirty="0" smtClean="0">
                <a:hlinkClick r:id="rId3"/>
              </a:rPr>
              <a:t>spaceplace.nasa.gov/supernova/en/supernova5.en.jpg</a:t>
            </a:r>
            <a:endParaRPr lang="ka-GE" dirty="0" smtClean="0"/>
          </a:p>
          <a:p>
            <a:pPr marL="0" indent="0">
              <a:buNone/>
            </a:pPr>
            <a:r>
              <a:rPr lang="en-US" dirty="0">
                <a:hlinkClick r:id="rId4"/>
              </a:rPr>
              <a:t>https://</a:t>
            </a:r>
            <a:r>
              <a:rPr lang="en-US" dirty="0" smtClean="0">
                <a:hlinkClick r:id="rId4"/>
              </a:rPr>
              <a:t>imagine.gsfc.nasa.gov/science/objects/supernovae1.html</a:t>
            </a:r>
            <a:endParaRPr lang="ka-GE" dirty="0" smtClean="0"/>
          </a:p>
          <a:p>
            <a:pPr marL="0" indent="0">
              <a:buNone/>
            </a:pPr>
            <a:r>
              <a:rPr lang="en-US" dirty="0">
                <a:hlinkClick r:id="rId5"/>
              </a:rPr>
              <a:t>https://naturenoon.com/supernovas-simple</a:t>
            </a:r>
            <a:r>
              <a:rPr lang="en-US" dirty="0" smtClean="0">
                <a:hlinkClick r:id="rId5"/>
              </a:rPr>
              <a:t>/</a:t>
            </a:r>
            <a:endParaRPr lang="ka-GE" dirty="0" smtClean="0"/>
          </a:p>
          <a:p>
            <a:pPr marL="0" indent="0">
              <a:buNone/>
            </a:pPr>
            <a:endParaRPr lang="ka-GE" dirty="0" smtClean="0"/>
          </a:p>
          <a:p>
            <a:pPr marL="0" indent="0">
              <a:buNone/>
            </a:pPr>
            <a:endParaRPr lang="ka-GE" dirty="0"/>
          </a:p>
          <a:p>
            <a:pPr marL="0" indent="0">
              <a:buNone/>
            </a:pPr>
            <a:endParaRPr lang="en-US" dirty="0"/>
          </a:p>
        </p:txBody>
      </p:sp>
    </p:spTree>
    <p:extLst>
      <p:ext uri="{BB962C8B-B14F-4D97-AF65-F5344CB8AC3E}">
        <p14:creationId xmlns:p14="http://schemas.microsoft.com/office/powerpoint/2010/main" val="28085114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650</TotalTime>
  <Words>586</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Century Gothic</vt:lpstr>
      <vt:lpstr>Courier New</vt:lpstr>
      <vt:lpstr>Sylfaen</vt:lpstr>
      <vt:lpstr>Wingdings</vt:lpstr>
      <vt:lpstr>Wingdings 3</vt:lpstr>
      <vt:lpstr>Ion</vt:lpstr>
      <vt:lpstr>ზეახალი ვარსკვლავები</vt:lpstr>
      <vt:lpstr>PowerPoint Presentation</vt:lpstr>
      <vt:lpstr>PowerPoint Presentation</vt:lpstr>
      <vt:lpstr>რა არის ზეახალი?</vt:lpstr>
      <vt:lpstr>საიდან გაჩნდა ტერმინი „ზეახალი“ ?</vt:lpstr>
      <vt:lpstr>PowerPoint Presentation</vt:lpstr>
      <vt:lpstr>მზეს არ აქვს საკმარისი მასა რომ  წარმოქმნას ზეახალი  </vt:lpstr>
      <vt:lpstr>რამდენად კაშკაშაა ზეახალი?</vt:lpstr>
      <vt:lpstr>რა წარმოქმნის ზეახალს?</vt:lpstr>
      <vt:lpstr> </vt:lpstr>
      <vt:lpstr>ზეახალის ტიპები </vt:lpstr>
      <vt:lpstr>რამდენად ხშირია ზეახალები?</vt:lpstr>
      <vt:lpstr>როგორ ეძებს ნასა ზეახალებს?</vt:lpstr>
      <vt:lpstr>ჩანდრას მიერ დაფიქსირებული ზეახალი და ზეახალის ნარჩენები</vt:lpstr>
      <vt:lpstr>ზეახალის ნარჩენები</vt:lpstr>
      <vt:lpstr>რატომ არის ზეახალების შესწავლა  მნიშვნელოვანი?</vt:lpstr>
      <vt:lpstr>გმადლობთ ყურადღებისთვის !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ზეახალი ვარსკვლავი</dc:title>
  <dc:creator>kristine</dc:creator>
  <cp:lastModifiedBy>kristine</cp:lastModifiedBy>
  <cp:revision>48</cp:revision>
  <dcterms:created xsi:type="dcterms:W3CDTF">2022-05-29T10:51:06Z</dcterms:created>
  <dcterms:modified xsi:type="dcterms:W3CDTF">2022-05-30T08:33:58Z</dcterms:modified>
</cp:coreProperties>
</file>