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256" r:id="rId2"/>
    <p:sldId id="259" r:id="rId3"/>
    <p:sldId id="257" r:id="rId4"/>
    <p:sldId id="260" r:id="rId5"/>
    <p:sldId id="262" r:id="rId6"/>
    <p:sldId id="264" r:id="rId7"/>
    <p:sldId id="263" r:id="rId8"/>
    <p:sldId id="265" r:id="rId9"/>
    <p:sldId id="266" r:id="rId10"/>
    <p:sldId id="267" r:id="rId11"/>
    <p:sldId id="269" r:id="rId12"/>
    <p:sldId id="268" r:id="rId13"/>
    <p:sldId id="270"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4FFD8"/>
    <a:srgbClr val="C03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4" d="100"/>
          <a:sy n="84" d="100"/>
        </p:scale>
        <p:origin x="629" y="7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1944790-FB7E-47CA-ADAF-32C98F990464}" type="datetimeFigureOut">
              <a:rPr lang="en-US" smtClean="0"/>
              <a:t>6/5/2022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961E35E-7872-41A2-9140-4B82AD752237}" type="slidenum">
              <a:rPr lang="en-US" smtClean="0"/>
              <a:t>‹#›</a:t>
            </a:fld>
            <a:endParaRPr lang="en-US"/>
          </a:p>
        </p:txBody>
      </p:sp>
    </p:spTree>
    <p:extLst>
      <p:ext uri="{BB962C8B-B14F-4D97-AF65-F5344CB8AC3E}">
        <p14:creationId xmlns:p14="http://schemas.microsoft.com/office/powerpoint/2010/main" val="12373549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961E35E-7872-41A2-9140-4B82AD752237}" type="slidenum">
              <a:rPr lang="en-US" smtClean="0"/>
              <a:t>3</a:t>
            </a:fld>
            <a:endParaRPr lang="en-US"/>
          </a:p>
        </p:txBody>
      </p:sp>
    </p:spTree>
    <p:extLst>
      <p:ext uri="{BB962C8B-B14F-4D97-AF65-F5344CB8AC3E}">
        <p14:creationId xmlns:p14="http://schemas.microsoft.com/office/powerpoint/2010/main" val="17217673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80E866A8-5B9D-4690-99E8-657DD11B166F}" type="datetimeFigureOut">
              <a:rPr lang="en-US" smtClean="0"/>
              <a:t>6/5/2022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041B3B9-05ED-42D1-8FD3-57E98A955ED0}" type="slidenum">
              <a:rPr lang="en-US" smtClean="0"/>
              <a:t>‹#›</a:t>
            </a:fld>
            <a:endParaRPr lang="en-US"/>
          </a:p>
        </p:txBody>
      </p:sp>
    </p:spTree>
    <p:extLst>
      <p:ext uri="{BB962C8B-B14F-4D97-AF65-F5344CB8AC3E}">
        <p14:creationId xmlns:p14="http://schemas.microsoft.com/office/powerpoint/2010/main" val="24394115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p>
            <a:fld id="{80E866A8-5B9D-4690-99E8-657DD11B166F}" type="datetimeFigureOut">
              <a:rPr lang="en-US" smtClean="0"/>
              <a:t>6/5/2022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041B3B9-05ED-42D1-8FD3-57E98A955ED0}" type="slidenum">
              <a:rPr lang="en-US" smtClean="0"/>
              <a:t>‹#›</a:t>
            </a:fld>
            <a:endParaRPr lang="en-US"/>
          </a:p>
        </p:txBody>
      </p:sp>
    </p:spTree>
    <p:extLst>
      <p:ext uri="{BB962C8B-B14F-4D97-AF65-F5344CB8AC3E}">
        <p14:creationId xmlns:p14="http://schemas.microsoft.com/office/powerpoint/2010/main" val="35454168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0E866A8-5B9D-4690-99E8-657DD11B166F}" type="datetimeFigureOut">
              <a:rPr lang="en-US" smtClean="0"/>
              <a:t>6/5/2022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041B3B9-05ED-42D1-8FD3-57E98A955ED0}" type="slidenum">
              <a:rPr lang="en-US" smtClean="0"/>
              <a:t>‹#›</a:t>
            </a:fld>
            <a:endParaRPr lang="en-US"/>
          </a:p>
        </p:txBody>
      </p:sp>
    </p:spTree>
    <p:extLst>
      <p:ext uri="{BB962C8B-B14F-4D97-AF65-F5344CB8AC3E}">
        <p14:creationId xmlns:p14="http://schemas.microsoft.com/office/powerpoint/2010/main" val="22609653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80E866A8-5B9D-4690-99E8-657DD11B166F}" type="datetimeFigureOut">
              <a:rPr lang="en-US" smtClean="0"/>
              <a:t>6/5/2022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041B3B9-05ED-42D1-8FD3-57E98A955ED0}" type="slidenum">
              <a:rPr lang="en-US" smtClean="0"/>
              <a:t>‹#›</a:t>
            </a:fld>
            <a:endParaRPr lang="en-US"/>
          </a:p>
        </p:txBody>
      </p:sp>
    </p:spTree>
    <p:extLst>
      <p:ext uri="{BB962C8B-B14F-4D97-AF65-F5344CB8AC3E}">
        <p14:creationId xmlns:p14="http://schemas.microsoft.com/office/powerpoint/2010/main" val="33618367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80E866A8-5B9D-4690-99E8-657DD11B166F}" type="datetimeFigureOut">
              <a:rPr lang="en-US" smtClean="0"/>
              <a:t>6/5/2022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041B3B9-05ED-42D1-8FD3-57E98A955ED0}" type="slidenum">
              <a:rPr lang="en-US" smtClean="0"/>
              <a:t>‹#›</a:t>
            </a:fld>
            <a:endParaRPr lang="en-US"/>
          </a:p>
        </p:txBody>
      </p:sp>
    </p:spTree>
    <p:extLst>
      <p:ext uri="{BB962C8B-B14F-4D97-AF65-F5344CB8AC3E}">
        <p14:creationId xmlns:p14="http://schemas.microsoft.com/office/powerpoint/2010/main" val="17316149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80E866A8-5B9D-4690-99E8-657DD11B166F}" type="datetimeFigureOut">
              <a:rPr lang="en-US" smtClean="0"/>
              <a:t>6/5/2022</a:t>
            </a:fld>
            <a:endParaRPr lang="en-US"/>
          </a:p>
        </p:txBody>
      </p:sp>
      <p:sp>
        <p:nvSpPr>
          <p:cNvPr id="5" name="Footer Placeholder 3"/>
          <p:cNvSpPr>
            <a:spLocks noGrp="1"/>
          </p:cNvSpPr>
          <p:nvPr>
            <p:ph type="ftr" sz="quarter" idx="11"/>
          </p:nvPr>
        </p:nvSpPr>
        <p:spPr/>
        <p:txBody>
          <a:bodyPr/>
          <a:lstStyle/>
          <a:p>
            <a:endParaRPr lang="en-US"/>
          </a:p>
        </p:txBody>
      </p:sp>
      <p:sp>
        <p:nvSpPr>
          <p:cNvPr id="6" name="Slide Number Placeholder 4"/>
          <p:cNvSpPr>
            <a:spLocks noGrp="1"/>
          </p:cNvSpPr>
          <p:nvPr>
            <p:ph type="sldNum" sz="quarter" idx="12"/>
          </p:nvPr>
        </p:nvSpPr>
        <p:spPr/>
        <p:txBody>
          <a:bodyPr/>
          <a:lstStyle/>
          <a:p>
            <a:fld id="{B041B3B9-05ED-42D1-8FD3-57E98A955ED0}" type="slidenum">
              <a:rPr lang="en-US" smtClean="0"/>
              <a:t>‹#›</a:t>
            </a:fld>
            <a:endParaRPr lang="en-US"/>
          </a:p>
        </p:txBody>
      </p:sp>
    </p:spTree>
    <p:extLst>
      <p:ext uri="{BB962C8B-B14F-4D97-AF65-F5344CB8AC3E}">
        <p14:creationId xmlns:p14="http://schemas.microsoft.com/office/powerpoint/2010/main" val="25460420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80E866A8-5B9D-4690-99E8-657DD11B166F}" type="datetimeFigureOut">
              <a:rPr lang="en-US" smtClean="0"/>
              <a:t>6/5/2022</a:t>
            </a:fld>
            <a:endParaRPr lang="en-US"/>
          </a:p>
        </p:txBody>
      </p:sp>
      <p:sp>
        <p:nvSpPr>
          <p:cNvPr id="5" name="Footer Placeholder 2"/>
          <p:cNvSpPr>
            <a:spLocks noGrp="1"/>
          </p:cNvSpPr>
          <p:nvPr>
            <p:ph type="ftr" sz="quarter" idx="11"/>
          </p:nvPr>
        </p:nvSpPr>
        <p:spPr/>
        <p:txBody>
          <a:bodyPr/>
          <a:lstStyle/>
          <a:p>
            <a:endParaRPr lang="en-US"/>
          </a:p>
        </p:txBody>
      </p:sp>
      <p:sp>
        <p:nvSpPr>
          <p:cNvPr id="6" name="Slide Number Placeholder 3"/>
          <p:cNvSpPr>
            <a:spLocks noGrp="1"/>
          </p:cNvSpPr>
          <p:nvPr>
            <p:ph type="sldNum" sz="quarter" idx="12"/>
          </p:nvPr>
        </p:nvSpPr>
        <p:spPr/>
        <p:txBody>
          <a:bodyPr/>
          <a:lstStyle/>
          <a:p>
            <a:fld id="{B041B3B9-05ED-42D1-8FD3-57E98A955ED0}" type="slidenum">
              <a:rPr lang="en-US" smtClean="0"/>
              <a:t>‹#›</a:t>
            </a:fld>
            <a:endParaRPr lang="en-US"/>
          </a:p>
        </p:txBody>
      </p:sp>
    </p:spTree>
    <p:extLst>
      <p:ext uri="{BB962C8B-B14F-4D97-AF65-F5344CB8AC3E}">
        <p14:creationId xmlns:p14="http://schemas.microsoft.com/office/powerpoint/2010/main" val="21431974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Date Placeholder 4"/>
          <p:cNvSpPr>
            <a:spLocks noGrp="1"/>
          </p:cNvSpPr>
          <p:nvPr>
            <p:ph type="dt" sz="half" idx="10"/>
          </p:nvPr>
        </p:nvSpPr>
        <p:spPr/>
        <p:txBody>
          <a:bodyPr/>
          <a:lstStyle/>
          <a:p>
            <a:fld id="{80E866A8-5B9D-4690-99E8-657DD11B166F}" type="datetimeFigureOut">
              <a:rPr lang="en-US" smtClean="0"/>
              <a:t>6/5/2022</a:t>
            </a:fld>
            <a:endParaRPr lang="en-US"/>
          </a:p>
        </p:txBody>
      </p:sp>
      <p:sp>
        <p:nvSpPr>
          <p:cNvPr id="5" name="Footer Placeholder 5"/>
          <p:cNvSpPr>
            <a:spLocks noGrp="1"/>
          </p:cNvSpPr>
          <p:nvPr>
            <p:ph type="ftr" sz="quarter" idx="11"/>
          </p:nvPr>
        </p:nvSpPr>
        <p:spPr/>
        <p:txBody>
          <a:bodyPr/>
          <a:lstStyle/>
          <a:p>
            <a:endParaRPr lang="en-US"/>
          </a:p>
        </p:txBody>
      </p:sp>
      <p:sp>
        <p:nvSpPr>
          <p:cNvPr id="6" name="Slide Number Placeholder 6"/>
          <p:cNvSpPr>
            <a:spLocks noGrp="1"/>
          </p:cNvSpPr>
          <p:nvPr>
            <p:ph type="sldNum" sz="quarter" idx="12"/>
          </p:nvPr>
        </p:nvSpPr>
        <p:spPr/>
        <p:txBody>
          <a:bodyPr/>
          <a:lstStyle/>
          <a:p>
            <a:fld id="{B041B3B9-05ED-42D1-8FD3-57E98A955ED0}" type="slidenum">
              <a:rPr lang="en-US" smtClean="0"/>
              <a:t>‹#›</a:t>
            </a:fld>
            <a:endParaRPr lang="en-US"/>
          </a:p>
        </p:txBody>
      </p:sp>
    </p:spTree>
    <p:extLst>
      <p:ext uri="{BB962C8B-B14F-4D97-AF65-F5344CB8AC3E}">
        <p14:creationId xmlns:p14="http://schemas.microsoft.com/office/powerpoint/2010/main" val="7141996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0E866A8-5B9D-4690-99E8-657DD11B166F}" type="datetimeFigureOut">
              <a:rPr lang="en-US" smtClean="0"/>
              <a:t>6/5/2022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041B3B9-05ED-42D1-8FD3-57E98A955ED0}" type="slidenum">
              <a:rPr lang="en-US" smtClean="0"/>
              <a:t>‹#›</a:t>
            </a:fld>
            <a:endParaRPr lang="en-US"/>
          </a:p>
        </p:txBody>
      </p:sp>
    </p:spTree>
    <p:extLst>
      <p:ext uri="{BB962C8B-B14F-4D97-AF65-F5344CB8AC3E}">
        <p14:creationId xmlns:p14="http://schemas.microsoft.com/office/powerpoint/2010/main" val="1513944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0E866A8-5B9D-4690-99E8-657DD11B166F}" type="datetimeFigureOut">
              <a:rPr lang="en-US" smtClean="0"/>
              <a:t>6/5/2022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041B3B9-05ED-42D1-8FD3-57E98A955ED0}" type="slidenum">
              <a:rPr lang="en-US" smtClean="0"/>
              <a:t>‹#›</a:t>
            </a:fld>
            <a:endParaRPr lang="en-US"/>
          </a:p>
        </p:txBody>
      </p:sp>
    </p:spTree>
    <p:extLst>
      <p:ext uri="{BB962C8B-B14F-4D97-AF65-F5344CB8AC3E}">
        <p14:creationId xmlns:p14="http://schemas.microsoft.com/office/powerpoint/2010/main" val="23910945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0E866A8-5B9D-4690-99E8-657DD11B166F}" type="datetimeFigureOut">
              <a:rPr lang="en-US" smtClean="0"/>
              <a:t>6/5/2022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041B3B9-05ED-42D1-8FD3-57E98A955ED0}" type="slidenum">
              <a:rPr lang="en-US" smtClean="0"/>
              <a:t>‹#›</a:t>
            </a:fld>
            <a:endParaRPr lang="en-US"/>
          </a:p>
        </p:txBody>
      </p:sp>
    </p:spTree>
    <p:extLst>
      <p:ext uri="{BB962C8B-B14F-4D97-AF65-F5344CB8AC3E}">
        <p14:creationId xmlns:p14="http://schemas.microsoft.com/office/powerpoint/2010/main" val="156223557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smtClean="0"/>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0E866A8-5B9D-4690-99E8-657DD11B166F}" type="datetimeFigureOut">
              <a:rPr lang="en-US" smtClean="0"/>
              <a:t>6/5/2022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041B3B9-05ED-42D1-8FD3-57E98A955ED0}" type="slidenum">
              <a:rPr lang="en-US" smtClean="0"/>
              <a:t>‹#›</a:t>
            </a:fld>
            <a:endParaRPr lang="en-US"/>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389814165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0E866A8-5B9D-4690-99E8-657DD11B166F}" type="datetimeFigureOut">
              <a:rPr lang="en-US" smtClean="0"/>
              <a:t>6/5/2022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041B3B9-05ED-42D1-8FD3-57E98A955ED0}" type="slidenum">
              <a:rPr lang="en-US" smtClean="0"/>
              <a:t>‹#›</a:t>
            </a:fld>
            <a:endParaRPr lang="en-US"/>
          </a:p>
        </p:txBody>
      </p:sp>
    </p:spTree>
    <p:extLst>
      <p:ext uri="{BB962C8B-B14F-4D97-AF65-F5344CB8AC3E}">
        <p14:creationId xmlns:p14="http://schemas.microsoft.com/office/powerpoint/2010/main" val="148800353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80E866A8-5B9D-4690-99E8-657DD11B166F}" type="datetimeFigureOut">
              <a:rPr lang="en-US" smtClean="0"/>
              <a:t>6/5/2022</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041B3B9-05ED-42D1-8FD3-57E98A955ED0}" type="slidenum">
              <a:rPr lang="en-US" smtClean="0"/>
              <a:t>‹#›</a:t>
            </a:fld>
            <a:endParaRPr lang="en-US"/>
          </a:p>
        </p:txBody>
      </p:sp>
    </p:spTree>
    <p:extLst>
      <p:ext uri="{BB962C8B-B14F-4D97-AF65-F5344CB8AC3E}">
        <p14:creationId xmlns:p14="http://schemas.microsoft.com/office/powerpoint/2010/main" val="429364060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80E866A8-5B9D-4690-99E8-657DD11B166F}" type="datetimeFigureOut">
              <a:rPr lang="en-US" smtClean="0"/>
              <a:t>6/5/2022</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041B3B9-05ED-42D1-8FD3-57E98A955ED0}" type="slidenum">
              <a:rPr lang="en-US" smtClean="0"/>
              <a:t>‹#›</a:t>
            </a:fld>
            <a:endParaRPr lang="en-US"/>
          </a:p>
        </p:txBody>
      </p:sp>
    </p:spTree>
    <p:extLst>
      <p:ext uri="{BB962C8B-B14F-4D97-AF65-F5344CB8AC3E}">
        <p14:creationId xmlns:p14="http://schemas.microsoft.com/office/powerpoint/2010/main" val="98214425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0E866A8-5B9D-4690-99E8-657DD11B166F}" type="datetimeFigureOut">
              <a:rPr lang="en-US" smtClean="0"/>
              <a:t>6/5/2022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041B3B9-05ED-42D1-8FD3-57E98A955ED0}" type="slidenum">
              <a:rPr lang="en-US" smtClean="0"/>
              <a:t>‹#›</a:t>
            </a:fld>
            <a:endParaRPr lang="en-US"/>
          </a:p>
        </p:txBody>
      </p:sp>
    </p:spTree>
    <p:extLst>
      <p:ext uri="{BB962C8B-B14F-4D97-AF65-F5344CB8AC3E}">
        <p14:creationId xmlns:p14="http://schemas.microsoft.com/office/powerpoint/2010/main" val="410736418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0E866A8-5B9D-4690-99E8-657DD11B166F}" type="datetimeFigureOut">
              <a:rPr lang="en-US" smtClean="0"/>
              <a:t>6/5/2022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041B3B9-05ED-42D1-8FD3-57E98A955ED0}" type="slidenum">
              <a:rPr lang="en-US" smtClean="0"/>
              <a:t>‹#›</a:t>
            </a:fld>
            <a:endParaRPr lang="en-US"/>
          </a:p>
        </p:txBody>
      </p:sp>
    </p:spTree>
    <p:extLst>
      <p:ext uri="{BB962C8B-B14F-4D97-AF65-F5344CB8AC3E}">
        <p14:creationId xmlns:p14="http://schemas.microsoft.com/office/powerpoint/2010/main" val="274238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80E866A8-5B9D-4690-99E8-657DD11B166F}" type="datetimeFigureOut">
              <a:rPr lang="en-US" smtClean="0"/>
              <a:t>6/5/2022</a:t>
            </a:fld>
            <a:endParaRPr lang="en-US"/>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B041B3B9-05ED-42D1-8FD3-57E98A955ED0}" type="slidenum">
              <a:rPr lang="en-US" smtClean="0"/>
              <a:t>‹#›</a:t>
            </a:fld>
            <a:endParaRPr lang="en-US"/>
          </a:p>
        </p:txBody>
      </p:sp>
    </p:spTree>
    <p:extLst>
      <p:ext uri="{BB962C8B-B14F-4D97-AF65-F5344CB8AC3E}">
        <p14:creationId xmlns:p14="http://schemas.microsoft.com/office/powerpoint/2010/main" val="1473113478"/>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en.wikipedia.org/wiki/Anti-gravity#Gravity_shields" TargetMode="External"/><Relationship Id="rId2" Type="http://schemas.openxmlformats.org/officeDocument/2006/relationships/hyperlink" Target="https://www.fnal.gov/" TargetMode="External"/><Relationship Id="rId1" Type="http://schemas.openxmlformats.org/officeDocument/2006/relationships/slideLayout" Target="../slideLayouts/slideLayout2.xml"/><Relationship Id="rId4" Type="http://schemas.openxmlformats.org/officeDocument/2006/relationships/hyperlink" Target="https://science.howstuffworks.com/innovation/science-questions/antigravity.ht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ka-GE" dirty="0" smtClean="0"/>
              <a:t>ანტი-გრავიტაცია</a:t>
            </a:r>
            <a:endParaRPr lang="en-US" dirty="0"/>
          </a:p>
        </p:txBody>
      </p:sp>
    </p:spTree>
    <p:extLst>
      <p:ext uri="{BB962C8B-B14F-4D97-AF65-F5344CB8AC3E}">
        <p14:creationId xmlns:p14="http://schemas.microsoft.com/office/powerpoint/2010/main" val="388350280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ka-GE" dirty="0" smtClean="0"/>
              <a:t>რა არის გრავიტაცია?</a:t>
            </a:r>
            <a:endParaRPr lang="en-US" dirty="0"/>
          </a:p>
        </p:txBody>
      </p:sp>
      <p:sp>
        <p:nvSpPr>
          <p:cNvPr id="3" name="Content Placeholder 2"/>
          <p:cNvSpPr>
            <a:spLocks noGrp="1"/>
          </p:cNvSpPr>
          <p:nvPr>
            <p:ph idx="1"/>
          </p:nvPr>
        </p:nvSpPr>
        <p:spPr>
          <a:xfrm>
            <a:off x="169861" y="1998054"/>
            <a:ext cx="8946541" cy="4195481"/>
          </a:xfrm>
        </p:spPr>
        <p:txBody>
          <a:bodyPr/>
          <a:lstStyle/>
          <a:p>
            <a:r>
              <a:rPr lang="ka-GE" dirty="0" smtClean="0"/>
              <a:t>გრავიტაცია არის უნივერსალური ძალა, </a:t>
            </a:r>
            <a:r>
              <a:rPr lang="ka-GE" dirty="0"/>
              <a:t>რომელიც იზიდავს ყველა მატერიას </a:t>
            </a:r>
            <a:r>
              <a:rPr lang="ka-GE" dirty="0" smtClean="0"/>
              <a:t>ერთმანეთისკენ.</a:t>
            </a:r>
          </a:p>
          <a:p>
            <a:r>
              <a:rPr lang="ka-GE" dirty="0"/>
              <a:t>მიუხედავად იმისა, რომ გრავიტაცია ბუნებაში ერთ-ერთი ყველაზე სუსტი ძალაა, ის ასევე არის ერთ-ერთი მიზეზი იმისა, რომ მზის სისტემა და სამყარო არ იშლება</a:t>
            </a:r>
            <a:r>
              <a:rPr lang="ka-GE" dirty="0" smtClean="0"/>
              <a:t>.</a:t>
            </a:r>
          </a:p>
          <a:p>
            <a:r>
              <a:rPr lang="ka-GE" dirty="0" smtClean="0"/>
              <a:t>ყველაფერს</a:t>
            </a:r>
            <a:r>
              <a:rPr lang="ka-GE" dirty="0"/>
              <a:t>, რასაც კი აქვს მასა, გააჩნია გრავიტაციაც და იგი პირდაპირპროპორციულია — რაც მეტი მასა აქვს რაიმეს, მით უფრო ძლიერია გრავიტაციის </a:t>
            </a:r>
            <a:r>
              <a:rPr lang="ka-GE" dirty="0" smtClean="0"/>
              <a:t>ძალა,</a:t>
            </a:r>
            <a:endParaRPr lang="en-US" dirty="0"/>
          </a:p>
        </p:txBody>
      </p:sp>
      <p:pic>
        <p:nvPicPr>
          <p:cNvPr id="1028" name="Picture 4" descr="Falling Apple Icon - Download Falling Apple Icon 186398 | Noun Project"/>
          <p:cNvPicPr>
            <a:picLocks noChangeAspect="1" noChangeArrowheads="1"/>
          </p:cNvPicPr>
          <p:nvPr/>
        </p:nvPicPr>
        <p:blipFill>
          <a:blip r:embed="rId2">
            <a:clrChange>
              <a:clrFrom>
                <a:srgbClr val="000000">
                  <a:alpha val="0"/>
                </a:srgbClr>
              </a:clrFrom>
              <a:clrTo>
                <a:srgbClr val="000000">
                  <a:alpha val="0"/>
                </a:srgbClr>
              </a:clrTo>
            </a:clrChange>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9592652" y="1605578"/>
            <a:ext cx="1905000" cy="1905000"/>
          </a:xfrm>
          <a:prstGeom prst="rect">
            <a:avLst/>
          </a:prstGeom>
          <a:noFill/>
          <a:extLst>
            <a:ext uri="{909E8E84-426E-40DD-AFC4-6F175D3DCCD1}">
              <a14:hiddenFill xmlns:a14="http://schemas.microsoft.com/office/drawing/2010/main">
                <a:solidFill>
                  <a:srgbClr val="FFFFFF"/>
                </a:solidFill>
              </a14:hiddenFill>
            </a:ext>
          </a:extLst>
        </p:spPr>
      </p:pic>
      <p:cxnSp>
        <p:nvCxnSpPr>
          <p:cNvPr id="6" name="Straight Arrow Connector 5"/>
          <p:cNvCxnSpPr>
            <a:stCxn id="1028" idx="2"/>
          </p:cNvCxnSpPr>
          <p:nvPr/>
        </p:nvCxnSpPr>
        <p:spPr>
          <a:xfrm>
            <a:off x="10545152" y="3510578"/>
            <a:ext cx="0" cy="1893526"/>
          </a:xfrm>
          <a:prstGeom prst="straightConnector1">
            <a:avLst/>
          </a:prstGeom>
          <a:ln>
            <a:solidFill>
              <a:srgbClr val="C03C00"/>
            </a:solidFill>
            <a:tailEnd type="triangle"/>
          </a:ln>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2841907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1028"/>
                                        </p:tgtEl>
                                        <p:attrNameLst>
                                          <p:attrName>style.visibility</p:attrName>
                                        </p:attrNameLst>
                                      </p:cBhvr>
                                      <p:to>
                                        <p:strVal val="visible"/>
                                      </p:to>
                                    </p:set>
                                    <p:animEffect transition="in" filter="wipe(down)">
                                      <p:cBhvr>
                                        <p:cTn id="7" dur="580">
                                          <p:stCondLst>
                                            <p:cond delay="0"/>
                                          </p:stCondLst>
                                        </p:cTn>
                                        <p:tgtEl>
                                          <p:spTgt spid="1028"/>
                                        </p:tgtEl>
                                      </p:cBhvr>
                                    </p:animEffect>
                                    <p:anim calcmode="lin" valueType="num">
                                      <p:cBhvr>
                                        <p:cTn id="8" dur="1822" tmFilter="0,0; 0.14,0.36; 0.43,0.73; 0.71,0.91; 1.0,1.0">
                                          <p:stCondLst>
                                            <p:cond delay="0"/>
                                          </p:stCondLst>
                                        </p:cTn>
                                        <p:tgtEl>
                                          <p:spTgt spid="1028"/>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028"/>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028"/>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028"/>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028"/>
                                        </p:tgtEl>
                                        <p:attrNameLst>
                                          <p:attrName>ppt_y</p:attrName>
                                        </p:attrNameLst>
                                      </p:cBhvr>
                                      <p:tavLst>
                                        <p:tav tm="0" fmla="#ppt_y-sin(pi*$)/81">
                                          <p:val>
                                            <p:fltVal val="0"/>
                                          </p:val>
                                        </p:tav>
                                        <p:tav tm="100000">
                                          <p:val>
                                            <p:fltVal val="1"/>
                                          </p:val>
                                        </p:tav>
                                      </p:tavLst>
                                    </p:anim>
                                    <p:animScale>
                                      <p:cBhvr>
                                        <p:cTn id="13" dur="26">
                                          <p:stCondLst>
                                            <p:cond delay="650"/>
                                          </p:stCondLst>
                                        </p:cTn>
                                        <p:tgtEl>
                                          <p:spTgt spid="1028"/>
                                        </p:tgtEl>
                                      </p:cBhvr>
                                      <p:to x="100000" y="60000"/>
                                    </p:animScale>
                                    <p:animScale>
                                      <p:cBhvr>
                                        <p:cTn id="14" dur="166" decel="50000">
                                          <p:stCondLst>
                                            <p:cond delay="676"/>
                                          </p:stCondLst>
                                        </p:cTn>
                                        <p:tgtEl>
                                          <p:spTgt spid="1028"/>
                                        </p:tgtEl>
                                      </p:cBhvr>
                                      <p:to x="100000" y="100000"/>
                                    </p:animScale>
                                    <p:animScale>
                                      <p:cBhvr>
                                        <p:cTn id="15" dur="26">
                                          <p:stCondLst>
                                            <p:cond delay="1312"/>
                                          </p:stCondLst>
                                        </p:cTn>
                                        <p:tgtEl>
                                          <p:spTgt spid="1028"/>
                                        </p:tgtEl>
                                      </p:cBhvr>
                                      <p:to x="100000" y="80000"/>
                                    </p:animScale>
                                    <p:animScale>
                                      <p:cBhvr>
                                        <p:cTn id="16" dur="166" decel="50000">
                                          <p:stCondLst>
                                            <p:cond delay="1338"/>
                                          </p:stCondLst>
                                        </p:cTn>
                                        <p:tgtEl>
                                          <p:spTgt spid="1028"/>
                                        </p:tgtEl>
                                      </p:cBhvr>
                                      <p:to x="100000" y="100000"/>
                                    </p:animScale>
                                    <p:animScale>
                                      <p:cBhvr>
                                        <p:cTn id="17" dur="26">
                                          <p:stCondLst>
                                            <p:cond delay="1642"/>
                                          </p:stCondLst>
                                        </p:cTn>
                                        <p:tgtEl>
                                          <p:spTgt spid="1028"/>
                                        </p:tgtEl>
                                      </p:cBhvr>
                                      <p:to x="100000" y="90000"/>
                                    </p:animScale>
                                    <p:animScale>
                                      <p:cBhvr>
                                        <p:cTn id="18" dur="166" decel="50000">
                                          <p:stCondLst>
                                            <p:cond delay="1668"/>
                                          </p:stCondLst>
                                        </p:cTn>
                                        <p:tgtEl>
                                          <p:spTgt spid="1028"/>
                                        </p:tgtEl>
                                      </p:cBhvr>
                                      <p:to x="100000" y="100000"/>
                                    </p:animScale>
                                    <p:animScale>
                                      <p:cBhvr>
                                        <p:cTn id="19" dur="26">
                                          <p:stCondLst>
                                            <p:cond delay="1808"/>
                                          </p:stCondLst>
                                        </p:cTn>
                                        <p:tgtEl>
                                          <p:spTgt spid="1028"/>
                                        </p:tgtEl>
                                      </p:cBhvr>
                                      <p:to x="100000" y="95000"/>
                                    </p:animScale>
                                    <p:animScale>
                                      <p:cBhvr>
                                        <p:cTn id="20" dur="166" decel="50000">
                                          <p:stCondLst>
                                            <p:cond delay="1834"/>
                                          </p:stCondLst>
                                        </p:cTn>
                                        <p:tgtEl>
                                          <p:spTgt spid="1028"/>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ka-GE" dirty="0" smtClean="0"/>
              <a:t>გავეცნოთ ანტი-გრავიტაციას</a:t>
            </a:r>
            <a:endParaRPr lang="en-US" dirty="0"/>
          </a:p>
        </p:txBody>
      </p:sp>
      <p:sp>
        <p:nvSpPr>
          <p:cNvPr id="3" name="Content Placeholder 2"/>
          <p:cNvSpPr>
            <a:spLocks noGrp="1"/>
          </p:cNvSpPr>
          <p:nvPr>
            <p:ph idx="1"/>
          </p:nvPr>
        </p:nvSpPr>
        <p:spPr>
          <a:xfrm>
            <a:off x="307784" y="1540854"/>
            <a:ext cx="8946541" cy="4195481"/>
          </a:xfrm>
        </p:spPr>
        <p:txBody>
          <a:bodyPr/>
          <a:lstStyle/>
          <a:p>
            <a:r>
              <a:rPr lang="ka-GE" dirty="0" smtClean="0"/>
              <a:t>ანტი-გრავიტაცია არის ჰიპოთეტიური ფენომენი რომ შევქმნათ ადგილი ან სხეული რომელიც თავისუფალი იქნება მიზიდულობის ძალისაგან.</a:t>
            </a:r>
            <a:endParaRPr lang="en-US" dirty="0" smtClean="0"/>
          </a:p>
          <a:p>
            <a:r>
              <a:rPr lang="ka-GE" dirty="0"/>
              <a:t>ეს არ ეხება სიმძიმის ნაკლებობას თავისუფალ ვარდნაში ან ორბიტაზე, ან მიზიდულობის ძალის დაბალანსებას სხვა ძალებთან, როგორიცაა ელექტრომაგნიტიზმი ან აეროდინამიკური აწევა.</a:t>
            </a:r>
            <a:endParaRPr lang="ka-GE" dirty="0" smtClean="0"/>
          </a:p>
          <a:p>
            <a:r>
              <a:rPr lang="ka-GE" dirty="0" smtClean="0"/>
              <a:t>მიუხედავად იმისა რომ ეს ჯერ მხოლოდ თეორიული მოდელია და ნაკლებად სავარაუდოა არსებობდეს, მაინც არიან მეცნიერები რომლებიც იკვლევენ ამ თემას.</a:t>
            </a:r>
          </a:p>
          <a:p>
            <a:r>
              <a:rPr lang="en-US" dirty="0" smtClean="0"/>
              <a:t>CERN</a:t>
            </a:r>
            <a:r>
              <a:rPr lang="ka-GE" dirty="0" smtClean="0"/>
              <a:t>-ში მეცნიერები იკვლევენ ანტი-გრავიტაციის  არსებობის შესაძლებლობას ანტი მატერიის დახმარებით.</a:t>
            </a:r>
          </a:p>
        </p:txBody>
      </p:sp>
      <p:pic>
        <p:nvPicPr>
          <p:cNvPr id="4" name="Picture 4" descr="Falling Apple Icon - Download Falling Apple Icon 186398 | Noun Project"/>
          <p:cNvPicPr>
            <a:picLocks noChangeAspect="1" noChangeArrowheads="1"/>
          </p:cNvPicPr>
          <p:nvPr/>
        </p:nvPicPr>
        <p:blipFill>
          <a:blip r:embed="rId3">
            <a:clrChange>
              <a:clrFrom>
                <a:srgbClr val="000000">
                  <a:alpha val="0"/>
                </a:srgbClr>
              </a:clrFrom>
              <a:clrTo>
                <a:srgbClr val="000000">
                  <a:alpha val="0"/>
                </a:srgbClr>
              </a:clrTo>
            </a:clrChange>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rot="10800000">
            <a:off x="9647516" y="3831335"/>
            <a:ext cx="1905000" cy="1905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93419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xit" presetSubtype="0" fill="hold" nodeType="clickEffect">
                                  <p:stCondLst>
                                    <p:cond delay="0"/>
                                  </p:stCondLst>
                                  <p:childTnLst>
                                    <p:animEffect transition="out" filter="fade">
                                      <p:cBhvr>
                                        <p:cTn id="13" dur="1000"/>
                                        <p:tgtEl>
                                          <p:spTgt spid="4"/>
                                        </p:tgtEl>
                                      </p:cBhvr>
                                    </p:animEffect>
                                    <p:anim calcmode="lin" valueType="num">
                                      <p:cBhvr>
                                        <p:cTn id="14" dur="1000"/>
                                        <p:tgtEl>
                                          <p:spTgt spid="4"/>
                                        </p:tgtEl>
                                        <p:attrNameLst>
                                          <p:attrName>ppt_x</p:attrName>
                                        </p:attrNameLst>
                                      </p:cBhvr>
                                      <p:tavLst>
                                        <p:tav tm="0">
                                          <p:val>
                                            <p:strVal val="ppt_x"/>
                                          </p:val>
                                        </p:tav>
                                        <p:tav tm="100000">
                                          <p:val>
                                            <p:strVal val="ppt_x"/>
                                          </p:val>
                                        </p:tav>
                                      </p:tavLst>
                                    </p:anim>
                                    <p:anim calcmode="lin" valueType="num">
                                      <p:cBhvr>
                                        <p:cTn id="15" dur="1000"/>
                                        <p:tgtEl>
                                          <p:spTgt spid="4"/>
                                        </p:tgtEl>
                                        <p:attrNameLst>
                                          <p:attrName>ppt_y</p:attrName>
                                        </p:attrNameLst>
                                      </p:cBhvr>
                                      <p:tavLst>
                                        <p:tav tm="0">
                                          <p:val>
                                            <p:strVal val="ppt_y"/>
                                          </p:val>
                                        </p:tav>
                                        <p:tav tm="100000">
                                          <p:val>
                                            <p:strVal val="ppt_y-.1"/>
                                          </p:val>
                                        </p:tav>
                                      </p:tavLst>
                                    </p:anim>
                                    <p:set>
                                      <p:cBhvr>
                                        <p:cTn id="16"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ka-GE" dirty="0" smtClean="0"/>
              <a:t>ანტი-გრავიტაციული მოწყობილობა</a:t>
            </a:r>
            <a:endParaRPr lang="en-US" dirty="0"/>
          </a:p>
        </p:txBody>
      </p:sp>
      <p:sp>
        <p:nvSpPr>
          <p:cNvPr id="3" name="Content Placeholder 2"/>
          <p:cNvSpPr>
            <a:spLocks noGrp="1"/>
          </p:cNvSpPr>
          <p:nvPr>
            <p:ph idx="1"/>
          </p:nvPr>
        </p:nvSpPr>
        <p:spPr>
          <a:xfrm>
            <a:off x="646111" y="1421982"/>
            <a:ext cx="8946541" cy="4195481"/>
          </a:xfrm>
        </p:spPr>
        <p:txBody>
          <a:bodyPr/>
          <a:lstStyle/>
          <a:p>
            <a:r>
              <a:rPr lang="ka-GE" dirty="0" smtClean="0"/>
              <a:t>მეოცე საუკუნეში მეცნიერი ამტკიცებდა რომ  სუპერგამტარი დისკის ბრუნვით შეიძლებოდა გრავიტაციის დაფარვა, რაც იწვევდა ანტიგრავიტაციის ეფექტს</a:t>
            </a:r>
          </a:p>
          <a:p>
            <a:r>
              <a:rPr lang="ka-GE" dirty="0" smtClean="0"/>
              <a:t>გარდა ამისა იყო მტკიცება რომ პარალელული ფირფიტის კონდესატორებს შეეძლოთ გრავიტაციის დაფარვა.</a:t>
            </a:r>
            <a:endParaRPr lang="en-US" dirty="0" smtClean="0"/>
          </a:p>
          <a:p>
            <a:r>
              <a:rPr lang="ka-GE" dirty="0" smtClean="0"/>
              <a:t>მაგრამ ეს მტკიცებები არ გაუმეორებია არავის და არ დამტკიცებულა.</a:t>
            </a:r>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39372" y="3867802"/>
            <a:ext cx="4517528" cy="2542252"/>
          </a:xfrm>
          <a:prstGeom prst="rect">
            <a:avLst/>
          </a:prstGeom>
        </p:spPr>
      </p:pic>
    </p:spTree>
    <p:extLst>
      <p:ext uri="{BB962C8B-B14F-4D97-AF65-F5344CB8AC3E}">
        <p14:creationId xmlns:p14="http://schemas.microsoft.com/office/powerpoint/2010/main" val="247568800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ka-GE" dirty="0" smtClean="0"/>
              <a:t>კვლევები ანტიგრავიტაციაზე</a:t>
            </a:r>
            <a:endParaRPr lang="en-US" dirty="0"/>
          </a:p>
        </p:txBody>
      </p:sp>
      <p:sp>
        <p:nvSpPr>
          <p:cNvPr id="3" name="Content Placeholder 2"/>
          <p:cNvSpPr>
            <a:spLocks noGrp="1"/>
          </p:cNvSpPr>
          <p:nvPr>
            <p:ph idx="1"/>
          </p:nvPr>
        </p:nvSpPr>
        <p:spPr>
          <a:xfrm>
            <a:off x="646111" y="1523529"/>
            <a:ext cx="8946541" cy="4195481"/>
          </a:xfrm>
        </p:spPr>
        <p:txBody>
          <a:bodyPr/>
          <a:lstStyle/>
          <a:p>
            <a:r>
              <a:rPr lang="ka-GE" dirty="0" smtClean="0"/>
              <a:t>არიან მეცნიერთა ჯგუფები  რომლებიც განიხილავენ ანტი გრავიტაციის არსებობას , ისინი სვამენ  კითხვას თუ მატერია ვარდება ქვევით მაშინ ანტიმატერია თუ ეცემა პირიქით ზევით.</a:t>
            </a:r>
          </a:p>
          <a:p>
            <a:r>
              <a:rPr lang="ka-GE" dirty="0" smtClean="0"/>
              <a:t>ეს კველვები ტარდება </a:t>
            </a:r>
            <a:r>
              <a:rPr lang="en-US" dirty="0" smtClean="0"/>
              <a:t>CERN-</a:t>
            </a:r>
            <a:r>
              <a:rPr lang="ka-GE" dirty="0" smtClean="0"/>
              <a:t>ში. იქ იციან როგორ უნდა შექმნან ანტიმატერია და მარტივია მათი აღჭურვილობით ანტიპროტონებისა და ანტიელექტრონების შექმნა.</a:t>
            </a:r>
          </a:p>
          <a:p>
            <a:r>
              <a:rPr lang="ka-GE" dirty="0" smtClean="0"/>
              <a:t>მაგრამ არც ანტიპროტონები და არც ანტი ელექტრონები არიან შესაფერისი ამ კვლევისათვის რადგან მათ გააჩნიათ ელექტრული მუხტი. ელექტრული ძალა დაახლოებით 10^40 ჯერ მეტია ვიდრე გრავიტაცია.</a:t>
            </a:r>
            <a:endParaRPr lang="en-US" dirty="0"/>
          </a:p>
        </p:txBody>
      </p:sp>
    </p:spTree>
    <p:extLst>
      <p:ext uri="{BB962C8B-B14F-4D97-AF65-F5344CB8AC3E}">
        <p14:creationId xmlns:p14="http://schemas.microsoft.com/office/powerpoint/2010/main" val="223685976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098" name="Picture 2" descr="What Is Antimatter? Definition and Exampl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79566"/>
            <a:ext cx="9244545" cy="616303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548640" y="5157601"/>
            <a:ext cx="8622792" cy="1384995"/>
          </a:xfrm>
          <a:prstGeom prst="rect">
            <a:avLst/>
          </a:prstGeom>
          <a:solidFill>
            <a:srgbClr val="C4FFD8"/>
          </a:solidFill>
        </p:spPr>
        <p:txBody>
          <a:bodyPr wrap="square" rtlCol="0">
            <a:spAutoFit/>
          </a:bodyPr>
          <a:lstStyle/>
          <a:p>
            <a:r>
              <a:rPr lang="ka-GE" sz="2800" dirty="0" smtClean="0">
                <a:solidFill>
                  <a:schemeClr val="bg1"/>
                </a:solidFill>
              </a:rPr>
              <a:t>მატერიისა და ანტიმატერიის ატომებს აქვთ ეთნაირი მასა, მაგრამ განსხვავებული ელექტრული მუხტი და კვანტური რიცხვები.</a:t>
            </a:r>
            <a:endParaRPr lang="en-US" sz="2800" dirty="0">
              <a:solidFill>
                <a:schemeClr val="bg1"/>
              </a:solidFill>
            </a:endParaRPr>
          </a:p>
        </p:txBody>
      </p:sp>
      <p:sp>
        <p:nvSpPr>
          <p:cNvPr id="6" name="TextBox 5"/>
          <p:cNvSpPr txBox="1"/>
          <p:nvPr/>
        </p:nvSpPr>
        <p:spPr>
          <a:xfrm>
            <a:off x="1243584" y="1298447"/>
            <a:ext cx="3108960" cy="461665"/>
          </a:xfrm>
          <a:prstGeom prst="rect">
            <a:avLst/>
          </a:prstGeom>
          <a:solidFill>
            <a:srgbClr val="C4FFD8"/>
          </a:solidFill>
        </p:spPr>
        <p:txBody>
          <a:bodyPr wrap="square" rtlCol="0">
            <a:spAutoFit/>
          </a:bodyPr>
          <a:lstStyle/>
          <a:p>
            <a:r>
              <a:rPr lang="ka-GE" sz="2400" dirty="0" smtClean="0">
                <a:ln>
                  <a:solidFill>
                    <a:sysClr val="windowText" lastClr="000000"/>
                  </a:solidFill>
                </a:ln>
                <a:solidFill>
                  <a:schemeClr val="bg1"/>
                </a:solidFill>
              </a:rPr>
              <a:t>ლითიუმის</a:t>
            </a:r>
            <a:r>
              <a:rPr lang="ka-GE" sz="2400" dirty="0" smtClean="0">
                <a:ln>
                  <a:solidFill>
                    <a:sysClr val="windowText" lastClr="000000"/>
                  </a:solidFill>
                </a:ln>
              </a:rPr>
              <a:t> </a:t>
            </a:r>
            <a:r>
              <a:rPr lang="ka-GE" sz="2400" dirty="0" smtClean="0">
                <a:ln>
                  <a:solidFill>
                    <a:sysClr val="windowText" lastClr="000000"/>
                  </a:solidFill>
                </a:ln>
                <a:solidFill>
                  <a:schemeClr val="bg1"/>
                </a:solidFill>
              </a:rPr>
              <a:t>ატომი</a:t>
            </a:r>
            <a:endParaRPr lang="en-US" sz="2400" dirty="0">
              <a:ln>
                <a:solidFill>
                  <a:sysClr val="windowText" lastClr="000000"/>
                </a:solidFill>
              </a:ln>
              <a:solidFill>
                <a:schemeClr val="bg1"/>
              </a:solidFill>
            </a:endParaRPr>
          </a:p>
        </p:txBody>
      </p:sp>
      <p:sp>
        <p:nvSpPr>
          <p:cNvPr id="7" name="TextBox 6"/>
          <p:cNvSpPr txBox="1"/>
          <p:nvPr/>
        </p:nvSpPr>
        <p:spPr>
          <a:xfrm>
            <a:off x="5466854" y="1260586"/>
            <a:ext cx="3704578" cy="461665"/>
          </a:xfrm>
          <a:prstGeom prst="rect">
            <a:avLst/>
          </a:prstGeom>
          <a:solidFill>
            <a:srgbClr val="C4FFD8"/>
          </a:solidFill>
        </p:spPr>
        <p:txBody>
          <a:bodyPr wrap="square" rtlCol="0">
            <a:spAutoFit/>
          </a:bodyPr>
          <a:lstStyle/>
          <a:p>
            <a:r>
              <a:rPr lang="ka-GE" sz="2400" dirty="0" smtClean="0">
                <a:ln>
                  <a:solidFill>
                    <a:sysClr val="windowText" lastClr="000000"/>
                  </a:solidFill>
                </a:ln>
                <a:solidFill>
                  <a:schemeClr val="bg1"/>
                </a:solidFill>
              </a:rPr>
              <a:t>ანტილითიუმის</a:t>
            </a:r>
            <a:r>
              <a:rPr lang="ka-GE" sz="2400" dirty="0" smtClean="0">
                <a:ln>
                  <a:solidFill>
                    <a:sysClr val="windowText" lastClr="000000"/>
                  </a:solidFill>
                </a:ln>
              </a:rPr>
              <a:t> </a:t>
            </a:r>
            <a:r>
              <a:rPr lang="ka-GE" sz="2400" dirty="0" smtClean="0">
                <a:ln>
                  <a:solidFill>
                    <a:sysClr val="windowText" lastClr="000000"/>
                  </a:solidFill>
                </a:ln>
                <a:solidFill>
                  <a:schemeClr val="bg1"/>
                </a:solidFill>
              </a:rPr>
              <a:t>ატომი</a:t>
            </a:r>
            <a:endParaRPr lang="en-US" sz="2400" dirty="0">
              <a:ln>
                <a:solidFill>
                  <a:sysClr val="windowText" lastClr="000000"/>
                </a:solidFill>
              </a:ln>
              <a:solidFill>
                <a:schemeClr val="bg1"/>
              </a:solidFill>
            </a:endParaRPr>
          </a:p>
        </p:txBody>
      </p:sp>
      <p:sp>
        <p:nvSpPr>
          <p:cNvPr id="8" name="TextBox 7"/>
          <p:cNvSpPr txBox="1"/>
          <p:nvPr/>
        </p:nvSpPr>
        <p:spPr>
          <a:xfrm>
            <a:off x="265176" y="1853248"/>
            <a:ext cx="1545336" cy="369332"/>
          </a:xfrm>
          <a:prstGeom prst="rect">
            <a:avLst/>
          </a:prstGeom>
          <a:solidFill>
            <a:srgbClr val="C4FFD8"/>
          </a:solidFill>
        </p:spPr>
        <p:txBody>
          <a:bodyPr wrap="square" rtlCol="0">
            <a:spAutoFit/>
          </a:bodyPr>
          <a:lstStyle/>
          <a:p>
            <a:r>
              <a:rPr lang="ka-GE" dirty="0" smtClean="0">
                <a:ln>
                  <a:solidFill>
                    <a:sysClr val="windowText" lastClr="000000"/>
                  </a:solidFill>
                </a:ln>
                <a:solidFill>
                  <a:schemeClr val="bg1"/>
                </a:solidFill>
              </a:rPr>
              <a:t>ელექტრონი</a:t>
            </a:r>
            <a:endParaRPr lang="en-US" dirty="0">
              <a:ln>
                <a:solidFill>
                  <a:sysClr val="windowText" lastClr="000000"/>
                </a:solidFill>
              </a:ln>
              <a:solidFill>
                <a:schemeClr val="bg1"/>
              </a:solidFill>
            </a:endParaRPr>
          </a:p>
        </p:txBody>
      </p:sp>
      <p:sp>
        <p:nvSpPr>
          <p:cNvPr id="10" name="TextBox 9"/>
          <p:cNvSpPr txBox="1"/>
          <p:nvPr/>
        </p:nvSpPr>
        <p:spPr>
          <a:xfrm>
            <a:off x="4828350" y="1853248"/>
            <a:ext cx="1545336" cy="369332"/>
          </a:xfrm>
          <a:prstGeom prst="rect">
            <a:avLst/>
          </a:prstGeom>
          <a:solidFill>
            <a:srgbClr val="C4FFD8"/>
          </a:solidFill>
        </p:spPr>
        <p:txBody>
          <a:bodyPr wrap="square" rtlCol="0">
            <a:spAutoFit/>
          </a:bodyPr>
          <a:lstStyle/>
          <a:p>
            <a:r>
              <a:rPr lang="ka-GE" dirty="0" smtClean="0">
                <a:ln>
                  <a:solidFill>
                    <a:sysClr val="windowText" lastClr="000000"/>
                  </a:solidFill>
                </a:ln>
                <a:solidFill>
                  <a:schemeClr val="bg1"/>
                </a:solidFill>
              </a:rPr>
              <a:t>პოზიტრონი</a:t>
            </a:r>
            <a:endParaRPr lang="en-US" dirty="0">
              <a:ln>
                <a:solidFill>
                  <a:sysClr val="windowText" lastClr="000000"/>
                </a:solidFill>
              </a:ln>
              <a:solidFill>
                <a:schemeClr val="bg1"/>
              </a:solidFill>
            </a:endParaRPr>
          </a:p>
        </p:txBody>
      </p:sp>
    </p:spTree>
    <p:extLst>
      <p:ext uri="{BB962C8B-B14F-4D97-AF65-F5344CB8AC3E}">
        <p14:creationId xmlns:p14="http://schemas.microsoft.com/office/powerpoint/2010/main" val="168315244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818638"/>
            <a:ext cx="8946541" cy="4195481"/>
          </a:xfrm>
        </p:spPr>
        <p:txBody>
          <a:bodyPr/>
          <a:lstStyle/>
          <a:p>
            <a:r>
              <a:rPr lang="ka-GE" dirty="0" smtClean="0"/>
              <a:t>ამიტომ თუ გვინდა შევისწავლოთ ანტიმატერიის გრავიტაციული ქცევა, გვჭირდება რომ დავიცვათ ჩვენი აღჭურვილობა ელექტრომაგნიტური ველისაგან, წინააღმდეგ შემთხვევაში არაფერი გამოვა.</a:t>
            </a:r>
          </a:p>
          <a:p>
            <a:r>
              <a:rPr lang="ka-GE" dirty="0" smtClean="0"/>
              <a:t>ამიტომ მკვლევარები </a:t>
            </a:r>
            <a:r>
              <a:rPr lang="en-US" dirty="0" smtClean="0"/>
              <a:t>CERN</a:t>
            </a:r>
            <a:r>
              <a:rPr lang="ka-GE" dirty="0" smtClean="0"/>
              <a:t>-ში უახლოვდებიან ამ მდგომარეობას ანტიპროტონისა და ანტიელექტრონის გაერთიანებით</a:t>
            </a:r>
            <a:r>
              <a:rPr lang="en-US" dirty="0" smtClean="0"/>
              <a:t>, </a:t>
            </a:r>
            <a:r>
              <a:rPr lang="ka-GE" dirty="0" smtClean="0"/>
              <a:t>რითაც იღებენ ანტიწყალბადის ატომს რომელიც ელექტრულად ნეიტრალურია</a:t>
            </a:r>
            <a:endParaRPr lang="en-US" dirty="0"/>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35927" y="3157579"/>
            <a:ext cx="6102625" cy="3432345"/>
          </a:xfrm>
          <a:prstGeom prst="rect">
            <a:avLst/>
          </a:prstGeom>
        </p:spPr>
      </p:pic>
    </p:spTree>
    <p:extLst>
      <p:ext uri="{BB962C8B-B14F-4D97-AF65-F5344CB8AC3E}">
        <p14:creationId xmlns:p14="http://schemas.microsoft.com/office/powerpoint/2010/main" val="370543172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23534"/>
            <a:ext cx="8946541" cy="4195481"/>
          </a:xfrm>
        </p:spPr>
        <p:txBody>
          <a:bodyPr/>
          <a:lstStyle/>
          <a:p>
            <a:r>
              <a:rPr lang="ka-GE" dirty="0" smtClean="0"/>
              <a:t>ეს მოცემული პრობლემის გადასაჭრელად ჭკვიანური მეთოდია და თითქოს მარტივად ჟღერს, მაგრამ ძალიან რთულია რის გამოც სხვადასხვა ექსპერიმენტული ჯგუფები სხვადასხვანაირად ცდილობენ ამის მიღწევას, რის შემდეგაც აპირებენ რომ ანტიწყალბადის გაუშვან ზევით ან თავისუფლად უბრალოდ დააშორონ დანარჩენებს  და ნახონ რა მოხდება ანტიმატერია დაეცემა ქვევით და წავა მაღლა</a:t>
            </a:r>
            <a:endParaRPr lang="en-US" dirty="0"/>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94981" y="2669884"/>
            <a:ext cx="6700085" cy="3767655"/>
          </a:xfrm>
          <a:prstGeom prst="rect">
            <a:avLst/>
          </a:prstGeom>
        </p:spPr>
      </p:pic>
    </p:spTree>
    <p:extLst>
      <p:ext uri="{BB962C8B-B14F-4D97-AF65-F5344CB8AC3E}">
        <p14:creationId xmlns:p14="http://schemas.microsoft.com/office/powerpoint/2010/main" val="261644659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111" y="0"/>
            <a:ext cx="9404723" cy="1400530"/>
          </a:xfrm>
        </p:spPr>
        <p:txBody>
          <a:bodyPr/>
          <a:lstStyle/>
          <a:p>
            <a:r>
              <a:rPr lang="ka-GE" dirty="0" smtClean="0"/>
              <a:t>მოლოდინი</a:t>
            </a:r>
            <a:endParaRPr lang="en-US" dirty="0"/>
          </a:p>
        </p:txBody>
      </p:sp>
      <p:sp>
        <p:nvSpPr>
          <p:cNvPr id="3" name="Content Placeholder 2"/>
          <p:cNvSpPr>
            <a:spLocks noGrp="1"/>
          </p:cNvSpPr>
          <p:nvPr>
            <p:ph idx="1"/>
          </p:nvPr>
        </p:nvSpPr>
        <p:spPr>
          <a:xfrm>
            <a:off x="646111" y="1376262"/>
            <a:ext cx="10262681" cy="4195481"/>
          </a:xfrm>
        </p:spPr>
        <p:txBody>
          <a:bodyPr/>
          <a:lstStyle/>
          <a:p>
            <a:r>
              <a:rPr lang="ka-GE" dirty="0" smtClean="0"/>
              <a:t>ზევით აღნიშნული ექსპერიმენტის მოლოდინი ბევრი მეცნიერისათვის ერთნაირია რომ ანტიმატერია ჩვეულებრივ დაეცემა ქვევით, რადგან გრავიტაციული ძალა დამოკიდებულია ობიექტის მასაზე და მეცნიერებმა გაზომეს ანტიმატერიის სუბატომური ნაწილაკების  მასა და იგივეა რაც შესაბამისი მატერიის ნაწილაკების მასის, ანტი პროტონის მასა იგივეა რაც პროტონის,  მაგრამ მეცნიერებს გაზომილი აქვთ ინერციული მასა და არა გრავიტაციული მასა. </a:t>
            </a:r>
          </a:p>
          <a:p>
            <a:r>
              <a:rPr lang="ka-GE" dirty="0"/>
              <a:t>ინერტული მასა – განსაზღვრავს სხეულის თვისებას შეინარჩუნოს მოძრაობა. კლასიკურ მექანიკაში ინერტული მასა განისაზღვრება, როგორც მოცემულ სხეულზე მოდებული </a:t>
            </a:r>
            <a:r>
              <a:rPr lang="ka-GE" dirty="0" smtClean="0"/>
              <a:t>ძალის </a:t>
            </a:r>
            <a:r>
              <a:rPr lang="ka-GE" dirty="0"/>
              <a:t>შეფარდება ამ ძალით გამოწვეულ </a:t>
            </a:r>
            <a:r>
              <a:rPr lang="ka-GE" dirty="0" smtClean="0"/>
              <a:t>აჩქარებაზე</a:t>
            </a:r>
          </a:p>
          <a:p>
            <a:r>
              <a:rPr lang="ka-GE" dirty="0"/>
              <a:t>გრავიტაციული მასა – განსაზღვრავს ძალას, რომლითაც სხეული ურთიერთქმედებს გრავიტაციულ ველთან.</a:t>
            </a:r>
          </a:p>
          <a:p>
            <a:endParaRPr lang="en-US" dirty="0"/>
          </a:p>
        </p:txBody>
      </p:sp>
    </p:spTree>
    <p:extLst>
      <p:ext uri="{BB962C8B-B14F-4D97-AF65-F5344CB8AC3E}">
        <p14:creationId xmlns:p14="http://schemas.microsoft.com/office/powerpoint/2010/main" val="188442780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65375" y="496833"/>
            <a:ext cx="8946541" cy="4195481"/>
          </a:xfrm>
        </p:spPr>
        <p:txBody>
          <a:bodyPr/>
          <a:lstStyle/>
          <a:p>
            <a:r>
              <a:rPr lang="ka-GE" dirty="0" smtClean="0"/>
              <a:t>მატერიისათვის ინერციული და გრავიტაციული მასები არის ერთიდაიგივე</a:t>
            </a:r>
            <a:r>
              <a:rPr lang="en-US" dirty="0" smtClean="0"/>
              <a:t>, </a:t>
            </a:r>
            <a:r>
              <a:rPr lang="ka-GE" dirty="0" smtClean="0"/>
              <a:t>ეს არის ძირითადი ვარაუდი აინშტაინის ფარდობითობის თეორიის.</a:t>
            </a:r>
          </a:p>
          <a:p>
            <a:r>
              <a:rPr lang="ka-GE" dirty="0" smtClean="0"/>
              <a:t>მაგრამ ჩვენ არ გაგვიზომავს ანტიმატერიის გრავიტაციული მასა, შესაძლებელია რომ ეს პრინციპი არ მუშაობდეს ანტიმატერიისათვის, შესაძლებელია რომ ანტიმატერიისათვის გრავიტაციული მასა იყოს საპირისპირო ინერციული მასის, რაც შესაძლებელს გახდიდა რომ ანტიმატერია არ დაცემულიყო ქვევით.</a:t>
            </a:r>
            <a:endParaRPr lang="en-US" dirty="0"/>
          </a:p>
        </p:txBody>
      </p:sp>
    </p:spTree>
    <p:extLst>
      <p:ext uri="{BB962C8B-B14F-4D97-AF65-F5344CB8AC3E}">
        <p14:creationId xmlns:p14="http://schemas.microsoft.com/office/powerpoint/2010/main" val="314312411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9225" y="1302949"/>
            <a:ext cx="9404723" cy="1400530"/>
          </a:xfrm>
        </p:spPr>
        <p:txBody>
          <a:bodyPr/>
          <a:lstStyle/>
          <a:p>
            <a:r>
              <a:rPr lang="en-US" dirty="0" smtClean="0"/>
              <a:t>Any questions?</a:t>
            </a:r>
            <a:endParaRPr lang="en-US" dirty="0"/>
          </a:p>
        </p:txBody>
      </p:sp>
      <p:pic>
        <p:nvPicPr>
          <p:cNvPr id="5122" name="Picture 2" descr="Scientist question Images, Stock Photos &amp; Vectors | Shutterstock"/>
          <p:cNvPicPr>
            <a:picLocks noGrp="1" noChangeAspect="1" noChangeArrowheads="1"/>
          </p:cNvPicPr>
          <p:nvPr>
            <p:ph idx="1"/>
          </p:nvPr>
        </p:nvPicPr>
        <p:blipFill>
          <a:blip r:embed="rId2">
            <a:extLst>
              <a:ext uri="{BEBA8EAE-BF5A-486C-A8C5-ECC9F3942E4B}">
                <a14:imgProps xmlns:a14="http://schemas.microsoft.com/office/drawing/2010/main">
                  <a14:imgLayer r:embed="rId3">
                    <a14:imgEffect>
                      <a14:backgroundRemoval t="6786" b="90000" l="10000" r="90000"/>
                    </a14:imgEffect>
                  </a14:imgLayer>
                </a14:imgProps>
              </a:ext>
              <a:ext uri="{28A0092B-C50C-407E-A947-70E740481C1C}">
                <a14:useLocalDpi xmlns:a14="http://schemas.microsoft.com/office/drawing/2010/main" val="0"/>
              </a:ext>
            </a:extLst>
          </a:blip>
          <a:srcRect/>
          <a:stretch>
            <a:fillRect/>
          </a:stretch>
        </p:blipFill>
        <p:spPr bwMode="auto">
          <a:xfrm>
            <a:off x="3507264" y="4069036"/>
            <a:ext cx="3682415" cy="39656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3430674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3395" y="3709265"/>
            <a:ext cx="9404723" cy="1400530"/>
          </a:xfrm>
        </p:spPr>
        <p:txBody>
          <a:bodyPr/>
          <a:lstStyle/>
          <a:p>
            <a:r>
              <a:rPr lang="ka-GE" dirty="0" smtClean="0"/>
              <a:t>მადლობა ყურადღებისთვის!</a:t>
            </a:r>
            <a:endParaRPr lang="en-US" dirty="0"/>
          </a:p>
        </p:txBody>
      </p:sp>
    </p:spTree>
    <p:extLst>
      <p:ext uri="{BB962C8B-B14F-4D97-AF65-F5344CB8AC3E}">
        <p14:creationId xmlns:p14="http://schemas.microsoft.com/office/powerpoint/2010/main" val="373294445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ka-GE" dirty="0" smtClean="0"/>
              <a:t>გამოყენებული წყაროები:</a:t>
            </a:r>
            <a:endParaRPr lang="en-US" dirty="0"/>
          </a:p>
        </p:txBody>
      </p:sp>
      <p:sp>
        <p:nvSpPr>
          <p:cNvPr id="3" name="Content Placeholder 2"/>
          <p:cNvSpPr>
            <a:spLocks noGrp="1"/>
          </p:cNvSpPr>
          <p:nvPr>
            <p:ph idx="1"/>
          </p:nvPr>
        </p:nvSpPr>
        <p:spPr>
          <a:xfrm>
            <a:off x="646111" y="1742022"/>
            <a:ext cx="8946541" cy="4195481"/>
          </a:xfrm>
        </p:spPr>
        <p:txBody>
          <a:bodyPr/>
          <a:lstStyle/>
          <a:p>
            <a:r>
              <a:rPr lang="en-US" dirty="0">
                <a:hlinkClick r:id="rId2"/>
              </a:rPr>
              <a:t>https://www.fnal.gov</a:t>
            </a:r>
            <a:r>
              <a:rPr lang="en-US" dirty="0" smtClean="0">
                <a:hlinkClick r:id="rId2"/>
              </a:rPr>
              <a:t>/</a:t>
            </a:r>
            <a:endParaRPr lang="ka-GE" dirty="0" smtClean="0"/>
          </a:p>
          <a:p>
            <a:r>
              <a:rPr lang="en-US" dirty="0">
                <a:hlinkClick r:id="rId3"/>
              </a:rPr>
              <a:t>https://</a:t>
            </a:r>
            <a:r>
              <a:rPr lang="en-US" dirty="0" smtClean="0">
                <a:hlinkClick r:id="rId3"/>
              </a:rPr>
              <a:t>en.wikipedia.org/wiki/Anti-gravity#Gravity_shields</a:t>
            </a:r>
            <a:endParaRPr lang="ka-GE" dirty="0" smtClean="0"/>
          </a:p>
          <a:p>
            <a:r>
              <a:rPr lang="en-US" dirty="0">
                <a:hlinkClick r:id="rId4"/>
              </a:rPr>
              <a:t>https://</a:t>
            </a:r>
            <a:r>
              <a:rPr lang="en-US" dirty="0" smtClean="0">
                <a:hlinkClick r:id="rId4"/>
              </a:rPr>
              <a:t>science.howstuffworks.com/innovation/science-questions/antigravity.htm</a:t>
            </a:r>
            <a:endParaRPr lang="en-US" dirty="0" smtClean="0"/>
          </a:p>
          <a:p>
            <a:endParaRPr lang="en-US" dirty="0"/>
          </a:p>
        </p:txBody>
      </p:sp>
    </p:spTree>
    <p:extLst>
      <p:ext uri="{BB962C8B-B14F-4D97-AF65-F5344CB8AC3E}">
        <p14:creationId xmlns:p14="http://schemas.microsoft.com/office/powerpoint/2010/main" val="175314049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Template>
  <TotalTime>1010</TotalTime>
  <Words>520</Words>
  <Application>Microsoft Office PowerPoint</Application>
  <PresentationFormat>Widescreen</PresentationFormat>
  <Paragraphs>39</Paragraphs>
  <Slides>13</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Arial</vt:lpstr>
      <vt:lpstr>Calibri</vt:lpstr>
      <vt:lpstr>Century Gothic</vt:lpstr>
      <vt:lpstr>Sylfaen</vt:lpstr>
      <vt:lpstr>Wingdings 3</vt:lpstr>
      <vt:lpstr>Ion</vt:lpstr>
      <vt:lpstr>ანტი-გრავიტაცია</vt:lpstr>
      <vt:lpstr>რა არის გრავიტაცია?</vt:lpstr>
      <vt:lpstr>გავეცნოთ ანტი-გრავიტაციას</vt:lpstr>
      <vt:lpstr>ანტი-გრავიტაციული მოწყობილობა</vt:lpstr>
      <vt:lpstr>კვლევები ანტიგრავიტაციაზე</vt:lpstr>
      <vt:lpstr>PowerPoint Presentation</vt:lpstr>
      <vt:lpstr>PowerPoint Presentation</vt:lpstr>
      <vt:lpstr>PowerPoint Presentation</vt:lpstr>
      <vt:lpstr>მოლოდინი</vt:lpstr>
      <vt:lpstr>PowerPoint Presentation</vt:lpstr>
      <vt:lpstr>Any questions?</vt:lpstr>
      <vt:lpstr>მადლობა ყურადღებისთვის!</vt:lpstr>
      <vt:lpstr>გამოყენებული წყაროები:</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ანტი-გრავიტაცია</dc:title>
  <dc:creator>Microsoft account</dc:creator>
  <cp:lastModifiedBy>Microsoft account</cp:lastModifiedBy>
  <cp:revision>19</cp:revision>
  <dcterms:created xsi:type="dcterms:W3CDTF">2022-05-23T17:37:50Z</dcterms:created>
  <dcterms:modified xsi:type="dcterms:W3CDTF">2022-06-05T19:45:00Z</dcterms:modified>
</cp:coreProperties>
</file>