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08" r:id="rId1"/>
  </p:sldMasterIdLst>
  <p:notesMasterIdLst>
    <p:notesMasterId r:id="rId11"/>
  </p:notesMasterIdLst>
  <p:sldIdLst>
    <p:sldId id="256" r:id="rId2"/>
    <p:sldId id="275" r:id="rId3"/>
    <p:sldId id="257" r:id="rId4"/>
    <p:sldId id="278" r:id="rId5"/>
    <p:sldId id="268" r:id="rId6"/>
    <p:sldId id="269" r:id="rId7"/>
    <p:sldId id="270" r:id="rId8"/>
    <p:sldId id="279" r:id="rId9"/>
    <p:sldId id="287"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7878" autoAdjust="0"/>
    <p:restoredTop sz="94660"/>
  </p:normalViewPr>
  <p:slideViewPr>
    <p:cSldViewPr>
      <p:cViewPr>
        <p:scale>
          <a:sx n="90" d="100"/>
          <a:sy n="90" d="100"/>
        </p:scale>
        <p:origin x="-714" y="37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749B21F-5CAE-4E75-AFF2-9C6B854D9853}" type="datetimeFigureOut">
              <a:rPr lang="en-US" smtClean="0"/>
              <a:pPr/>
              <a:t>12/15/2016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A0C9A2E-C62A-49C7-95D4-CF3FF4A5D8F3}" type="slidenum">
              <a:rPr lang="en-US" smtClean="0"/>
              <a:pPr/>
              <a:t>‹#›</a:t>
            </a:fld>
            <a:endParaRPr lang="en-US"/>
          </a:p>
        </p:txBody>
      </p:sp>
    </p:spTree>
    <p:extLst>
      <p:ext uri="{BB962C8B-B14F-4D97-AF65-F5344CB8AC3E}">
        <p14:creationId xmlns="" xmlns:p14="http://schemas.microsoft.com/office/powerpoint/2010/main" val="35777647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D86DEB7D-F243-4F94-B0F1-05A4DAD39796}" type="datetime1">
              <a:rPr lang="en-US" smtClean="0"/>
              <a:pPr/>
              <a:t>12/15/2016</a:t>
            </a:fld>
            <a:endParaRPr lang="en-US"/>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584824A0-6287-4F1A-9868-640AC2DD2FDA}" type="datetime1">
              <a:rPr lang="en-US" smtClean="0"/>
              <a:pPr/>
              <a:t>12/15/2016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B6F15528-21DE-4FAA-801E-634DDDAF4B2B}" type="slidenum">
              <a:rPr lang="en-US" smtClean="0"/>
              <a:pPr/>
              <a:t>‹#›</a:t>
            </a:fld>
            <a:endParaRPr lang="en-US"/>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758D16A4-4312-4E42-9BD2-ED187D9EE0A2}" type="datetime1">
              <a:rPr lang="en-US" smtClean="0"/>
              <a:pPr/>
              <a:t>12/15/2016</a:t>
            </a:fld>
            <a:endParaRPr lang="en-US"/>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B6F15528-21DE-4FAA-801E-634DDDAF4B2B}" type="slidenum">
              <a:rPr lang="en-US" smtClean="0"/>
              <a:pPr/>
              <a:t>‹#›</a:t>
            </a:fld>
            <a:endParaRPr lang="en-US"/>
          </a:p>
        </p:txBody>
      </p:sp>
      <p:sp>
        <p:nvSpPr>
          <p:cNvPr id="14" name="Footer Placehold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1D9C149C-2EB0-46B2-8F68-B8D2267811D0}" type="datetime1">
              <a:rPr lang="en-US" smtClean="0"/>
              <a:pPr/>
              <a:t>12/15/2016</a:t>
            </a:fld>
            <a:endParaRPr lang="en-US"/>
          </a:p>
        </p:txBody>
      </p:sp>
      <p:sp>
        <p:nvSpPr>
          <p:cNvPr id="10" name="Slide Number Placeholder 9"/>
          <p:cNvSpPr>
            <a:spLocks noGrp="1"/>
          </p:cNvSpPr>
          <p:nvPr>
            <p:ph type="sldNum" sz="quarter" idx="16"/>
          </p:nvPr>
        </p:nvSpPr>
        <p:spPr/>
        <p:txBody>
          <a:bodyPr rtlCol="0"/>
          <a:lstStyle/>
          <a:p>
            <a:fld id="{B6F15528-21DE-4FAA-801E-634DDDAF4B2B}" type="slidenum">
              <a:rPr lang="en-US" smtClean="0"/>
              <a:pPr/>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F38C5C87-DD60-4E63-AA62-ACC088384862}" type="datetime1">
              <a:rPr lang="en-US" smtClean="0"/>
              <a:pPr/>
              <a:t>12/15/2016</a:t>
            </a:fld>
            <a:endParaRPr lang="en-US"/>
          </a:p>
        </p:txBody>
      </p:sp>
      <p:sp>
        <p:nvSpPr>
          <p:cNvPr id="12" name="Slide Number Placeholder 11"/>
          <p:cNvSpPr>
            <a:spLocks noGrp="1"/>
          </p:cNvSpPr>
          <p:nvPr>
            <p:ph type="sldNum" sz="quarter" idx="16"/>
          </p:nvPr>
        </p:nvSpPr>
        <p:spPr/>
        <p:txBody>
          <a:bodyPr rtlCol="0"/>
          <a:lstStyle/>
          <a:p>
            <a:fld id="{B6F15528-21DE-4FAA-801E-634DDDAF4B2B}" type="slidenum">
              <a:rPr lang="en-US" smtClean="0"/>
              <a:pPr/>
              <a:t>‹#›</a:t>
            </a:fld>
            <a:endParaRPr lang="en-US"/>
          </a:p>
        </p:txBody>
      </p:sp>
      <p:sp>
        <p:nvSpPr>
          <p:cNvPr id="14" name="Footer Placeholder 13"/>
          <p:cNvSpPr>
            <a:spLocks noGrp="1"/>
          </p:cNvSpPr>
          <p:nvPr>
            <p:ph type="ftr" sz="quarter" idx="17"/>
          </p:nvPr>
        </p:nvSpPr>
        <p:spPr/>
        <p:txBody>
          <a:bodyPr rtlCol="0"/>
          <a:lstStyle/>
          <a:p>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7ED6F1A-B5D8-429E-85FE-9E39D089F980}" type="datetime1">
              <a:rPr lang="en-US" smtClean="0"/>
              <a:pPr/>
              <a:t>12/15/2016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6C1140-4F60-49B4-BB55-B0846834E90C}" type="datetime1">
              <a:rPr lang="en-US" smtClean="0"/>
              <a:pPr/>
              <a:t>12/15/2016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979DE329-C1CF-4433-8622-DC4A63766F7C}" type="datetime1">
              <a:rPr lang="en-US" smtClean="0"/>
              <a:pPr/>
              <a:t>12/15/2016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B6F15528-21DE-4FAA-801E-634DDDAF4B2B}" type="slidenum">
              <a:rPr lang="en-US" smtClean="0"/>
              <a:pPr/>
              <a:t>‹#›</a:t>
            </a:fld>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405B9929-7C40-4F0D-A8A9-B8872EC8E749}" type="datetime1">
              <a:rPr lang="en-US" smtClean="0"/>
              <a:pPr/>
              <a:t>12/15/2016</a:t>
            </a:fld>
            <a:endParaRPr lang="en-US"/>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B6F15528-21DE-4FAA-801E-634DDDAF4B2B}" type="slidenum">
              <a:rPr lang="en-US" smtClean="0"/>
              <a:pPr/>
              <a:t>‹#›</a:t>
            </a:fld>
            <a:endParaRPr lang="en-US"/>
          </a:p>
        </p:txBody>
      </p:sp>
      <p:sp>
        <p:nvSpPr>
          <p:cNvPr id="14" name="Footer Placeholder 13"/>
          <p:cNvSpPr>
            <a:spLocks noGrp="1"/>
          </p:cNvSpPr>
          <p:nvPr>
            <p:ph type="ftr" sz="quarter" idx="12"/>
          </p:nvPr>
        </p:nvSpPr>
        <p:spPr>
          <a:xfrm>
            <a:off x="1600200" y="6248206"/>
            <a:ext cx="4572000" cy="365125"/>
          </a:xfrm>
        </p:spPr>
        <p:txBody>
          <a:bodyPr rtlCol="0"/>
          <a:lstStyle/>
          <a:p>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52F6614-BD17-4566-825B-2DE4BE973AAA}" type="datetime1">
              <a:rPr lang="en-US" smtClean="0"/>
              <a:pPr/>
              <a:t>12/15/2016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7A692CAB-6EA4-43DE-8573-C00AA359BB36}" type="datetime1">
              <a:rPr lang="en-US" smtClean="0"/>
              <a:pPr/>
              <a:t>12/15/2016</a:t>
            </a:fld>
            <a:endParaRPr lang="en-US"/>
          </a:p>
        </p:txBody>
      </p:sp>
      <p:sp>
        <p:nvSpPr>
          <p:cNvPr id="5" name="Footer Placeholder 4"/>
          <p:cNvSpPr>
            <a:spLocks noGrp="1"/>
          </p:cNvSpPr>
          <p:nvPr>
            <p:ph type="ftr" sz="quarter" idx="11"/>
          </p:nvPr>
        </p:nvSpPr>
        <p:spPr>
          <a:xfrm>
            <a:off x="457201" y="6248207"/>
            <a:ext cx="5573483" cy="365125"/>
          </a:xfrm>
        </p:spPr>
        <p:txBody>
          <a:bodyPr/>
          <a:lstStyle/>
          <a:p>
            <a:endParaRPr lang="en-US"/>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F3E9A695-7D17-4B5B-A222-F0E0D59919C5}" type="datetime1">
              <a:rPr lang="en-US" smtClean="0"/>
              <a:pPr/>
              <a:t>12/15/2016</a:t>
            </a:fld>
            <a:endParaRPr lang="en-US"/>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4009" r:id="rId1"/>
    <p:sldLayoutId id="2147484010" r:id="rId2"/>
    <p:sldLayoutId id="2147484011" r:id="rId3"/>
    <p:sldLayoutId id="2147484012" r:id="rId4"/>
    <p:sldLayoutId id="2147484013" r:id="rId5"/>
    <p:sldLayoutId id="2147484014" r:id="rId6"/>
    <p:sldLayoutId id="2147484015" r:id="rId7"/>
    <p:sldLayoutId id="2147484016" r:id="rId8"/>
    <p:sldLayoutId id="2147484017" r:id="rId9"/>
    <p:sldLayoutId id="2147484018" r:id="rId10"/>
    <p:sldLayoutId id="2147484019" r:id="rId11"/>
  </p:sldLayoutIdLst>
  <p:hf hdr="0" ftr="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1295400"/>
            <a:ext cx="6477000" cy="1524000"/>
          </a:xfrm>
        </p:spPr>
        <p:txBody>
          <a:bodyPr>
            <a:normAutofit/>
          </a:bodyPr>
          <a:lstStyle/>
          <a:p>
            <a:pPr algn="ctr"/>
            <a:r>
              <a:rPr lang="ka-GE" sz="4800" dirty="0" smtClean="0"/>
              <a:t>სამყაროს ისტორია</a:t>
            </a:r>
            <a:endParaRPr lang="en-US" sz="4800" dirty="0"/>
          </a:p>
        </p:txBody>
      </p:sp>
      <p:sp>
        <p:nvSpPr>
          <p:cNvPr id="3" name="Subtitle 2"/>
          <p:cNvSpPr>
            <a:spLocks noGrp="1"/>
          </p:cNvSpPr>
          <p:nvPr>
            <p:ph type="subTitle" idx="1"/>
          </p:nvPr>
        </p:nvSpPr>
        <p:spPr>
          <a:xfrm>
            <a:off x="533400" y="2667000"/>
            <a:ext cx="8001000" cy="2667000"/>
          </a:xfrm>
        </p:spPr>
        <p:txBody>
          <a:bodyPr>
            <a:normAutofit/>
          </a:bodyPr>
          <a:lstStyle/>
          <a:p>
            <a:pPr algn="ctr"/>
            <a:r>
              <a:rPr lang="ka-GE" dirty="0" smtClean="0"/>
              <a:t>თამარ ზაქარეიშვილი</a:t>
            </a:r>
          </a:p>
          <a:p>
            <a:pPr algn="ctr"/>
            <a:r>
              <a:rPr lang="ka-GE" dirty="0" smtClean="0"/>
              <a:t>თსუ</a:t>
            </a:r>
            <a:endParaRPr lang="en-US" dirty="0" smtClean="0"/>
          </a:p>
          <a:p>
            <a:pPr algn="ctr"/>
            <a:endParaRPr lang="en-US" dirty="0" smtClean="0"/>
          </a:p>
        </p:txBody>
      </p:sp>
      <p:pic>
        <p:nvPicPr>
          <p:cNvPr id="5" name="Picture 4" descr="tsu-logo.png"/>
          <p:cNvPicPr>
            <a:picLocks noChangeAspect="1"/>
          </p:cNvPicPr>
          <p:nvPr/>
        </p:nvPicPr>
        <p:blipFill>
          <a:blip r:embed="rId2" cstate="print"/>
          <a:stretch>
            <a:fillRect/>
          </a:stretch>
        </p:blipFill>
        <p:spPr>
          <a:xfrm>
            <a:off x="0" y="0"/>
            <a:ext cx="685800" cy="677571"/>
          </a:xfrm>
          <a:prstGeom prst="rect">
            <a:avLst/>
          </a:prstGeom>
        </p:spPr>
      </p:pic>
      <p:sp>
        <p:nvSpPr>
          <p:cNvPr id="6" name="Date Placeholder 5"/>
          <p:cNvSpPr>
            <a:spLocks noGrp="1"/>
          </p:cNvSpPr>
          <p:nvPr>
            <p:ph type="dt" sz="half" idx="10"/>
          </p:nvPr>
        </p:nvSpPr>
        <p:spPr/>
        <p:txBody>
          <a:bodyPr/>
          <a:lstStyle/>
          <a:p>
            <a:fld id="{1299CC56-799F-4CAB-9CD4-3B1DC915F653}" type="datetime1">
              <a:rPr lang="en-US" smtClean="0"/>
              <a:pPr/>
              <a:t>12/15/2016</a:t>
            </a:fld>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1</a:t>
            </a:fld>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57400" y="0"/>
            <a:ext cx="6477000" cy="457200"/>
          </a:xfrm>
        </p:spPr>
        <p:txBody>
          <a:bodyPr>
            <a:normAutofit fontScale="90000"/>
          </a:bodyPr>
          <a:lstStyle/>
          <a:p>
            <a:r>
              <a:rPr lang="ka-GE" i="1" dirty="0" smtClean="0"/>
              <a:t>სამყაროს ისტორია</a:t>
            </a:r>
            <a:endParaRPr lang="en-US" dirty="0"/>
          </a:p>
        </p:txBody>
      </p:sp>
      <p:pic>
        <p:nvPicPr>
          <p:cNvPr id="1028" name="Picture 4" descr="http://particleadventure.org/images/history-of-the-universe-2015.jpg"/>
          <p:cNvPicPr>
            <a:picLocks noChangeAspect="1" noChangeArrowheads="1"/>
          </p:cNvPicPr>
          <p:nvPr/>
        </p:nvPicPr>
        <p:blipFill>
          <a:blip r:embed="rId2" cstate="print"/>
          <a:srcRect/>
          <a:stretch>
            <a:fillRect/>
          </a:stretch>
        </p:blipFill>
        <p:spPr bwMode="auto">
          <a:xfrm>
            <a:off x="1152525" y="581025"/>
            <a:ext cx="6696075" cy="6276975"/>
          </a:xfrm>
          <a:prstGeom prst="rect">
            <a:avLst/>
          </a:prstGeom>
          <a:noFill/>
        </p:spPr>
      </p:pic>
    </p:spTree>
    <p:extLst>
      <p:ext uri="{BB962C8B-B14F-4D97-AF65-F5344CB8AC3E}">
        <p14:creationId xmlns="" xmlns:p14="http://schemas.microsoft.com/office/powerpoint/2010/main" val="6685962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153400" cy="990600"/>
          </a:xfrm>
        </p:spPr>
        <p:txBody>
          <a:bodyPr/>
          <a:lstStyle/>
          <a:p>
            <a:r>
              <a:rPr lang="ka-GE" dirty="0" smtClean="0"/>
              <a:t>შესავალი</a:t>
            </a:r>
            <a:endParaRPr lang="en-US" dirty="0"/>
          </a:p>
        </p:txBody>
      </p:sp>
      <p:sp>
        <p:nvSpPr>
          <p:cNvPr id="4" name="Date Placeholder 3"/>
          <p:cNvSpPr>
            <a:spLocks noGrp="1"/>
          </p:cNvSpPr>
          <p:nvPr>
            <p:ph type="dt" sz="half" idx="10"/>
          </p:nvPr>
        </p:nvSpPr>
        <p:spPr/>
        <p:txBody>
          <a:bodyPr/>
          <a:lstStyle/>
          <a:p>
            <a:fld id="{C1768ED3-628E-410A-B59D-9D508A3F8D96}" type="datetime1">
              <a:rPr lang="en-US" smtClean="0"/>
              <a:pPr/>
              <a:t>12/15/2016</a:t>
            </a:fld>
            <a:endParaRPr lang="en-US"/>
          </a:p>
        </p:txBody>
      </p:sp>
      <p:sp>
        <p:nvSpPr>
          <p:cNvPr id="5" name="Slide Number Placeholder 4"/>
          <p:cNvSpPr>
            <a:spLocks noGrp="1"/>
          </p:cNvSpPr>
          <p:nvPr>
            <p:ph type="sldNum" sz="quarter" idx="12"/>
          </p:nvPr>
        </p:nvSpPr>
        <p:spPr/>
        <p:txBody>
          <a:bodyPr>
            <a:normAutofit fontScale="85000" lnSpcReduction="20000"/>
          </a:bodyPr>
          <a:lstStyle/>
          <a:p>
            <a:fld id="{B6F15528-21DE-4FAA-801E-634DDDAF4B2B}" type="slidenum">
              <a:rPr lang="en-US" smtClean="0"/>
              <a:pPr/>
              <a:t>3</a:t>
            </a:fld>
            <a:endParaRPr lang="en-US"/>
          </a:p>
        </p:txBody>
      </p:sp>
      <p:sp>
        <p:nvSpPr>
          <p:cNvPr id="7" name="Content Placeholder 2"/>
          <p:cNvSpPr txBox="1">
            <a:spLocks/>
          </p:cNvSpPr>
          <p:nvPr/>
        </p:nvSpPr>
        <p:spPr>
          <a:xfrm>
            <a:off x="228600" y="1752600"/>
            <a:ext cx="8763000" cy="4495800"/>
          </a:xfrm>
          <a:prstGeom prst="rect">
            <a:avLst/>
          </a:prstGeom>
        </p:spPr>
        <p:txBody>
          <a:bodyPr vert="horz">
            <a:noAutofit/>
          </a:bodyPr>
          <a:lstStyle/>
          <a:p>
            <a:pPr marL="320040" lvl="0" indent="-320040">
              <a:spcBef>
                <a:spcPts val="700"/>
              </a:spcBef>
              <a:buClr>
                <a:schemeClr val="accent2"/>
              </a:buClr>
              <a:buSzPct val="60000"/>
              <a:buFont typeface="Wingdings"/>
              <a:buChar char=""/>
            </a:pPr>
            <a:r>
              <a:rPr lang="ka-GE" dirty="0" smtClean="0"/>
              <a:t>დღესდღეობით სამყაროს ძირითადად ამოძრავებს კოსმოლოგიურ მუდმივა, ხოლო რადიაცია უმნიშვნელოა.</a:t>
            </a:r>
          </a:p>
          <a:p>
            <a:pPr marL="320040" lvl="0" indent="-320040">
              <a:spcBef>
                <a:spcPts val="700"/>
              </a:spcBef>
              <a:buClr>
                <a:schemeClr val="accent2"/>
              </a:buClr>
              <a:buSzPct val="60000"/>
              <a:buFont typeface="Wingdings"/>
              <a:buChar char=""/>
            </a:pPr>
            <a:r>
              <a:rPr lang="ka-GE" dirty="0" smtClean="0"/>
              <a:t>იყო დრო, როდესაც სამყაროში რადიაცია დომინირებდა, იყო დრო, როდესაც მატერია დომინირებდა, და ახლა მალე გახდება Λ დომინირებადი.</a:t>
            </a:r>
          </a:p>
          <a:p>
            <a:pPr marL="320040" indent="-320040">
              <a:spcBef>
                <a:spcPts val="700"/>
              </a:spcBef>
              <a:buClr>
                <a:schemeClr val="accent2"/>
              </a:buClr>
              <a:buSzPct val="60000"/>
              <a:buFont typeface="Wingdings"/>
              <a:buChar char=""/>
            </a:pPr>
            <a:r>
              <a:rPr lang="ka-GE" dirty="0" smtClean="0"/>
              <a:t>სამყაროს ისტორიის მოდელი მიღებული იქნა ახლანდელი მდგომარეობის ექსტრაპოლაციით და დაკვირვების შედეგან მიღებული ცვლადების ჩასმით. ამით ჩვენ მოვძებნეთ საკმაოდ მძლავრი მოდელი, როდესაც იგი დაახლოებით </a:t>
            </a:r>
            <a:r>
              <a:rPr lang="en-US" dirty="0" smtClean="0"/>
              <a:t>1</a:t>
            </a:r>
            <a:r>
              <a:rPr lang="ka-GE" dirty="0" smtClean="0"/>
              <a:t>0</a:t>
            </a:r>
            <a:r>
              <a:rPr lang="ka-GE" baseline="30000" dirty="0" smtClean="0"/>
              <a:t>-5</a:t>
            </a:r>
            <a:r>
              <a:rPr lang="ka-GE" dirty="0" smtClean="0"/>
              <a:t> წამის </a:t>
            </a:r>
            <a:r>
              <a:rPr lang="ka-GE" dirty="0" smtClean="0"/>
              <a:t>ტოლი იყო.</a:t>
            </a:r>
          </a:p>
          <a:p>
            <a:pPr marL="320040" lvl="0" indent="-320040">
              <a:spcBef>
                <a:spcPts val="700"/>
              </a:spcBef>
              <a:buClr>
                <a:schemeClr val="accent2"/>
              </a:buClr>
              <a:buSzPct val="60000"/>
              <a:buFont typeface="Wingdings"/>
              <a:buChar char=""/>
            </a:pPr>
            <a:r>
              <a:rPr kumimoji="0" lang="ka-GE" b="0" i="0" u="none" strike="noStrike" kern="1200" cap="none" spc="0" normalizeH="0" baseline="0" noProof="0" dirty="0" smtClean="0">
                <a:ln>
                  <a:noFill/>
                </a:ln>
                <a:solidFill>
                  <a:schemeClr val="tx1"/>
                </a:solidFill>
                <a:effectLst/>
                <a:uLnTx/>
                <a:uFillTx/>
                <a:latin typeface="+mn-lt"/>
                <a:ea typeface="+mn-ea"/>
                <a:cs typeface="+mn-cs"/>
              </a:rPr>
              <a:t>უფრო</a:t>
            </a:r>
            <a:r>
              <a:rPr kumimoji="0" lang="ka-GE" b="0" i="0" u="none" strike="noStrike" kern="1200" cap="none" spc="0" normalizeH="0" noProof="0" dirty="0" smtClean="0">
                <a:ln>
                  <a:noFill/>
                </a:ln>
                <a:solidFill>
                  <a:schemeClr val="tx1"/>
                </a:solidFill>
                <a:effectLst/>
                <a:uLnTx/>
                <a:uFillTx/>
                <a:latin typeface="+mn-lt"/>
                <a:ea typeface="+mn-ea"/>
                <a:cs typeface="+mn-cs"/>
              </a:rPr>
              <a:t> უკან დროში წასვლა სირთულეებთანაა დაკავშირებული, რადგან ამაჩქარებლებში მეტი ადრინდელი ფიზიკის დაკვირვება არ შეგვიძლია, ნაწილაკების სიჩქარეები საკმაოდ იზრდება.</a:t>
            </a:r>
            <a:endParaRPr kumimoji="0" lang="en-US"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smtClean="0"/>
              <a:t>სამყაროს ისტორია</a:t>
            </a:r>
            <a:endParaRPr lang="en-US" dirty="0"/>
          </a:p>
        </p:txBody>
      </p:sp>
      <p:sp>
        <p:nvSpPr>
          <p:cNvPr id="3" name="Content Placeholder 2"/>
          <p:cNvSpPr>
            <a:spLocks noGrp="1"/>
          </p:cNvSpPr>
          <p:nvPr>
            <p:ph idx="1"/>
          </p:nvPr>
        </p:nvSpPr>
        <p:spPr>
          <a:xfrm>
            <a:off x="457200" y="1600200"/>
            <a:ext cx="8686800" cy="5105400"/>
          </a:xfrm>
        </p:spPr>
        <p:txBody>
          <a:bodyPr>
            <a:normAutofit/>
          </a:bodyPr>
          <a:lstStyle/>
          <a:p>
            <a:pPr lvl="1"/>
            <a:r>
              <a:rPr lang="ka-GE" sz="2000" dirty="0" smtClean="0"/>
              <a:t>ძალიან ადრეული სამყარო </a:t>
            </a:r>
            <a:r>
              <a:rPr lang="en-US" sz="2000" dirty="0" smtClean="0"/>
              <a:t>(</a:t>
            </a:r>
            <a:r>
              <a:rPr lang="en-US" sz="2000" dirty="0" smtClean="0"/>
              <a:t>1</a:t>
            </a:r>
            <a:r>
              <a:rPr lang="ka-GE" sz="2000" dirty="0" smtClean="0"/>
              <a:t>0</a:t>
            </a:r>
            <a:r>
              <a:rPr lang="ka-GE" sz="2000" baseline="30000" dirty="0" smtClean="0"/>
              <a:t>-</a:t>
            </a:r>
            <a:r>
              <a:rPr lang="en-US" sz="2000" baseline="30000" dirty="0" smtClean="0"/>
              <a:t>14</a:t>
            </a:r>
            <a:r>
              <a:rPr lang="en-US" sz="2000" i="1" dirty="0" smtClean="0"/>
              <a:t>s</a:t>
            </a:r>
            <a:r>
              <a:rPr lang="ka-GE" sz="2000" i="1" dirty="0" smtClean="0"/>
              <a:t>, ტემპერეატურა  &gt;</a:t>
            </a:r>
            <a:r>
              <a:rPr lang="en-US" sz="2000" dirty="0" smtClean="0"/>
              <a:t>10 </a:t>
            </a:r>
            <a:r>
              <a:rPr lang="en-US" sz="2000" dirty="0" err="1" smtClean="0"/>
              <a:t>TeV</a:t>
            </a:r>
            <a:r>
              <a:rPr lang="en-US" sz="2000" dirty="0" smtClean="0"/>
              <a:t>/</a:t>
            </a:r>
            <a:r>
              <a:rPr lang="en-US" sz="2000" dirty="0" err="1" smtClean="0"/>
              <a:t>k</a:t>
            </a:r>
            <a:r>
              <a:rPr lang="en-US" sz="900" dirty="0" err="1" smtClean="0"/>
              <a:t>B</a:t>
            </a:r>
            <a:r>
              <a:rPr lang="en-US" i="1" dirty="0" smtClean="0"/>
              <a:t>).</a:t>
            </a:r>
            <a:endParaRPr lang="ka-GE" i="1" dirty="0" smtClean="0"/>
          </a:p>
          <a:p>
            <a:pPr lvl="2"/>
            <a:r>
              <a:rPr lang="ka-GE" sz="1800" dirty="0" smtClean="0"/>
              <a:t>ეს არის ერა სადაც ჰიპოთეტური პროცესები მიდის, როგორიცაა ბარიონების ასიმეტრია ან ინფლაცია.</a:t>
            </a:r>
          </a:p>
          <a:p>
            <a:pPr lvl="1"/>
            <a:r>
              <a:rPr lang="ka-GE" sz="2000" dirty="0" smtClean="0"/>
              <a:t>ადრეული სამყარო </a:t>
            </a:r>
            <a:r>
              <a:rPr lang="en-US" sz="2000" dirty="0" smtClean="0"/>
              <a:t>(</a:t>
            </a:r>
            <a:r>
              <a:rPr lang="en-US" sz="2000" i="1" dirty="0" smtClean="0"/>
              <a:t>∼ </a:t>
            </a:r>
            <a:r>
              <a:rPr lang="en-US" sz="2000" dirty="0" smtClean="0"/>
              <a:t>1</a:t>
            </a:r>
            <a:r>
              <a:rPr lang="ka-GE" sz="2000" dirty="0" smtClean="0"/>
              <a:t>0</a:t>
            </a:r>
            <a:r>
              <a:rPr lang="ka-GE" sz="2000" baseline="30000" dirty="0" smtClean="0"/>
              <a:t>-</a:t>
            </a:r>
            <a:r>
              <a:rPr lang="en-US" sz="2000" baseline="30000" dirty="0" smtClean="0"/>
              <a:t>1</a:t>
            </a:r>
            <a:r>
              <a:rPr lang="ka-GE" sz="2000" baseline="30000" dirty="0" smtClean="0"/>
              <a:t>5</a:t>
            </a:r>
            <a:r>
              <a:rPr lang="en-US" sz="2000" i="1" dirty="0" smtClean="0"/>
              <a:t>− </a:t>
            </a:r>
            <a:r>
              <a:rPr lang="en-US" sz="2000" i="1" dirty="0" smtClean="0"/>
              <a:t>1 s</a:t>
            </a:r>
            <a:r>
              <a:rPr lang="ka-GE" sz="2000" i="1" dirty="0" smtClean="0"/>
              <a:t>, ტემპერატურა </a:t>
            </a:r>
            <a:r>
              <a:rPr lang="en-US" sz="2000" dirty="0" smtClean="0"/>
              <a:t>200 </a:t>
            </a:r>
            <a:r>
              <a:rPr lang="en-US" sz="2000" i="1" dirty="0" err="1" smtClean="0"/>
              <a:t>MeV</a:t>
            </a:r>
            <a:r>
              <a:rPr lang="en-US" sz="2000" i="1" dirty="0" smtClean="0"/>
              <a:t>/</a:t>
            </a:r>
            <a:r>
              <a:rPr lang="en-US" sz="2000" dirty="0" err="1" smtClean="0"/>
              <a:t>k</a:t>
            </a:r>
            <a:r>
              <a:rPr lang="en-US" sz="900" dirty="0" err="1" smtClean="0"/>
              <a:t>B</a:t>
            </a:r>
            <a:r>
              <a:rPr lang="en-US" sz="2000" i="1" dirty="0" smtClean="0"/>
              <a:t>).</a:t>
            </a:r>
            <a:endParaRPr lang="ka-GE" sz="2000" i="1" dirty="0" smtClean="0"/>
          </a:p>
          <a:p>
            <a:pPr lvl="2"/>
            <a:r>
              <a:rPr lang="ka-GE" sz="1700" dirty="0" smtClean="0"/>
              <a:t>კვარკ-გლუონური გარდაქმნა: თავისუფალი კვარკები და გლუონები დატყვევდებიან ბარიონებსა და მეზონებში. ამ ერაში სამყარო ცხელი პლაზმაა სადაც ბევრი ნაწილაკის ერთობლიობა (ელექტრონები, ნეიტრონები, ფოტონები, ბარიონები) არიან თერმულ წონასწორობაში ერთნაბეთთან. როგორც კი კონკრეტულ ნაწილაკებს შორის ურთიერთქმედების სისწრაფის (</a:t>
            </a:r>
            <a:r>
              <a:rPr lang="en-US" sz="1700" dirty="0" smtClean="0"/>
              <a:t>rate</a:t>
            </a:r>
            <a:r>
              <a:rPr lang="ka-GE" sz="1700" dirty="0" smtClean="0"/>
              <a:t>)შებრუნებული სიდიდე გადააჭარბებს დამახასიათებელ  სამყაროს დროის შკალას </a:t>
            </a:r>
            <a:r>
              <a:rPr lang="en-US" sz="1800" dirty="0" smtClean="0"/>
              <a:t>1/H(t)</a:t>
            </a:r>
            <a:r>
              <a:rPr lang="ka-GE" sz="1800" dirty="0" smtClean="0"/>
              <a:t>, შესაბამისი ნაწილაკები იყინება და რჩება როგორც თერმული რელიქტი არეული სამყაროდან. </a:t>
            </a:r>
            <a:r>
              <a:rPr lang="en-US" sz="1800" dirty="0" smtClean="0"/>
              <a:t>∼ 0.5 </a:t>
            </a:r>
            <a:r>
              <a:rPr lang="en-US" sz="1800" dirty="0" err="1" smtClean="0"/>
              <a:t>MeV</a:t>
            </a:r>
            <a:r>
              <a:rPr lang="en-US" sz="1800" dirty="0" smtClean="0"/>
              <a:t>/</a:t>
            </a:r>
            <a:r>
              <a:rPr lang="en-US" sz="1800" dirty="0" err="1" smtClean="0"/>
              <a:t>k</a:t>
            </a:r>
            <a:r>
              <a:rPr lang="en-US" sz="800" dirty="0" err="1" smtClean="0"/>
              <a:t>B</a:t>
            </a:r>
            <a:r>
              <a:rPr lang="en-US" sz="800" dirty="0" smtClean="0"/>
              <a:t> </a:t>
            </a:r>
            <a:r>
              <a:rPr lang="ka-GE" sz="800" dirty="0" smtClean="0"/>
              <a:t> </a:t>
            </a:r>
            <a:r>
              <a:rPr lang="ka-GE" sz="1700" dirty="0" smtClean="0"/>
              <a:t> ტემპერატურაზე მხოლოდ ელექტრონები, ფოტონები და ნეიტრონები რჩება პრაზმაში. </a:t>
            </a:r>
            <a:endParaRPr lang="ka-GE" sz="800" dirty="0" smtClean="0"/>
          </a:p>
        </p:txBody>
      </p:sp>
    </p:spTree>
    <p:extLst>
      <p:ext uri="{BB962C8B-B14F-4D97-AF65-F5344CB8AC3E}">
        <p14:creationId xmlns="" xmlns:p14="http://schemas.microsoft.com/office/powerpoint/2010/main" val="336855546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smtClean="0"/>
              <a:t>სამყაროს ისტორია</a:t>
            </a:r>
            <a:endParaRPr lang="en-US" dirty="0"/>
          </a:p>
        </p:txBody>
      </p:sp>
      <p:sp>
        <p:nvSpPr>
          <p:cNvPr id="3" name="Date Placeholder 2"/>
          <p:cNvSpPr>
            <a:spLocks noGrp="1"/>
          </p:cNvSpPr>
          <p:nvPr>
            <p:ph type="dt" sz="half" idx="10"/>
          </p:nvPr>
        </p:nvSpPr>
        <p:spPr/>
        <p:txBody>
          <a:bodyPr/>
          <a:lstStyle/>
          <a:p>
            <a:fld id="{584824A0-6287-4F1A-9868-640AC2DD2FDA}" type="datetime1">
              <a:rPr lang="en-US" smtClean="0"/>
              <a:pPr/>
              <a:t>12/15/2016</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B6F15528-21DE-4FAA-801E-634DDDAF4B2B}" type="slidenum">
              <a:rPr lang="en-US" smtClean="0"/>
              <a:pPr/>
              <a:t>5</a:t>
            </a:fld>
            <a:endParaRPr lang="en-US"/>
          </a:p>
        </p:txBody>
      </p:sp>
      <p:sp>
        <p:nvSpPr>
          <p:cNvPr id="5" name="Content Placeholder 4"/>
          <p:cNvSpPr>
            <a:spLocks noGrp="1"/>
          </p:cNvSpPr>
          <p:nvPr>
            <p:ph sz="quarter" idx="1"/>
          </p:nvPr>
        </p:nvSpPr>
        <p:spPr>
          <a:xfrm>
            <a:off x="612648" y="1600200"/>
            <a:ext cx="8378952" cy="5105400"/>
          </a:xfrm>
        </p:spPr>
        <p:txBody>
          <a:bodyPr>
            <a:normAutofit/>
          </a:bodyPr>
          <a:lstStyle/>
          <a:p>
            <a:r>
              <a:rPr lang="ka-GE" sz="2300" dirty="0" smtClean="0"/>
              <a:t>ნუკლეოსინთეზი </a:t>
            </a:r>
            <a:r>
              <a:rPr lang="en-US" sz="2300" dirty="0" smtClean="0"/>
              <a:t>(</a:t>
            </a:r>
            <a:r>
              <a:rPr lang="en-US" sz="2300" i="1" dirty="0" smtClean="0"/>
              <a:t>∼ 3−5 min</a:t>
            </a:r>
            <a:r>
              <a:rPr lang="ka-GE" sz="2300" i="1" dirty="0" smtClean="0"/>
              <a:t>, ტემპ. </a:t>
            </a:r>
            <a:r>
              <a:rPr lang="en-US" sz="2400" i="1" dirty="0" smtClean="0"/>
              <a:t>∼ 0.05 </a:t>
            </a:r>
            <a:r>
              <a:rPr lang="en-US" sz="2400" i="1" dirty="0" err="1" smtClean="0"/>
              <a:t>MeV</a:t>
            </a:r>
            <a:r>
              <a:rPr lang="en-US" sz="2400" i="1" dirty="0" smtClean="0"/>
              <a:t>/</a:t>
            </a:r>
            <a:r>
              <a:rPr lang="en-US" sz="2400" dirty="0" err="1" smtClean="0"/>
              <a:t>k</a:t>
            </a:r>
            <a:r>
              <a:rPr lang="en-US" sz="1000" dirty="0" err="1" smtClean="0"/>
              <a:t>B</a:t>
            </a:r>
            <a:r>
              <a:rPr lang="en-US" sz="2300" i="1" dirty="0" smtClean="0"/>
              <a:t>)</a:t>
            </a:r>
            <a:endParaRPr lang="ka-GE" sz="2300" i="1" dirty="0" smtClean="0"/>
          </a:p>
          <a:p>
            <a:pPr lvl="1"/>
            <a:r>
              <a:rPr lang="ka-GE" sz="1700" dirty="0" smtClean="0"/>
              <a:t>ბირთვული რეაქციები ირთვება, თავისუფალი პროტონები და ნეიტრონები ქმნიან ჰელიუმს და სხვა მსუბუქ ელემენტებს.</a:t>
            </a:r>
          </a:p>
          <a:p>
            <a:r>
              <a:rPr lang="ka-GE" sz="2300" dirty="0" smtClean="0"/>
              <a:t>მატერიის და გამოსხივების წონასწორობა </a:t>
            </a:r>
            <a:r>
              <a:rPr lang="en-US" sz="2300" dirty="0" smtClean="0"/>
              <a:t>(</a:t>
            </a:r>
            <a:r>
              <a:rPr lang="en-US" sz="2300" i="1" dirty="0" smtClean="0"/>
              <a:t>∼ 60, 000 yr).</a:t>
            </a:r>
            <a:r>
              <a:rPr lang="en-US" sz="2400" dirty="0" smtClean="0"/>
              <a:t> </a:t>
            </a:r>
            <a:endParaRPr lang="ka-GE" sz="2400" dirty="0" smtClean="0"/>
          </a:p>
          <a:p>
            <a:pPr lvl="1"/>
            <a:r>
              <a:rPr lang="ka-GE" sz="1400" dirty="0" smtClean="0"/>
              <a:t>ეს ის ეპოქაა როდესაც მატერიის ენერგიის სიმკვრივე და რადიაცია ერთმანეთს უტოლდებაამ ეპოქამდე სამყაროში რადიაცია დომინირებდა, ხოლო შემდეგ უკვე მატერია.</a:t>
            </a:r>
          </a:p>
          <a:p>
            <a:r>
              <a:rPr lang="ka-GE" sz="2300" dirty="0" smtClean="0"/>
              <a:t>რეკომბინაცია</a:t>
            </a:r>
            <a:r>
              <a:rPr lang="en-US" sz="2300" dirty="0" smtClean="0"/>
              <a:t>(</a:t>
            </a:r>
            <a:r>
              <a:rPr lang="en-US" sz="2300" i="1" dirty="0" smtClean="0"/>
              <a:t> ∼ 380, 000 yr).</a:t>
            </a:r>
          </a:p>
          <a:p>
            <a:pPr lvl="1"/>
            <a:r>
              <a:rPr lang="ka-GE" sz="2000" i="1" dirty="0" smtClean="0"/>
              <a:t> </a:t>
            </a:r>
            <a:r>
              <a:rPr lang="ka-GE" sz="1600" dirty="0" smtClean="0"/>
              <a:t>ელექტრონები და პროტონები ქმნიან ატომს. სამყარო ხდება გამჭვირვალე და </a:t>
            </a:r>
            <a:r>
              <a:rPr lang="en-US" sz="1600" dirty="0" smtClean="0"/>
              <a:t>CMB(</a:t>
            </a:r>
            <a:r>
              <a:rPr lang="en-US" sz="1600" b="1" dirty="0" smtClean="0"/>
              <a:t>cosmic microwave background</a:t>
            </a:r>
            <a:r>
              <a:rPr lang="en-US" sz="1600" dirty="0" smtClean="0"/>
              <a:t>) </a:t>
            </a:r>
            <a:r>
              <a:rPr lang="ka-GE" sz="1600" dirty="0" smtClean="0"/>
              <a:t>გამონთავისუფლდება როგორც კოსმოსური რელიქტი.</a:t>
            </a:r>
            <a:endParaRPr lang="ka-GE" sz="2000" dirty="0" smtClean="0"/>
          </a:p>
          <a:p>
            <a:r>
              <a:rPr lang="ka-GE" sz="2300" dirty="0" smtClean="0"/>
              <a:t>სტრუქტურის ფორმირება</a:t>
            </a:r>
            <a:r>
              <a:rPr lang="en-US" sz="2300" dirty="0" smtClean="0"/>
              <a:t>(</a:t>
            </a:r>
            <a:r>
              <a:rPr lang="en-US" sz="2300" i="1" dirty="0" smtClean="0"/>
              <a:t>∼ 0.1 − 13.8 </a:t>
            </a:r>
            <a:r>
              <a:rPr lang="en-US" sz="2300" i="1" dirty="0" err="1" smtClean="0"/>
              <a:t>Gyr</a:t>
            </a:r>
            <a:r>
              <a:rPr lang="en-US" sz="2300" i="1" dirty="0" smtClean="0"/>
              <a:t>).</a:t>
            </a:r>
            <a:endParaRPr lang="ka-GE" sz="2300" i="1" dirty="0" smtClean="0"/>
          </a:p>
          <a:p>
            <a:pPr lvl="1"/>
            <a:r>
              <a:rPr lang="en-US" sz="2000" i="1" dirty="0" smtClean="0"/>
              <a:t> </a:t>
            </a:r>
            <a:r>
              <a:rPr lang="ka-GE" sz="1600" dirty="0" smtClean="0"/>
              <a:t>მცირე ფლუნქტუაციები მატერიის განაწილებაში იზრდება და გრავიტაციის ძალით ფორმირდება დიდი სტრუქტურები.</a:t>
            </a:r>
            <a:endParaRPr lang="en-US" sz="14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ka-GE" dirty="0" smtClean="0"/>
              <a:t>სამყაროს ისტორია</a:t>
            </a:r>
            <a:endParaRPr lang="en-US" b="1" i="1" dirty="0"/>
          </a:p>
        </p:txBody>
      </p:sp>
      <p:sp>
        <p:nvSpPr>
          <p:cNvPr id="3" name="Date Placeholder 2"/>
          <p:cNvSpPr>
            <a:spLocks noGrp="1"/>
          </p:cNvSpPr>
          <p:nvPr>
            <p:ph type="dt" sz="half" idx="10"/>
          </p:nvPr>
        </p:nvSpPr>
        <p:spPr/>
        <p:txBody>
          <a:bodyPr/>
          <a:lstStyle/>
          <a:p>
            <a:fld id="{584824A0-6287-4F1A-9868-640AC2DD2FDA}" type="datetime1">
              <a:rPr lang="en-US" smtClean="0"/>
              <a:pPr/>
              <a:t>12/15/2016</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B6F15528-21DE-4FAA-801E-634DDDAF4B2B}" type="slidenum">
              <a:rPr lang="en-US" smtClean="0"/>
              <a:pPr/>
              <a:t>6</a:t>
            </a:fld>
            <a:endParaRPr lang="en-US"/>
          </a:p>
        </p:txBody>
      </p:sp>
      <p:sp>
        <p:nvSpPr>
          <p:cNvPr id="5" name="TextBox 4"/>
          <p:cNvSpPr txBox="1"/>
          <p:nvPr/>
        </p:nvSpPr>
        <p:spPr>
          <a:xfrm>
            <a:off x="533400" y="6324600"/>
            <a:ext cx="6019800" cy="369332"/>
          </a:xfrm>
          <a:prstGeom prst="rect">
            <a:avLst/>
          </a:prstGeom>
          <a:noFill/>
        </p:spPr>
        <p:txBody>
          <a:bodyPr wrap="square" rtlCol="0">
            <a:spAutoFit/>
          </a:bodyPr>
          <a:lstStyle/>
          <a:p>
            <a:r>
              <a:rPr lang="en-US" i="1" dirty="0" smtClean="0">
                <a:solidFill>
                  <a:schemeClr val="accent5"/>
                </a:solidFill>
              </a:rPr>
              <a:t>Note: in these plots SUSY is normalized to SM </a:t>
            </a:r>
            <a:r>
              <a:rPr lang="en-US" i="1" dirty="0" err="1" smtClean="0">
                <a:solidFill>
                  <a:schemeClr val="accent5"/>
                </a:solidFill>
              </a:rPr>
              <a:t>tt</a:t>
            </a:r>
            <a:r>
              <a:rPr lang="en-US" i="1" dirty="0" smtClean="0">
                <a:solidFill>
                  <a:schemeClr val="accent5"/>
                </a:solidFill>
              </a:rPr>
              <a:t> cross section</a:t>
            </a:r>
            <a:endParaRPr lang="en-US" i="1" dirty="0">
              <a:solidFill>
                <a:schemeClr val="accent5"/>
              </a:solidFill>
            </a:endParaRPr>
          </a:p>
        </p:txBody>
      </p:sp>
      <p:sp>
        <p:nvSpPr>
          <p:cNvPr id="9" name="Content Placeholder 8"/>
          <p:cNvSpPr>
            <a:spLocks noGrp="1"/>
          </p:cNvSpPr>
          <p:nvPr>
            <p:ph sz="quarter" idx="1"/>
          </p:nvPr>
        </p:nvSpPr>
        <p:spPr>
          <a:xfrm>
            <a:off x="609600" y="1600200"/>
            <a:ext cx="7997952" cy="3505200"/>
          </a:xfrm>
        </p:spPr>
        <p:txBody>
          <a:bodyPr>
            <a:normAutofit/>
          </a:bodyPr>
          <a:lstStyle/>
          <a:p>
            <a:r>
              <a:rPr lang="ka-GE" sz="1600" dirty="0" smtClean="0"/>
              <a:t>ვიცით რომ იდეალური სითხე შემდეგ მდგომარეობის განტოლებას აკმაყოფილებს:</a:t>
            </a:r>
          </a:p>
          <a:p>
            <a:pPr>
              <a:buNone/>
            </a:pPr>
            <a:r>
              <a:rPr lang="ka-GE" sz="1600" i="1" dirty="0" smtClean="0"/>
              <a:t>				   </a:t>
            </a:r>
            <a:r>
              <a:rPr lang="en-US" sz="1600" i="1" dirty="0" smtClean="0"/>
              <a:t>p = w</a:t>
            </a:r>
            <a:r>
              <a:rPr lang="el-GR" sz="1600" i="1" dirty="0" smtClean="0"/>
              <a:t>ρ</a:t>
            </a:r>
            <a:endParaRPr lang="ka-GE" sz="1600" i="1" dirty="0" smtClean="0"/>
          </a:p>
          <a:p>
            <a:r>
              <a:rPr lang="ka-GE" sz="1600" dirty="0" smtClean="0"/>
              <a:t>გავიხსენოთ რომელი </a:t>
            </a:r>
            <a:r>
              <a:rPr lang="en-US" sz="1600" dirty="0" smtClean="0"/>
              <a:t>w</a:t>
            </a:r>
            <a:r>
              <a:rPr lang="ka-GE" sz="1600" dirty="0" smtClean="0"/>
              <a:t>-ს მნიშვნელობები აღწერს სამყაროს განვითარების სხვადასხვა ეპოქას.</a:t>
            </a:r>
          </a:p>
          <a:p>
            <a:r>
              <a:rPr lang="ka-GE" sz="1600" dirty="0" smtClean="0"/>
              <a:t>დაშვება რომ </a:t>
            </a:r>
          </a:p>
          <a:p>
            <a:pPr>
              <a:buNone/>
            </a:pPr>
            <a:r>
              <a:rPr lang="ka-GE" sz="1600" i="1" dirty="0" smtClean="0"/>
              <a:t>				   </a:t>
            </a:r>
            <a:r>
              <a:rPr lang="en-US" sz="1600" i="1" dirty="0" smtClean="0"/>
              <a:t>w =</a:t>
            </a:r>
            <a:r>
              <a:rPr lang="ka-GE" sz="1600" i="1" dirty="0" smtClean="0"/>
              <a:t>1/3</a:t>
            </a:r>
          </a:p>
          <a:p>
            <a:r>
              <a:rPr lang="ka-GE" sz="1600" dirty="0" smtClean="0"/>
              <a:t>სამართლიანია სითხეებისთბის რადიაციის და/ან ულტრა-რელატივისტური მატერიისას (</a:t>
            </a:r>
            <a:r>
              <a:rPr lang="en-US" sz="1600" i="1" dirty="0" smtClean="0"/>
              <a:t>T ≫ m</a:t>
            </a:r>
            <a:r>
              <a:rPr lang="ka-GE" sz="1600" dirty="0" smtClean="0"/>
              <a:t>). ეს ეპოქა მნიშვნელოვანია ცხელი დიდი აფეთქების თეორიის დასაწყისში, როდესაც სამყარო შედგებოდა ფოტონებისაგან, ნეიტრინოებისაგან და სხვა მძიმე ნაწილაკებისაგან რომელთაც ჰქონდათ ძალიან დიდი კინეტიკური ენერგია.</a:t>
            </a:r>
            <a:endParaRPr lang="en-US" sz="16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smtClean="0"/>
              <a:t>სამყაროს ისტორია</a:t>
            </a:r>
            <a:endParaRPr lang="en-US" dirty="0"/>
          </a:p>
        </p:txBody>
      </p:sp>
      <p:sp>
        <p:nvSpPr>
          <p:cNvPr id="3" name="Date Placeholder 2"/>
          <p:cNvSpPr>
            <a:spLocks noGrp="1"/>
          </p:cNvSpPr>
          <p:nvPr>
            <p:ph type="dt" sz="half" idx="10"/>
          </p:nvPr>
        </p:nvSpPr>
        <p:spPr/>
        <p:txBody>
          <a:bodyPr/>
          <a:lstStyle/>
          <a:p>
            <a:fld id="{584824A0-6287-4F1A-9868-640AC2DD2FDA}" type="datetime1">
              <a:rPr lang="en-US" smtClean="0"/>
              <a:pPr/>
              <a:t>12/15/2016</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B6F15528-21DE-4FAA-801E-634DDDAF4B2B}" type="slidenum">
              <a:rPr lang="en-US" smtClean="0"/>
              <a:pPr/>
              <a:t>7</a:t>
            </a:fld>
            <a:endParaRPr lang="en-US"/>
          </a:p>
        </p:txBody>
      </p:sp>
      <p:sp>
        <p:nvSpPr>
          <p:cNvPr id="5" name="Content Placeholder 4"/>
          <p:cNvSpPr>
            <a:spLocks noGrp="1"/>
          </p:cNvSpPr>
          <p:nvPr>
            <p:ph sz="quarter" idx="1"/>
          </p:nvPr>
        </p:nvSpPr>
        <p:spPr>
          <a:xfrm>
            <a:off x="533400" y="1524000"/>
            <a:ext cx="8382000" cy="3810000"/>
          </a:xfrm>
        </p:spPr>
        <p:txBody>
          <a:bodyPr>
            <a:normAutofit fontScale="85000" lnSpcReduction="10000"/>
          </a:bodyPr>
          <a:lstStyle/>
          <a:p>
            <a:r>
              <a:rPr lang="ka-GE" sz="2000" dirty="0" smtClean="0"/>
              <a:t>სამყაროს ტემპერატურის დაცემის შემდეგ ზოგი მძიმე ნაწილაკი დაიშალა, ზოგი გადარჩა (პროტონები, ნეიტრონები, ელექტრონები) რომელთა მასები დომინირებდა რადიაციის კომპონენტებზე (ფოტონი, ნეიტრინო) წონასწორობის ეპოქაში </a:t>
            </a:r>
          </a:p>
          <a:p>
            <a:pPr>
              <a:buNone/>
            </a:pPr>
            <a:r>
              <a:rPr lang="ka-GE" sz="2000" dirty="0" smtClean="0"/>
              <a:t>					</a:t>
            </a:r>
            <a:r>
              <a:rPr lang="el-GR" sz="1800" dirty="0" smtClean="0"/>
              <a:t> ρ</a:t>
            </a:r>
            <a:r>
              <a:rPr lang="en-US" sz="1800" baseline="-25000" dirty="0" smtClean="0"/>
              <a:t>R</a:t>
            </a:r>
            <a:r>
              <a:rPr lang="en-US" sz="1800" dirty="0" smtClean="0"/>
              <a:t> = </a:t>
            </a:r>
            <a:r>
              <a:rPr lang="el-GR" sz="1800" dirty="0" smtClean="0"/>
              <a:t>ρ</a:t>
            </a:r>
            <a:r>
              <a:rPr lang="en-US" sz="1800" baseline="-25000" dirty="0" smtClean="0"/>
              <a:t>M</a:t>
            </a:r>
            <a:endParaRPr lang="en-US" sz="1800" dirty="0" smtClean="0"/>
          </a:p>
          <a:p>
            <a:pPr>
              <a:buNone/>
            </a:pPr>
            <a:endParaRPr lang="ka-GE" sz="2000" dirty="0" smtClean="0"/>
          </a:p>
          <a:p>
            <a:r>
              <a:rPr lang="ka-GE" sz="2000" dirty="0" smtClean="0"/>
              <a:t>წონაწორობის ექოქიდან</a:t>
            </a:r>
            <a:r>
              <a:rPr lang="en-US" sz="2000" dirty="0" smtClean="0"/>
              <a:t> </a:t>
            </a:r>
            <a:r>
              <a:rPr lang="ka-GE" sz="2000" dirty="0" smtClean="0"/>
              <a:t> </a:t>
            </a:r>
            <a:r>
              <a:rPr lang="en-US" sz="2000" dirty="0" smtClean="0"/>
              <a:t>z ∼ ½ </a:t>
            </a:r>
            <a:r>
              <a:rPr lang="ka-GE" sz="2000" dirty="0" smtClean="0"/>
              <a:t>მდე</a:t>
            </a:r>
            <a:r>
              <a:rPr lang="en-US" sz="2000" dirty="0" smtClean="0"/>
              <a:t> (until recent e-folds of expansion )</a:t>
            </a:r>
            <a:r>
              <a:rPr lang="ka-GE" sz="2000" dirty="0" smtClean="0"/>
              <a:t> მატერიის კომპონენტები ეფექტურად წნევას არ ქმნიდნენ გაფართოებაზე, შესაბამიად მიღებულია მტვრით სავსე მოდელი, როცა</a:t>
            </a:r>
            <a:endParaRPr lang="en-US" sz="2000" dirty="0" smtClean="0"/>
          </a:p>
          <a:p>
            <a:pPr>
              <a:buNone/>
            </a:pPr>
            <a:r>
              <a:rPr lang="en-US" sz="2000" dirty="0" smtClean="0"/>
              <a:t>					w=0</a:t>
            </a:r>
          </a:p>
          <a:p>
            <a:r>
              <a:rPr lang="ka-GE" sz="2000" dirty="0" smtClean="0"/>
              <a:t>ახასიათებს სამყაროს ინტერვალში</a:t>
            </a:r>
          </a:p>
          <a:p>
            <a:pPr>
              <a:buNone/>
            </a:pPr>
            <a:r>
              <a:rPr lang="en-US" sz="2000" dirty="0" smtClean="0"/>
              <a:t>					</a:t>
            </a:r>
            <a:r>
              <a:rPr lang="ka-GE" sz="2000" dirty="0" smtClean="0"/>
              <a:t>½&lt;</a:t>
            </a:r>
            <a:r>
              <a:rPr lang="en-US" sz="2000" dirty="0" smtClean="0"/>
              <a:t>z&lt;3200</a:t>
            </a:r>
            <a:endParaRPr lang="ka-GE" sz="2000" dirty="0" smtClean="0"/>
          </a:p>
          <a:p>
            <a:r>
              <a:rPr lang="ka-GE" sz="2000" dirty="0" smtClean="0"/>
              <a:t>მაშინ მტვრის მდგომარეობის განტოლება იქნება </a:t>
            </a:r>
            <a:r>
              <a:rPr lang="en-US" sz="2000" dirty="0" smtClean="0"/>
              <a:t>CDM</a:t>
            </a:r>
            <a:r>
              <a:rPr lang="ka-GE" sz="2000" dirty="0" smtClean="0"/>
              <a:t>-ის დამახასიათებელი.</a:t>
            </a:r>
          </a:p>
          <a:p>
            <a:endParaRPr lang="en-US" sz="2100" b="1"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smtClean="0"/>
              <a:t>სამყაროს ისტორია</a:t>
            </a:r>
            <a:endParaRPr lang="en-US" dirty="0"/>
          </a:p>
        </p:txBody>
      </p:sp>
      <p:sp>
        <p:nvSpPr>
          <p:cNvPr id="3" name="Date Placeholder 2"/>
          <p:cNvSpPr>
            <a:spLocks noGrp="1"/>
          </p:cNvSpPr>
          <p:nvPr>
            <p:ph type="dt" sz="half" idx="10"/>
          </p:nvPr>
        </p:nvSpPr>
        <p:spPr/>
        <p:txBody>
          <a:bodyPr/>
          <a:lstStyle/>
          <a:p>
            <a:fld id="{584824A0-6287-4F1A-9868-640AC2DD2FDA}" type="datetime1">
              <a:rPr lang="en-US" smtClean="0"/>
              <a:pPr/>
              <a:t>12/15/2016</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B6F15528-21DE-4FAA-801E-634DDDAF4B2B}" type="slidenum">
              <a:rPr lang="en-US" smtClean="0"/>
              <a:pPr/>
              <a:t>8</a:t>
            </a:fld>
            <a:endParaRPr lang="en-US"/>
          </a:p>
        </p:txBody>
      </p:sp>
      <p:sp>
        <p:nvSpPr>
          <p:cNvPr id="12" name="Content Placeholder 5"/>
          <p:cNvSpPr>
            <a:spLocks noGrp="1"/>
          </p:cNvSpPr>
          <p:nvPr>
            <p:ph sz="quarter" idx="1"/>
          </p:nvPr>
        </p:nvSpPr>
        <p:spPr>
          <a:xfrm>
            <a:off x="304800" y="1600200"/>
            <a:ext cx="8610600" cy="4953000"/>
          </a:xfrm>
        </p:spPr>
        <p:txBody>
          <a:bodyPr>
            <a:normAutofit/>
          </a:bodyPr>
          <a:lstStyle/>
          <a:p>
            <a:r>
              <a:rPr lang="en-US" sz="2000" dirty="0" smtClean="0"/>
              <a:t>z ∼ ½</a:t>
            </a:r>
            <a:r>
              <a:rPr lang="ka-GE" sz="2000" dirty="0" smtClean="0"/>
              <a:t> დან დღემდე სამყარო აჩქარებით ფართოვდება შემდეგი მდგომარეობის განტოლებით</a:t>
            </a:r>
          </a:p>
          <a:p>
            <a:pPr>
              <a:buNone/>
            </a:pPr>
            <a:r>
              <a:rPr lang="en-US" sz="2000" dirty="0" smtClean="0"/>
              <a:t>					w=-1,</a:t>
            </a:r>
          </a:p>
          <a:p>
            <a:r>
              <a:rPr lang="ka-GE" sz="2000" dirty="0" smtClean="0"/>
              <a:t>რაღაც მუდმივი ენერგიის გამო რომელიც გამოწვეულია კოსმოლოგიური კონსტანტის მიერ,</a:t>
            </a:r>
          </a:p>
          <a:p>
            <a:pPr>
              <a:buNone/>
            </a:pPr>
            <a:r>
              <a:rPr lang="ka-GE" sz="2000" dirty="0" smtClean="0"/>
              <a:t>				</a:t>
            </a:r>
            <a:r>
              <a:rPr lang="el-GR" sz="2000" dirty="0" smtClean="0"/>
              <a:t>Λ = 8π</a:t>
            </a:r>
            <a:r>
              <a:rPr lang="en-US" sz="2000" dirty="0" smtClean="0"/>
              <a:t>G</a:t>
            </a:r>
            <a:r>
              <a:rPr lang="el-GR" sz="2000" dirty="0" smtClean="0"/>
              <a:t>ρ = </a:t>
            </a:r>
            <a:r>
              <a:rPr lang="en-US" sz="2000" dirty="0" smtClean="0"/>
              <a:t>const .</a:t>
            </a:r>
            <a:endParaRPr lang="ka-GE" sz="2000" dirty="0" smtClean="0"/>
          </a:p>
          <a:p>
            <a:r>
              <a:rPr lang="ka-GE" sz="2000" dirty="0" smtClean="0"/>
              <a:t> კოსმოლოგიური კონსტანტა ინფლაციური ამონახსნის ზოგადი ფაქტორია. გაფართოების დეტალები დღესაც უცნობია და შეიძლება იგი გამოწვეულია რაღაც ახალი ფუნდამენტური ველისა რომელიც ეფერქტურ  </a:t>
            </a:r>
            <a:r>
              <a:rPr lang="el-GR" sz="2000" dirty="0" smtClean="0"/>
              <a:t>Λ(</a:t>
            </a:r>
            <a:r>
              <a:rPr lang="en-US" sz="2000" dirty="0" smtClean="0"/>
              <a:t>t) ∼ const </a:t>
            </a:r>
            <a:r>
              <a:rPr lang="ka-GE" sz="2000" dirty="0" smtClean="0"/>
              <a:t>-ს გვაძლევს.</a:t>
            </a:r>
          </a:p>
          <a:p>
            <a:endParaRPr lang="en-US" sz="2400" dirty="0" smtClean="0"/>
          </a:p>
          <a:p>
            <a:pPr>
              <a:buNone/>
            </a:pPr>
            <a:endParaRPr lang="en-US" sz="24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19400" y="2286000"/>
            <a:ext cx="3581400" cy="1066800"/>
          </a:xfrm>
        </p:spPr>
        <p:txBody>
          <a:bodyPr/>
          <a:lstStyle/>
          <a:p>
            <a:r>
              <a:rPr lang="ka-GE" dirty="0" smtClean="0"/>
              <a:t>გმადლობთ!</a:t>
            </a:r>
            <a:endParaRPr lang="en-US" dirty="0"/>
          </a:p>
        </p:txBody>
      </p:sp>
      <p:sp>
        <p:nvSpPr>
          <p:cNvPr id="3" name="Date Placeholder 2"/>
          <p:cNvSpPr>
            <a:spLocks noGrp="1"/>
          </p:cNvSpPr>
          <p:nvPr>
            <p:ph type="dt" sz="half" idx="10"/>
          </p:nvPr>
        </p:nvSpPr>
        <p:spPr/>
        <p:txBody>
          <a:bodyPr/>
          <a:lstStyle/>
          <a:p>
            <a:fld id="{584824A0-6287-4F1A-9868-640AC2DD2FDA}" type="datetime1">
              <a:rPr lang="en-US" smtClean="0"/>
              <a:pPr/>
              <a:t>12/15/2016</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B6F15528-21DE-4FAA-801E-634DDDAF4B2B}" type="slidenum">
              <a:rPr lang="en-US" smtClean="0"/>
              <a:pPr/>
              <a:t>9</a:t>
            </a:fld>
            <a:endParaRPr lang="en-US"/>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1300</TotalTime>
  <Words>414</Words>
  <Application>Microsoft Macintosh PowerPoint</Application>
  <PresentationFormat>On-screen Show (4:3)</PresentationFormat>
  <Paragraphs>61</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Median</vt:lpstr>
      <vt:lpstr>სამყაროს ისტორია</vt:lpstr>
      <vt:lpstr>სამყაროს ისტორია</vt:lpstr>
      <vt:lpstr>შესავალი</vt:lpstr>
      <vt:lpstr>სამყაროს ისტორია</vt:lpstr>
      <vt:lpstr>სამყაროს ისტორია</vt:lpstr>
      <vt:lpstr>სამყაროს ისტორია</vt:lpstr>
      <vt:lpstr>სამყაროს ისტორია</vt:lpstr>
      <vt:lpstr>სამყაროს ისტორია</vt:lpstr>
      <vt:lpstr>გმადლობთ!</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Stop on top</dc:title>
  <dc:creator>Tamo</dc:creator>
  <cp:lastModifiedBy>Tamo</cp:lastModifiedBy>
  <cp:revision>112</cp:revision>
  <dcterms:created xsi:type="dcterms:W3CDTF">2006-08-16T00:00:00Z</dcterms:created>
  <dcterms:modified xsi:type="dcterms:W3CDTF">2016-12-15T10:10:03Z</dcterms:modified>
</cp:coreProperties>
</file>