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1"/>
  </p:notesMasterIdLst>
  <p:sldIdLst>
    <p:sldId id="256" r:id="rId2"/>
    <p:sldId id="257" r:id="rId3"/>
    <p:sldId id="258" r:id="rId4"/>
    <p:sldId id="259" r:id="rId5"/>
    <p:sldId id="260" r:id="rId6"/>
    <p:sldId id="262" r:id="rId7"/>
    <p:sldId id="263" r:id="rId8"/>
    <p:sldId id="264" r:id="rId9"/>
    <p:sldId id="265"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762" autoAdjust="0"/>
    <p:restoredTop sz="94660"/>
  </p:normalViewPr>
  <p:slideViewPr>
    <p:cSldViewPr snapToGrid="0">
      <p:cViewPr varScale="1">
        <p:scale>
          <a:sx n="87" d="100"/>
          <a:sy n="87" d="100"/>
        </p:scale>
        <p:origin x="384" y="9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E007518-4CAD-482F-A85B-9CF07189475B}" type="datetimeFigureOut">
              <a:rPr lang="en-US" smtClean="0"/>
              <a:t>5/11/2019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68D25E8-BB08-4646-BE78-0238296A90B4}" type="slidenum">
              <a:rPr lang="en-US" smtClean="0"/>
              <a:t>‹#›</a:t>
            </a:fld>
            <a:endParaRPr lang="en-US"/>
          </a:p>
        </p:txBody>
      </p:sp>
    </p:spTree>
    <p:extLst>
      <p:ext uri="{BB962C8B-B14F-4D97-AF65-F5344CB8AC3E}">
        <p14:creationId xmlns:p14="http://schemas.microsoft.com/office/powerpoint/2010/main" val="11543869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68D25E8-BB08-4646-BE78-0238296A90B4}" type="slidenum">
              <a:rPr lang="en-US" smtClean="0"/>
              <a:t>6</a:t>
            </a:fld>
            <a:endParaRPr lang="en-US"/>
          </a:p>
        </p:txBody>
      </p:sp>
    </p:spTree>
    <p:extLst>
      <p:ext uri="{BB962C8B-B14F-4D97-AF65-F5344CB8AC3E}">
        <p14:creationId xmlns:p14="http://schemas.microsoft.com/office/powerpoint/2010/main" val="32341160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A73883FC-9ACF-4001-BA13-69E3E46DC460}" type="datetimeFigureOut">
              <a:rPr lang="en-US" smtClean="0"/>
              <a:t>5/11/2019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369D882-B93A-4461-81DB-BE30F58A3396}" type="slidenum">
              <a:rPr lang="en-US" smtClean="0"/>
              <a:t>‹#›</a:t>
            </a:fld>
            <a:endParaRPr lang="en-US"/>
          </a:p>
        </p:txBody>
      </p:sp>
    </p:spTree>
    <p:extLst>
      <p:ext uri="{BB962C8B-B14F-4D97-AF65-F5344CB8AC3E}">
        <p14:creationId xmlns:p14="http://schemas.microsoft.com/office/powerpoint/2010/main" val="14054215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73883FC-9ACF-4001-BA13-69E3E46DC460}" type="datetimeFigureOut">
              <a:rPr lang="en-US" smtClean="0"/>
              <a:t>5/11/2019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369D882-B93A-4461-81DB-BE30F58A3396}" type="slidenum">
              <a:rPr lang="en-US" smtClean="0"/>
              <a:t>‹#›</a:t>
            </a:fld>
            <a:endParaRPr lang="en-US"/>
          </a:p>
        </p:txBody>
      </p:sp>
    </p:spTree>
    <p:extLst>
      <p:ext uri="{BB962C8B-B14F-4D97-AF65-F5344CB8AC3E}">
        <p14:creationId xmlns:p14="http://schemas.microsoft.com/office/powerpoint/2010/main" val="36839202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73883FC-9ACF-4001-BA13-69E3E46DC460}" type="datetimeFigureOut">
              <a:rPr lang="en-US" smtClean="0"/>
              <a:t>5/11/2019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369D882-B93A-4461-81DB-BE30F58A3396}" type="slidenum">
              <a:rPr lang="en-US" smtClean="0"/>
              <a:t>‹#›</a:t>
            </a:fld>
            <a:endParaRPr lang="en-US"/>
          </a:p>
        </p:txBody>
      </p:sp>
    </p:spTree>
    <p:extLst>
      <p:ext uri="{BB962C8B-B14F-4D97-AF65-F5344CB8AC3E}">
        <p14:creationId xmlns:p14="http://schemas.microsoft.com/office/powerpoint/2010/main" val="4910902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A73883FC-9ACF-4001-BA13-69E3E46DC460}" type="datetimeFigureOut">
              <a:rPr lang="en-US" smtClean="0"/>
              <a:t>5/11/2019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369D882-B93A-4461-81DB-BE30F58A3396}" type="slidenum">
              <a:rPr lang="en-US" smtClean="0"/>
              <a:t>‹#›</a:t>
            </a:fld>
            <a:endParaRPr lang="en-US"/>
          </a:p>
        </p:txBody>
      </p:sp>
    </p:spTree>
    <p:extLst>
      <p:ext uri="{BB962C8B-B14F-4D97-AF65-F5344CB8AC3E}">
        <p14:creationId xmlns:p14="http://schemas.microsoft.com/office/powerpoint/2010/main" val="17509818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A73883FC-9ACF-4001-BA13-69E3E46DC460}" type="datetimeFigureOut">
              <a:rPr lang="en-US" smtClean="0"/>
              <a:t>5/11/2019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369D882-B93A-4461-81DB-BE30F58A3396}" type="slidenum">
              <a:rPr lang="en-US" smtClean="0"/>
              <a:t>‹#›</a:t>
            </a:fld>
            <a:endParaRPr lang="en-US"/>
          </a:p>
        </p:txBody>
      </p:sp>
    </p:spTree>
    <p:extLst>
      <p:ext uri="{BB962C8B-B14F-4D97-AF65-F5344CB8AC3E}">
        <p14:creationId xmlns:p14="http://schemas.microsoft.com/office/powerpoint/2010/main" val="36054383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A73883FC-9ACF-4001-BA13-69E3E46DC460}" type="datetimeFigureOut">
              <a:rPr lang="en-US" smtClean="0"/>
              <a:t>5/11/2019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369D882-B93A-4461-81DB-BE30F58A3396}" type="slidenum">
              <a:rPr lang="en-US" smtClean="0"/>
              <a:t>‹#›</a:t>
            </a:fld>
            <a:endParaRPr lang="en-US"/>
          </a:p>
        </p:txBody>
      </p:sp>
    </p:spTree>
    <p:extLst>
      <p:ext uri="{BB962C8B-B14F-4D97-AF65-F5344CB8AC3E}">
        <p14:creationId xmlns:p14="http://schemas.microsoft.com/office/powerpoint/2010/main" val="11936777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73883FC-9ACF-4001-BA13-69E3E46DC460}" type="datetimeFigureOut">
              <a:rPr lang="en-US" smtClean="0"/>
              <a:t>5/11/2019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369D882-B93A-4461-81DB-BE30F58A3396}" type="slidenum">
              <a:rPr lang="en-US" smtClean="0"/>
              <a:t>‹#›</a:t>
            </a:fld>
            <a:endParaRPr lang="en-US"/>
          </a:p>
        </p:txBody>
      </p:sp>
    </p:spTree>
    <p:extLst>
      <p:ext uri="{BB962C8B-B14F-4D97-AF65-F5344CB8AC3E}">
        <p14:creationId xmlns:p14="http://schemas.microsoft.com/office/powerpoint/2010/main" val="19003967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73883FC-9ACF-4001-BA13-69E3E46DC460}" type="datetimeFigureOut">
              <a:rPr lang="en-US" smtClean="0"/>
              <a:t>5/11/2019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369D882-B93A-4461-81DB-BE30F58A3396}" type="slidenum">
              <a:rPr lang="en-US" smtClean="0"/>
              <a:t>‹#›</a:t>
            </a:fld>
            <a:endParaRPr lang="en-US"/>
          </a:p>
        </p:txBody>
      </p:sp>
    </p:spTree>
    <p:extLst>
      <p:ext uri="{BB962C8B-B14F-4D97-AF65-F5344CB8AC3E}">
        <p14:creationId xmlns:p14="http://schemas.microsoft.com/office/powerpoint/2010/main" val="33059200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73883FC-9ACF-4001-BA13-69E3E46DC460}" type="datetimeFigureOut">
              <a:rPr lang="en-US" smtClean="0"/>
              <a:t>5/11/2019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369D882-B93A-4461-81DB-BE30F58A3396}" type="slidenum">
              <a:rPr lang="en-US" smtClean="0"/>
              <a:t>‹#›</a:t>
            </a:fld>
            <a:endParaRPr lang="en-US"/>
          </a:p>
        </p:txBody>
      </p:sp>
    </p:spTree>
    <p:extLst>
      <p:ext uri="{BB962C8B-B14F-4D97-AF65-F5344CB8AC3E}">
        <p14:creationId xmlns:p14="http://schemas.microsoft.com/office/powerpoint/2010/main" val="27715203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73883FC-9ACF-4001-BA13-69E3E46DC460}" type="datetimeFigureOut">
              <a:rPr lang="en-US" smtClean="0"/>
              <a:t>5/11/2019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369D882-B93A-4461-81DB-BE30F58A3396}" type="slidenum">
              <a:rPr lang="en-US" smtClean="0"/>
              <a:t>‹#›</a:t>
            </a:fld>
            <a:endParaRPr lang="en-US"/>
          </a:p>
        </p:txBody>
      </p:sp>
    </p:spTree>
    <p:extLst>
      <p:ext uri="{BB962C8B-B14F-4D97-AF65-F5344CB8AC3E}">
        <p14:creationId xmlns:p14="http://schemas.microsoft.com/office/powerpoint/2010/main" val="19895281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73883FC-9ACF-4001-BA13-69E3E46DC460}" type="datetimeFigureOut">
              <a:rPr lang="en-US" smtClean="0"/>
              <a:t>5/11/2019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369D882-B93A-4461-81DB-BE30F58A3396}" type="slidenum">
              <a:rPr lang="en-US" smtClean="0"/>
              <a:t>‹#›</a:t>
            </a:fld>
            <a:endParaRPr lang="en-US"/>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36803207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73883FC-9ACF-4001-BA13-69E3E46DC460}" type="datetimeFigureOut">
              <a:rPr lang="en-US" smtClean="0"/>
              <a:t>5/11/2019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369D882-B93A-4461-81DB-BE30F58A3396}" type="slidenum">
              <a:rPr lang="en-US" smtClean="0"/>
              <a:t>‹#›</a:t>
            </a:fld>
            <a:endParaRPr lang="en-US"/>
          </a:p>
        </p:txBody>
      </p:sp>
    </p:spTree>
    <p:extLst>
      <p:ext uri="{BB962C8B-B14F-4D97-AF65-F5344CB8AC3E}">
        <p14:creationId xmlns:p14="http://schemas.microsoft.com/office/powerpoint/2010/main" val="78369517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73883FC-9ACF-4001-BA13-69E3E46DC460}" type="datetimeFigureOut">
              <a:rPr lang="en-US" smtClean="0"/>
              <a:t>5/11/2019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369D882-B93A-4461-81DB-BE30F58A3396}" type="slidenum">
              <a:rPr lang="en-US" smtClean="0"/>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2808001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73883FC-9ACF-4001-BA13-69E3E46DC460}" type="datetimeFigureOut">
              <a:rPr lang="en-US" smtClean="0"/>
              <a:t>5/11/2019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369D882-B93A-4461-81DB-BE30F58A3396}" type="slidenum">
              <a:rPr lang="en-US" smtClean="0"/>
              <a:t>‹#›</a:t>
            </a:fld>
            <a:endParaRPr lang="en-US"/>
          </a:p>
        </p:txBody>
      </p:sp>
    </p:spTree>
    <p:extLst>
      <p:ext uri="{BB962C8B-B14F-4D97-AF65-F5344CB8AC3E}">
        <p14:creationId xmlns:p14="http://schemas.microsoft.com/office/powerpoint/2010/main" val="335241697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73883FC-9ACF-4001-BA13-69E3E46DC460}" type="datetimeFigureOut">
              <a:rPr lang="en-US" smtClean="0"/>
              <a:t>5/11/2019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369D882-B93A-4461-81DB-BE30F58A3396}" type="slidenum">
              <a:rPr lang="en-US" smtClean="0"/>
              <a:t>‹#›</a:t>
            </a:fld>
            <a:endParaRPr lang="en-US"/>
          </a:p>
        </p:txBody>
      </p:sp>
    </p:spTree>
    <p:extLst>
      <p:ext uri="{BB962C8B-B14F-4D97-AF65-F5344CB8AC3E}">
        <p14:creationId xmlns:p14="http://schemas.microsoft.com/office/powerpoint/2010/main" val="272949418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73883FC-9ACF-4001-BA13-69E3E46DC460}" type="datetimeFigureOut">
              <a:rPr lang="en-US" smtClean="0"/>
              <a:t>5/11/2019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369D882-B93A-4461-81DB-BE30F58A3396}" type="slidenum">
              <a:rPr lang="en-US" smtClean="0"/>
              <a:t>‹#›</a:t>
            </a:fld>
            <a:endParaRPr lang="en-US"/>
          </a:p>
        </p:txBody>
      </p:sp>
    </p:spTree>
    <p:extLst>
      <p:ext uri="{BB962C8B-B14F-4D97-AF65-F5344CB8AC3E}">
        <p14:creationId xmlns:p14="http://schemas.microsoft.com/office/powerpoint/2010/main" val="3668633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A73883FC-9ACF-4001-BA13-69E3E46DC460}" type="datetimeFigureOut">
              <a:rPr lang="en-US" smtClean="0"/>
              <a:t>5/11/2019</a:t>
            </a:fld>
            <a:endParaRPr lang="en-US"/>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4369D882-B93A-4461-81DB-BE30F58A3396}" type="slidenum">
              <a:rPr lang="en-US" smtClean="0"/>
              <a:t>‹#›</a:t>
            </a:fld>
            <a:endParaRPr lang="en-US"/>
          </a:p>
        </p:txBody>
      </p:sp>
    </p:spTree>
    <p:extLst>
      <p:ext uri="{BB962C8B-B14F-4D97-AF65-F5344CB8AC3E}">
        <p14:creationId xmlns:p14="http://schemas.microsoft.com/office/powerpoint/2010/main" val="211887807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astronet.ge/2012-02-04-08-00-30/" TargetMode="External"/><Relationship Id="rId2" Type="http://schemas.openxmlformats.org/officeDocument/2006/relationships/hyperlink" Target="http://astronet.ge/2012-11-11-16-33-29/" TargetMode="External"/><Relationship Id="rId1" Type="http://schemas.openxmlformats.org/officeDocument/2006/relationships/slideLayout" Target="../slideLayouts/slideLayout2.xml"/><Relationship Id="rId6" Type="http://schemas.openxmlformats.org/officeDocument/2006/relationships/image" Target="../media/image1.jpg"/><Relationship Id="rId5" Type="http://schemas.openxmlformats.org/officeDocument/2006/relationships/hyperlink" Target="http://astronet.ge/component/search/?searchword=SDSS&amp;ordering=newest&amp;searchphrase=all&amp;limit=20" TargetMode="External"/><Relationship Id="rId4" Type="http://schemas.openxmlformats.org/officeDocument/2006/relationships/hyperlink" Target="http://www.sdss.org/press-releases/astronomers-make-the-largest-map-of-the-universe-yet/" TargetMode="External"/></Relationships>
</file>

<file path=ppt/slides/_rels/slide3.xml.rels><?xml version="1.0" encoding="UTF-8" standalone="yes"?>
<Relationships xmlns="http://schemas.openxmlformats.org/package/2006/relationships"><Relationship Id="rId8" Type="http://schemas.openxmlformats.org/officeDocument/2006/relationships/hyperlink" Target="https://ka.wikipedia.org/wiki/%E1%83%A1%E1%83%9E%E1%83%94%E1%83%A5%E1%83%A2%E1%83%A0%E1%83%98" TargetMode="External"/><Relationship Id="rId13" Type="http://schemas.openxmlformats.org/officeDocument/2006/relationships/hyperlink" Target="https://ka.wikipedia.org/w/index.php?title=1987_%E1%83%AC%E1%83%94%E1%83%9A%E1%83%98_%E1%83%9B%E1%83%94%E1%83%AA%E1%83%9C%E1%83%98%E1%83%94%E1%83%A0%E1%83%94%E1%83%91%E1%83%90%E1%83%A8%E1%83%98&amp;action=edit&amp;redlink=1" TargetMode="External"/><Relationship Id="rId18" Type="http://schemas.openxmlformats.org/officeDocument/2006/relationships/hyperlink" Target="https://ka.wikipedia.org/w/index.php?title=%E1%83%AE%E1%83%98%E1%83%9A%E1%83%95%E1%83%90%E1%83%93%E1%83%98_%E1%83%95%E1%83%90%E1%83%A0%E1%83%A1%E1%83%99%E1%83%95%E1%83%9A%E1%83%90%E1%83%95%E1%83%98%E1%83%A1_%E1%83%A1%E1%83%98%E1%83%99%E1%83%90%E1%83%A8%E1%83%99%E1%83%90%E1%83%A8%E1%83%94&amp;action=edit&amp;redlink=1" TargetMode="External"/><Relationship Id="rId3" Type="http://schemas.openxmlformats.org/officeDocument/2006/relationships/hyperlink" Target="https://ka.wikipedia.org/w/index.php?title=%E1%83%9C%E1%83%90%E1%83%97%E1%83%94%E1%83%91%E1%83%90&amp;action=edit&amp;redlink=1" TargetMode="External"/><Relationship Id="rId21" Type="http://schemas.openxmlformats.org/officeDocument/2006/relationships/hyperlink" Target="https://ka.wikipedia.org/w/index.php?title=%E1%83%94%E1%83%9A%E1%83%98%E1%83%A4%E1%83%A1%E1%83%A3%E1%83%A0%E1%83%98_%E1%83%92%E1%83%90%E1%83%9A%E1%83%90%E1%83%A5%E1%83%A2%E1%83%98%E1%83%99%E1%83%90&amp;action=edit&amp;redlink=1" TargetMode="External"/><Relationship Id="rId7" Type="http://schemas.openxmlformats.org/officeDocument/2006/relationships/hyperlink" Target="https://ka.wikipedia.org/w/index.php?title=%E1%83%9B%E1%83%90%E1%83%A0%E1%83%A2%E1%83%98%E1%83%9C_%E1%83%A8%E1%83%9B%E1%83%98%E1%83%93%E1%83%A2%E1%83%98&amp;action=edit&amp;redlink=1" TargetMode="External"/><Relationship Id="rId12" Type="http://schemas.openxmlformats.org/officeDocument/2006/relationships/hyperlink" Target="https://ka.wikipedia.org/w/index.php?title=%E1%83%92%E1%83%90%E1%83%9A%E1%83%90%E1%83%A5%E1%83%A2%E1%83%98%E1%83%99%E1%83%98%E1%83%A1_%E1%83%90%E1%83%A5%E1%83%A2%E1%83%98%E1%83%A3%E1%83%A0%E1%83%98_%E1%83%91%E1%83%98%E1%83%A0%E1%83%97%E1%83%95%E1%83%98&amp;action=edit&amp;redlink=1" TargetMode="External"/><Relationship Id="rId17" Type="http://schemas.openxmlformats.org/officeDocument/2006/relationships/hyperlink" Target="https://ka.wikipedia.org/w/index.php?title=3C_273&amp;action=edit&amp;redlink=1" TargetMode="External"/><Relationship Id="rId2" Type="http://schemas.openxmlformats.org/officeDocument/2006/relationships/hyperlink" Target="https://ka.wikipedia.org/wiki/%E1%83%98%E1%83%9C%E1%83%92%E1%83%9A%E1%83%98%E1%83%A1%E1%83%A3%E1%83%A0%E1%83%98_%E1%83%94%E1%83%9C%E1%83%90" TargetMode="External"/><Relationship Id="rId16" Type="http://schemas.openxmlformats.org/officeDocument/2006/relationships/hyperlink" Target="https://ka.wikipedia.org/wiki/%E1%83%99%E1%83%95%E1%83%90%E1%83%96%E1%83%90%E1%83%A0%E1%83%98#cite_note-1" TargetMode="External"/><Relationship Id="rId20" Type="http://schemas.openxmlformats.org/officeDocument/2006/relationships/hyperlink" Target="https://ka.wikipedia.org/wiki/%E1%83%9B%E1%83%96%E1%83%98%E1%83%A1_%E1%83%A1%E1%83%98%E1%83%A1%E1%83%A2%E1%83%94%E1%83%9B%E1%83%90" TargetMode="External"/><Relationship Id="rId1" Type="http://schemas.openxmlformats.org/officeDocument/2006/relationships/slideLayout" Target="../slideLayouts/slideLayout2.xml"/><Relationship Id="rId6" Type="http://schemas.openxmlformats.org/officeDocument/2006/relationships/hyperlink" Target="https://ka.wikipedia.org/w/index.php?title=1963_%E1%83%AC%E1%83%94%E1%83%9A%E1%83%98_%E1%83%9B%E1%83%94%E1%83%AA%E1%83%9C%E1%83%98%E1%83%94%E1%83%A0%E1%83%94%E1%83%91%E1%83%90%E1%83%A8%E1%83%98&amp;action=edit&amp;redlink=1" TargetMode="External"/><Relationship Id="rId11" Type="http://schemas.openxmlformats.org/officeDocument/2006/relationships/hyperlink" Target="https://ka.wikipedia.org/wiki/%E1%83%B0%E1%83%90%E1%83%91%E1%83%9A%E1%83%98%E1%83%A1_%E1%83%99%E1%83%90%E1%83%9C%E1%83%9D%E1%83%9C%E1%83%98" TargetMode="External"/><Relationship Id="rId24" Type="http://schemas.openxmlformats.org/officeDocument/2006/relationships/image" Target="../media/image2.jpeg"/><Relationship Id="rId5" Type="http://schemas.openxmlformats.org/officeDocument/2006/relationships/hyperlink" Target="https://ka.wikipedia.org/w/index.php?title=1960_%E1%83%AC%E1%83%94%E1%83%9A%E1%83%98_%E1%83%9B%E1%83%94%E1%83%AA%E1%83%9C%E1%83%98%E1%83%94%E1%83%A0%E1%83%94%E1%83%91%E1%83%90%E1%83%A8%E1%83%98&amp;action=edit&amp;redlink=1" TargetMode="External"/><Relationship Id="rId15" Type="http://schemas.openxmlformats.org/officeDocument/2006/relationships/hyperlink" Target="https://ka.wikipedia.org/w/index.php?title=2005_%E1%83%AC%E1%83%94%E1%83%9A%E1%83%98_%E1%83%9B%E1%83%94%E1%83%AA%E1%83%9C%E1%83%98%E1%83%94%E1%83%A0%E1%83%94%E1%83%91%E1%83%90%E1%83%A8%E1%83%98&amp;action=edit&amp;redlink=1" TargetMode="External"/><Relationship Id="rId23" Type="http://schemas.openxmlformats.org/officeDocument/2006/relationships/hyperlink" Target="https://ka.wikipedia.org/wiki/%E1%83%96%E1%83%94%E1%83%9B%E1%83%90%E1%83%A1%E1%83%98%E1%83%A3%E1%83%A0%E1%83%98_%E1%83%A8%E1%83%90%E1%83%95%E1%83%98_%E1%83%AE%E1%83%95%E1%83%A0%E1%83%94%E1%83%9A%E1%83%98" TargetMode="External"/><Relationship Id="rId10" Type="http://schemas.openxmlformats.org/officeDocument/2006/relationships/hyperlink" Target="https://ka.wikipedia.org/wiki/%E1%83%93%E1%83%9D%E1%83%9E%E1%83%9A%E1%83%94%E1%83%A0%E1%83%98%E1%83%A1_%E1%83%94%E1%83%A4%E1%83%94%E1%83%A5%E1%83%A2%E1%83%98" TargetMode="External"/><Relationship Id="rId19" Type="http://schemas.openxmlformats.org/officeDocument/2006/relationships/hyperlink" Target="https://ka.wikipedia.org/wiki/%E1%83%A1%E1%83%98%E1%83%9C%E1%83%90%E1%83%97%E1%83%9A%E1%83%98%E1%83%A1_%E1%83%AC%E1%83%94%E1%83%9A%E1%83%98" TargetMode="External"/><Relationship Id="rId4" Type="http://schemas.openxmlformats.org/officeDocument/2006/relationships/hyperlink" Target="https://ka.wikipedia.org/w/index.php?title=%E1%83%99%E1%83%A3%E1%83%97%E1%83%AE%E1%83%A3%E1%83%A0%E1%83%98_%E1%83%96%E1%83%9D%E1%83%9B%E1%83%90&amp;action=edit&amp;redlink=1" TargetMode="External"/><Relationship Id="rId9" Type="http://schemas.openxmlformats.org/officeDocument/2006/relationships/hyperlink" Target="https://ka.wikipedia.org/wiki/%E1%83%AC%E1%83%98%E1%83%97%E1%83%94%E1%83%9A%E1%83%98_%E1%83%AB%E1%83%95%E1%83%A0%E1%83%90" TargetMode="External"/><Relationship Id="rId14" Type="http://schemas.openxmlformats.org/officeDocument/2006/relationships/hyperlink" Target="https://ka.wikipedia.org/w/index.php?title=%E1%83%B0%E1%83%98%E1%83%A3%E1%83%98%E1%83%A2_-_%E1%83%91%E1%83%94%E1%83%A0%E1%83%91%E1%83%A0%E1%83%98%E1%83%AF%E1%83%98%E1%83%A1_%E1%83%A1%E1%83%98%E1%83%90&amp;action=edit&amp;redlink=1" TargetMode="External"/><Relationship Id="rId22" Type="http://schemas.openxmlformats.org/officeDocument/2006/relationships/hyperlink" Target="https://ka.wikipedia.org/wiki/%E1%83%92%E1%83%90%E1%83%9A%E1%83%90%E1%83%A5%E1%83%A2%E1%83%98%E1%83%99%E1%83%90"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hyperlink" Target="http://astronet.ge/2012-03-05-11-34-32/"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astronet.ge/%E1%83%98%E1%83%A1%E1%83%94%E1%83%95-%E1%83%91%E1%83%9C%E1%83%94%E1%83%9A%E1%83%98-%E1%83%94%E1%83%9C%E1%83%94%E1%83%A0%E1%83%92%E1%83%98%E1%83%98%E1%83%A1-%E1%83%A8%E1%83%94%E1%83%A1%E1%83%90/"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5.jpg"/><Relationship Id="rId4" Type="http://schemas.openxmlformats.org/officeDocument/2006/relationships/hyperlink" Target="http://astronet.ge/%e1%83%91%e1%83%9c%e1%83%94%e1%83%9a%e1%83%98-%e1%83%9b%e1%83%90%e1%83%a2%e1%83%94%e1%83%a0%e1%83%98%e1%83%90-%e1%83%a1%e1%83%90%e1%83%9b%e1%83%a7%e1%83%90%e1%83%a0%e1%83%9d%e1%83%a1-%e1%83%a1/" TargetMode="Externa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openxmlformats.org/officeDocument/2006/relationships/hyperlink" Target="http://astronet.ge/2012-08-31-15-17-31/" TargetMode="External"/><Relationship Id="rId3" Type="http://schemas.openxmlformats.org/officeDocument/2006/relationships/hyperlink" Target="http://astronet.ge/2012-10-08-10-43-16/" TargetMode="External"/><Relationship Id="rId7" Type="http://schemas.openxmlformats.org/officeDocument/2006/relationships/hyperlink" Target="http://astronet.ge/%e1%83%90%e1%83%9a%e1%83%91%e1%83%94%e1%83%a0%e1%83%a2-%e1%83%90%e1%83%98%e1%83%9c%e1%83%a8%e1%83%a2%e1%83%90%e1%83%98%e1%83%9c%e1%83%98-%e1%83%93%e1%83%90%e1%83%99%e1%83%90%e1%83%a0%e1%83%92/" TargetMode="External"/><Relationship Id="rId2" Type="http://schemas.openxmlformats.org/officeDocument/2006/relationships/hyperlink" Target="http://astronet.ge/%e1%83%9b%e1%83%9d%e1%83%99%e1%83%9a%e1%83%94%e1%83%93-%e1%83%9b%e1%83%90%e1%83%a2%e1%83%94%e1%83%a0%e1%83%98%e1%83%90-%e1%83%94%e1%83%9c%e1%83%94%e1%83%a0%e1%83%92%e1%83%98%e1%83%90/" TargetMode="External"/><Relationship Id="rId1" Type="http://schemas.openxmlformats.org/officeDocument/2006/relationships/slideLayout" Target="../slideLayouts/slideLayout2.xml"/><Relationship Id="rId6" Type="http://schemas.openxmlformats.org/officeDocument/2006/relationships/hyperlink" Target="http://astronet.ge/2012-02-21-11-26-10/" TargetMode="External"/><Relationship Id="rId11" Type="http://schemas.openxmlformats.org/officeDocument/2006/relationships/image" Target="../media/image7.jpg"/><Relationship Id="rId5" Type="http://schemas.openxmlformats.org/officeDocument/2006/relationships/hyperlink" Target="http://astronet.ge/2012-01-13-17-11-13/" TargetMode="External"/><Relationship Id="rId10" Type="http://schemas.openxmlformats.org/officeDocument/2006/relationships/hyperlink" Target="http://astronet.ge/%E1%83%93%E1%83%98%E1%83%90%E1%83%92%E1%83%9C%E1%83%9D%E1%83%96%E1%83%98-%E1%83%93%E1%83%98%E1%83%93%E1%83%98-%E1%83%92%E1%83%90%E1%83%AE%E1%83%9A%E1%83%94%E1%83%A9%E1%83%90/" TargetMode="External"/><Relationship Id="rId4" Type="http://schemas.openxmlformats.org/officeDocument/2006/relationships/hyperlink" Target="http://astronet.ge/%e1%83%9b%e1%83%9d%e1%83%99%e1%83%9a%e1%83%94%e1%83%93-%e1%83%99%e1%83%9d%e1%83%a1%e1%83%9b%e1%83%9d%e1%83%a1%e1%83%9a%e1%83%9d%e1%83%92%e1%83%98%e1%83%a3%e1%83%a0%e1%83%98-%e1%83%9b%e1%83%9d%e1%83%93/" TargetMode="External"/><Relationship Id="rId9" Type="http://schemas.openxmlformats.org/officeDocument/2006/relationships/hyperlink" Target="http://astronet.ge/2012-04-22-17-26-14/" TargetMode="External"/></Relationships>
</file>

<file path=ppt/slides/_rels/slide9.xml.rels><?xml version="1.0" encoding="UTF-8" standalone="yes"?>
<Relationships xmlns="http://schemas.openxmlformats.org/package/2006/relationships"><Relationship Id="rId3" Type="http://schemas.openxmlformats.org/officeDocument/2006/relationships/hyperlink" Target="http://astronet.ge/%25" TargetMode="External"/><Relationship Id="rId2" Type="http://schemas.openxmlformats.org/officeDocument/2006/relationships/hyperlink" Target="http://astronet.ge/author/marika/" TargetMode="External"/><Relationship Id="rId1" Type="http://schemas.openxmlformats.org/officeDocument/2006/relationships/slideLayout" Target="../slideLayouts/slideLayout2.xml"/><Relationship Id="rId4" Type="http://schemas.openxmlformats.org/officeDocument/2006/relationships/hyperlink" Target="http://astronet.ge/&#4304;&#4321;&#4322;&#4320;&#4317;&#4316;&#4317;&#4315;&#4308;&#4305;&#4315;"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1120024"/>
            <a:ext cx="12029161" cy="1913445"/>
          </a:xfrm>
        </p:spPr>
        <p:txBody>
          <a:bodyPr/>
          <a:lstStyle/>
          <a:p>
            <a:r>
              <a:rPr lang="ka-GE" dirty="0" smtClean="0">
                <a:solidFill>
                  <a:srgbClr val="FF0000"/>
                </a:solidFill>
              </a:rPr>
              <a:t>ბარიონ აკუსტიკური ოსცილაციები</a:t>
            </a:r>
            <a:endParaRPr lang="en-US" dirty="0">
              <a:solidFill>
                <a:srgbClr val="FF0000"/>
              </a:solidFill>
            </a:endParaRPr>
          </a:p>
        </p:txBody>
      </p:sp>
      <p:sp>
        <p:nvSpPr>
          <p:cNvPr id="3" name="Subtitle 2"/>
          <p:cNvSpPr>
            <a:spLocks noGrp="1"/>
          </p:cNvSpPr>
          <p:nvPr>
            <p:ph type="subTitle" idx="1"/>
          </p:nvPr>
        </p:nvSpPr>
        <p:spPr>
          <a:xfrm>
            <a:off x="1507067" y="3544867"/>
            <a:ext cx="7766936" cy="1602866"/>
          </a:xfrm>
        </p:spPr>
        <p:txBody>
          <a:bodyPr>
            <a:normAutofit/>
          </a:bodyPr>
          <a:lstStyle/>
          <a:p>
            <a:r>
              <a:rPr lang="ka-GE" sz="4000" dirty="0" smtClean="0"/>
              <a:t>მომხსენებელი: ანზორ არევაძე</a:t>
            </a:r>
            <a:endParaRPr lang="en-US" sz="4000" dirty="0"/>
          </a:p>
        </p:txBody>
      </p:sp>
    </p:spTree>
    <p:extLst>
      <p:ext uri="{BB962C8B-B14F-4D97-AF65-F5344CB8AC3E}">
        <p14:creationId xmlns:p14="http://schemas.microsoft.com/office/powerpoint/2010/main" val="39197944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7376160" cy="6857999"/>
          </a:xfrm>
        </p:spPr>
        <p:txBody>
          <a:bodyPr>
            <a:normAutofit fontScale="92500" lnSpcReduction="10000"/>
          </a:bodyPr>
          <a:lstStyle/>
          <a:p>
            <a:pPr algn="just"/>
            <a:r>
              <a:rPr lang="ka-GE" dirty="0" smtClean="0"/>
              <a:t> </a:t>
            </a:r>
            <a:r>
              <a:rPr lang="ka-GE" sz="2000" dirty="0"/>
              <a:t> </a:t>
            </a:r>
            <a:r>
              <a:rPr lang="ka-GE" sz="2400" dirty="0"/>
              <a:t>ასტრონომებმა </a:t>
            </a:r>
            <a:r>
              <a:rPr lang="ka-GE" sz="2400" u="sng" dirty="0">
                <a:hlinkClick r:id="rId2"/>
              </a:rPr>
              <a:t>ცის სლოანისეული</a:t>
            </a:r>
            <a:r>
              <a:rPr lang="ka-GE" sz="2400" dirty="0"/>
              <a:t> ციფრული დამზერის (</a:t>
            </a:r>
            <a:r>
              <a:rPr lang="en-US" sz="2400" dirty="0"/>
              <a:t>SDSS–Sloan Digital Sky Survey) </a:t>
            </a:r>
            <a:r>
              <a:rPr lang="ka-GE" sz="2400" dirty="0"/>
              <a:t>გამოყენებით (სურ.1), მხოლოდ კვაზარების ადგილმდებარეობაზე დაყრდნობით, სამყაროს ახალი, ფართომასშტაბიანი რუკა შეადგინეს. </a:t>
            </a:r>
            <a:r>
              <a:rPr lang="ka-GE" sz="2400" u="sng" dirty="0">
                <a:hlinkClick r:id="rId3"/>
              </a:rPr>
              <a:t>კვაზარები</a:t>
            </a:r>
            <a:r>
              <a:rPr lang="ka-GE" sz="2400" dirty="0"/>
              <a:t> უკაშკაშესი, ზემასიური შავი ხვრელების მიერ წარმოქმნილი შორეული მანათობელი წერტილებია (</a:t>
            </a:r>
            <a:r>
              <a:rPr lang="en-US" sz="2400" u="sng" dirty="0">
                <a:hlinkClick r:id="rId4"/>
              </a:rPr>
              <a:t>sdss.org</a:t>
            </a:r>
            <a:r>
              <a:rPr lang="en-US" sz="2400" dirty="0"/>
              <a:t>).</a:t>
            </a:r>
            <a:r>
              <a:rPr lang="ka-GE" sz="2400" dirty="0" smtClean="0"/>
              <a:t> </a:t>
            </a:r>
            <a:r>
              <a:rPr lang="en-US" sz="2400" dirty="0" smtClean="0"/>
              <a:t>(</a:t>
            </a:r>
            <a:r>
              <a:rPr lang="ka-GE" sz="2400" dirty="0">
                <a:hlinkClick r:id="rId5"/>
              </a:rPr>
              <a:t>ცის სლოანისეული ციფრული დამზერა</a:t>
            </a:r>
            <a:r>
              <a:rPr lang="ka-GE" sz="2400" dirty="0"/>
              <a:t>(</a:t>
            </a:r>
            <a:r>
              <a:rPr lang="en-US" sz="2400" dirty="0"/>
              <a:t>SDSS) </a:t>
            </a:r>
            <a:r>
              <a:rPr lang="ka-GE" sz="2400" dirty="0"/>
              <a:t>გალქტიკებისა და ვარსკვლავების გამოსახულებების, მათი სპექტრული ანალიზის მაღალტექნოლოგიური პროექტია, რომელიც ობსერვატორია აპაჩი-პოინტის(ნიუ-მექსიკო) 2,5 მეტრიანი ფართოკუთხიანი ტელესკოპით ხორციელდება. პროექტს სახელი ბიზნესმენისა და მეცენატის ალფრედ პ. სლოუნის საპატივცემულოდ შეარქვეს</a:t>
            </a:r>
            <a:r>
              <a:rPr lang="ka-GE" sz="2400" dirty="0" smtClean="0"/>
              <a:t>.</a:t>
            </a:r>
            <a:r>
              <a:rPr lang="en-US" sz="2400" dirty="0" smtClean="0"/>
              <a:t>)</a:t>
            </a:r>
            <a:endParaRPr lang="ka-GE" sz="2400" dirty="0" smtClean="0"/>
          </a:p>
          <a:p>
            <a:pPr algn="just"/>
            <a:r>
              <a:rPr lang="ka-GE" sz="2400" dirty="0"/>
              <a:t> “უძლიერესი ნათების გამო, კვაზარების შემჩნევა სამყაროს ყველაზე უფრო შორეულ წერტილებშიც კი შეიძლება. ამან სამყაროს დღეისათვის არსებული უდიდესი რუკის შედგენის საშუალება მოგვცა” – განმარტავს ნაშრომის თანაავტორი ეშლი როსი, ოჰაიოს ტექნიკური უნივერსიტეტის თანამშრომელი</a:t>
            </a:r>
            <a:r>
              <a:rPr lang="ka-GE" sz="2400" dirty="0" smtClean="0"/>
              <a:t>.</a:t>
            </a:r>
          </a:p>
        </p:txBody>
      </p:sp>
      <p:pic>
        <p:nvPicPr>
          <p:cNvPr id="6" name="Picture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376160" y="-1"/>
            <a:ext cx="4815840" cy="6857999"/>
          </a:xfrm>
          <a:prstGeom prst="rect">
            <a:avLst/>
          </a:prstGeom>
        </p:spPr>
      </p:pic>
    </p:spTree>
    <p:extLst>
      <p:ext uri="{BB962C8B-B14F-4D97-AF65-F5344CB8AC3E}">
        <p14:creationId xmlns:p14="http://schemas.microsoft.com/office/powerpoint/2010/main" val="288282727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8458200" cy="6858000"/>
          </a:xfrm>
        </p:spPr>
        <p:txBody>
          <a:bodyPr>
            <a:normAutofit fontScale="85000" lnSpcReduction="20000"/>
          </a:bodyPr>
          <a:lstStyle/>
          <a:p>
            <a:pPr algn="just"/>
            <a:r>
              <a:rPr lang="ka-GE" dirty="0" smtClean="0"/>
              <a:t> </a:t>
            </a:r>
            <a:r>
              <a:rPr lang="ka-GE" b="1" dirty="0"/>
              <a:t>კვაზარი</a:t>
            </a:r>
            <a:r>
              <a:rPr lang="ka-GE" dirty="0"/>
              <a:t> (</a:t>
            </a:r>
            <a:r>
              <a:rPr lang="ka-GE" dirty="0">
                <a:hlinkClick r:id="rId2" tooltip="ინგლისური ენა"/>
              </a:rPr>
              <a:t>ინგლ.</a:t>
            </a:r>
            <a:r>
              <a:rPr lang="ka-GE" dirty="0"/>
              <a:t> </a:t>
            </a:r>
            <a:r>
              <a:rPr lang="en-US" dirty="0"/>
              <a:t>quasar — </a:t>
            </a:r>
            <a:r>
              <a:rPr lang="ka-GE" dirty="0"/>
              <a:t>შეკვეცილი </a:t>
            </a:r>
            <a:r>
              <a:rPr lang="en-US" i="1" dirty="0" err="1"/>
              <a:t>QUASi</a:t>
            </a:r>
            <a:r>
              <a:rPr lang="en-US" i="1" dirty="0"/>
              <a:t> </a:t>
            </a:r>
            <a:r>
              <a:rPr lang="en-US" i="1" dirty="0" err="1"/>
              <a:t>stellAR</a:t>
            </a:r>
            <a:r>
              <a:rPr lang="en-US" i="1" dirty="0"/>
              <a:t> radio source</a:t>
            </a:r>
            <a:r>
              <a:rPr lang="en-US" dirty="0"/>
              <a:t> — „</a:t>
            </a:r>
            <a:r>
              <a:rPr lang="ka-GE" dirty="0"/>
              <a:t>კვაზივარსკვლავური რადიოწყარო“) — კლასი გარეგალაქტიკური ობიექტებისა, რომლებიც გამოირჩევიან ძალიან მაღალი </a:t>
            </a:r>
            <a:r>
              <a:rPr lang="ka-GE" dirty="0">
                <a:hlinkClick r:id="rId3" tooltip="ნათება (ჯერ არაა დაწერილი)"/>
              </a:rPr>
              <a:t>ნათებით</a:t>
            </a:r>
            <a:r>
              <a:rPr lang="ka-GE" dirty="0"/>
              <a:t> და ისეთი მცირე </a:t>
            </a:r>
            <a:r>
              <a:rPr lang="ka-GE" dirty="0">
                <a:hlinkClick r:id="rId4" tooltip="კუთხური ზომა (ჯერ არაა დაწერილი)"/>
              </a:rPr>
              <a:t>კუთხური ზომით</a:t>
            </a:r>
            <a:r>
              <a:rPr lang="ka-GE" dirty="0"/>
              <a:t>, რომ აღმოჩენიდან რამდენიმე წლის შემდეგაც კი ვერ ასხვავებდნენ წერტილოვან წყაროებისაგან ვარსკვლავებისაგან.</a:t>
            </a:r>
          </a:p>
          <a:p>
            <a:pPr algn="just"/>
            <a:r>
              <a:rPr lang="ka-GE" dirty="0"/>
              <a:t>პირველი კვაზარები იყო აღმოჩენილი </a:t>
            </a:r>
            <a:r>
              <a:rPr lang="ka-GE" dirty="0">
                <a:hlinkClick r:id="rId5" tooltip="1960 წელი მეცნიერებაში (ჯერ არაა დაწერილი)"/>
              </a:rPr>
              <a:t>1960 წელს</a:t>
            </a:r>
            <a:r>
              <a:rPr lang="ka-GE" dirty="0"/>
              <a:t> როგორც რადიოწყარო, რომელიც ოპტიკურ დიაპაზონში ემთხვევოდა სუსტ ვარსკვლავწარმოშობილ ობიექტებს. </a:t>
            </a:r>
            <a:r>
              <a:rPr lang="ka-GE" dirty="0">
                <a:hlinkClick r:id="rId6" tooltip="1963 წელი მეცნიერებაში (ჯერ არაა დაწერილი)"/>
              </a:rPr>
              <a:t>1963 წელს</a:t>
            </a:r>
            <a:r>
              <a:rPr lang="ka-GE" dirty="0"/>
              <a:t> ჰოლანდიელმა ასტრონომმა </a:t>
            </a:r>
            <a:r>
              <a:rPr lang="ka-GE" dirty="0">
                <a:hlinkClick r:id="rId7" tooltip="მარტინ შმიდტი (ჯერ არაა დაწერილი)"/>
              </a:rPr>
              <a:t>მარტინ შმიდტმა</a:t>
            </a:r>
            <a:r>
              <a:rPr lang="ka-GE" dirty="0"/>
              <a:t> დაამტკიცა, რომ ხაზები მათ </a:t>
            </a:r>
            <a:r>
              <a:rPr lang="ka-GE" dirty="0">
                <a:hlinkClick r:id="rId8" tooltip="სპექტრი"/>
              </a:rPr>
              <a:t>სპექტრში</a:t>
            </a:r>
            <a:r>
              <a:rPr lang="ka-GE" dirty="0"/>
              <a:t> ძალიან დაძრულია წითელ მხარეს. მიიღეს რა, რომ </a:t>
            </a:r>
            <a:r>
              <a:rPr lang="ka-GE" dirty="0">
                <a:hlinkClick r:id="rId9" tooltip="წითელი ძვრა"/>
              </a:rPr>
              <a:t>წითელი ძვრა</a:t>
            </a:r>
            <a:r>
              <a:rPr lang="ka-GE" dirty="0"/>
              <a:t> გამოწვეულია </a:t>
            </a:r>
            <a:r>
              <a:rPr lang="ka-GE" dirty="0">
                <a:hlinkClick r:id="rId10" tooltip="დოპლერის ეფექტი"/>
              </a:rPr>
              <a:t>დოპლერის ეფექტით</a:t>
            </a:r>
            <a:r>
              <a:rPr lang="ka-GE" dirty="0"/>
              <a:t>, რომელიც შეიქმნა კვაზარის დაშორიშორებით, მანძილი გამოთვალეს </a:t>
            </a:r>
            <a:r>
              <a:rPr lang="ka-GE" dirty="0">
                <a:hlinkClick r:id="rId11" tooltip="ჰაბლის კანონი"/>
              </a:rPr>
              <a:t>ჰაბლის კანონით</a:t>
            </a:r>
            <a:r>
              <a:rPr lang="ka-GE" dirty="0"/>
              <a:t>.</a:t>
            </a:r>
          </a:p>
          <a:p>
            <a:pPr algn="just"/>
            <a:r>
              <a:rPr lang="ka-GE" dirty="0"/>
              <a:t>ძალიან რთულია აღმოჩენილი კვაზარების ზუსტი რიცხვის დადგენა. ეს აიხსნება ერთი მხრივ, მუდმივად ახალი კვაზარების აღმოჩენით, მეორე მხრივ - განსხვავების სირთულით კვაზარებსა და სხვა ტიპების </a:t>
            </a:r>
            <a:r>
              <a:rPr lang="ka-GE" dirty="0">
                <a:hlinkClick r:id="rId12" tooltip="გალაქტიკის აქტიური ბირთვი (ჯერ არაა დაწერილი)"/>
              </a:rPr>
              <a:t>აქტიური გალაქტიკების ბირთვებისა</a:t>
            </a:r>
            <a:r>
              <a:rPr lang="ka-GE" dirty="0"/>
              <a:t>. </a:t>
            </a:r>
            <a:r>
              <a:rPr lang="ka-GE" dirty="0">
                <a:hlinkClick r:id="rId13" tooltip="1987 წელი მეცნიერებაში (ჯერ არაა დაწერილი)"/>
              </a:rPr>
              <a:t>1987 წელს</a:t>
            </a:r>
            <a:r>
              <a:rPr lang="ka-GE" dirty="0"/>
              <a:t> გამოქვეყნებულ </a:t>
            </a:r>
            <a:r>
              <a:rPr lang="ka-GE" dirty="0">
                <a:hlinkClick r:id="rId14" tooltip="ჰიუიტ - ბერბრიჯის სია (ჯერ არაა დაწერილი)"/>
              </a:rPr>
              <a:t>ჰიუიტ - ბერბრიჯის სიაში</a:t>
            </a:r>
            <a:r>
              <a:rPr lang="ka-GE" dirty="0"/>
              <a:t> კვაზარების ოდენობა განისაზღვრებოდა 3594. </a:t>
            </a:r>
            <a:r>
              <a:rPr lang="ka-GE" dirty="0">
                <a:hlinkClick r:id="rId15" tooltip="2005 წელი მეცნიერებაში (ჯერ არაა დაწერილი)"/>
              </a:rPr>
              <a:t>2005 წელს</a:t>
            </a:r>
            <a:r>
              <a:rPr lang="ka-GE" dirty="0"/>
              <a:t> კი ასტრონომთა ჯგუფმა თავის კვლევებში გამოიყენა მონაცემები 195 000 კვაზართა შესახებ.</a:t>
            </a:r>
            <a:r>
              <a:rPr lang="ka-GE" baseline="30000" dirty="0">
                <a:hlinkClick r:id="rId16"/>
              </a:rPr>
              <a:t>[1]</a:t>
            </a:r>
            <a:r>
              <a:rPr lang="ka-GE" dirty="0"/>
              <a:t>.</a:t>
            </a:r>
          </a:p>
          <a:p>
            <a:pPr algn="just"/>
            <a:r>
              <a:rPr lang="ka-GE" dirty="0"/>
              <a:t>უახლოესი და ერთ-ერთი ყველაზე კაშკაშა კვაზარის (</a:t>
            </a:r>
            <a:r>
              <a:rPr lang="ka-GE" dirty="0">
                <a:hlinkClick r:id="rId17" tooltip="3C 273 (ჯერ არაა დაწერილი)"/>
              </a:rPr>
              <a:t>3</a:t>
            </a:r>
            <a:r>
              <a:rPr lang="en-US" dirty="0">
                <a:hlinkClick r:id="rId17" tooltip="3C 273 (ჯერ არაა დაწერილი)"/>
              </a:rPr>
              <a:t>C 273</a:t>
            </a:r>
            <a:r>
              <a:rPr lang="en-US" dirty="0"/>
              <a:t>) </a:t>
            </a:r>
            <a:r>
              <a:rPr lang="ka-GE" dirty="0">
                <a:hlinkClick r:id="rId18" tooltip="ხილვადი ვარსკვლავის სიკაშკაშე (ჯერ არაა დაწერილი)"/>
              </a:rPr>
              <a:t>სიკაშკაშე</a:t>
            </a:r>
            <a:r>
              <a:rPr lang="ka-GE" dirty="0"/>
              <a:t> დაახლოებით 13</a:t>
            </a:r>
            <a:r>
              <a:rPr lang="en-US" baseline="30000" dirty="0"/>
              <a:t>m</a:t>
            </a:r>
            <a:r>
              <a:rPr lang="en-US" dirty="0"/>
              <a:t> </a:t>
            </a:r>
            <a:r>
              <a:rPr lang="ka-GE" dirty="0"/>
              <a:t>და </a:t>
            </a:r>
            <a:r>
              <a:rPr lang="ka-GE" dirty="0">
                <a:hlinkClick r:id="rId9" tooltip="წითელი ძვრა"/>
              </a:rPr>
              <a:t>წითელი ძვრა</a:t>
            </a:r>
            <a:r>
              <a:rPr lang="ka-GE" dirty="0"/>
              <a:t> </a:t>
            </a:r>
            <a:r>
              <a:rPr lang="en-US" i="1" dirty="0"/>
              <a:t>z</a:t>
            </a:r>
            <a:r>
              <a:rPr lang="en-US" dirty="0"/>
              <a:t> = 0,158 (</a:t>
            </a:r>
            <a:r>
              <a:rPr lang="ka-GE" dirty="0"/>
              <a:t>რომლის მანძილი უტოლდება 2 მლრდ </a:t>
            </a:r>
            <a:r>
              <a:rPr lang="ka-GE" dirty="0">
                <a:hlinkClick r:id="rId19" tooltip="სინათლის წელი"/>
              </a:rPr>
              <a:t>სინათლის წელს</a:t>
            </a:r>
            <a:r>
              <a:rPr lang="ka-GE" dirty="0"/>
              <a:t>). ყველაზე შორეული კვაზარები, თავის გიგანტური ნათების წყალობით, ასჯერ აღემატება ნორმალური გალაქტიკების ნათებას, იგი ხილვადია 10 მლრდ სინათლის წლის მანძილიდანაც კი. ნათების არარეგულარული ცვლილება დღეღამის მასშტაბში მიანიშნებს იმას, რომ ნათების გენერაციას აქვს მცირე ზომა, რომელიც ზომებში </a:t>
            </a:r>
            <a:r>
              <a:rPr lang="ka-GE" dirty="0">
                <a:hlinkClick r:id="rId20" tooltip="მზის სისტემა"/>
              </a:rPr>
              <a:t>მზის სისტემასთან</a:t>
            </a:r>
            <a:r>
              <a:rPr lang="ka-GE" dirty="0"/>
              <a:t> შედარებადია.</a:t>
            </a:r>
          </a:p>
          <a:p>
            <a:pPr algn="just"/>
            <a:r>
              <a:rPr lang="ka-GE" dirty="0"/>
              <a:t>უკანასკნელმა დაკვირვებებმა აჩვენა, რომ კვაზარების უმეტესობა მდებარეობს უზარმაზარი </a:t>
            </a:r>
            <a:r>
              <a:rPr lang="ka-GE" dirty="0">
                <a:hlinkClick r:id="rId21" tooltip="ელიფსური გალაქტიკა (ჯერ არაა დაწერილი)"/>
              </a:rPr>
              <a:t>ელიფსური გალაქტიკების</a:t>
            </a:r>
            <a:r>
              <a:rPr lang="ka-GE" dirty="0"/>
              <a:t> </a:t>
            </a:r>
            <a:r>
              <a:rPr lang="ka-GE" dirty="0">
                <a:hlinkClick r:id="rId12" tooltip="გალაქტიკის აქტიური ბირთვი (ჯერ არაა დაწერილი)"/>
              </a:rPr>
              <a:t>ცენტრებთან</a:t>
            </a:r>
            <a:r>
              <a:rPr lang="ka-GE" dirty="0"/>
              <a:t>.</a:t>
            </a:r>
          </a:p>
          <a:p>
            <a:pPr algn="just"/>
            <a:r>
              <a:rPr lang="ka-GE" dirty="0"/>
              <a:t>კვაზარებს ადარებენ სამყაროს კოშკურებთან. ისინი არიან ხილვადები დიდ მანძილიდან (</a:t>
            </a:r>
            <a:r>
              <a:rPr lang="ka-GE" dirty="0">
                <a:hlinkClick r:id="rId9" tooltip="წითელი ძვრა"/>
              </a:rPr>
              <a:t>წითელი ძვრა</a:t>
            </a:r>
            <a:r>
              <a:rPr lang="ka-GE" dirty="0"/>
              <a:t> </a:t>
            </a:r>
            <a:r>
              <a:rPr lang="en-US" i="1" dirty="0"/>
              <a:t>z</a:t>
            </a:r>
            <a:r>
              <a:rPr lang="en-US" dirty="0"/>
              <a:t> = 6,4 -</a:t>
            </a:r>
            <a:r>
              <a:rPr lang="ka-GE" dirty="0"/>
              <a:t>მდე), მათ გამოყენებით შეისწავლიან სამყაროს სტრუქტურას და ევოლუციას, არკვევენ მასალის განაწილებას ხილვადობის სხივზე.</a:t>
            </a:r>
          </a:p>
          <a:p>
            <a:pPr algn="just"/>
            <a:r>
              <a:rPr lang="ka-GE" dirty="0"/>
              <a:t>კვაზარები წარმოადგენენ </a:t>
            </a:r>
            <a:r>
              <a:rPr lang="ka-GE" dirty="0">
                <a:hlinkClick r:id="rId22" tooltip="გალაქტიკა"/>
              </a:rPr>
              <a:t>გალაქტიკებს</a:t>
            </a:r>
            <a:r>
              <a:rPr lang="ka-GE" dirty="0"/>
              <a:t> თავის დაწყებით ეტაპზე, რომლებშიც </a:t>
            </a:r>
            <a:r>
              <a:rPr lang="ka-GE" dirty="0">
                <a:hlinkClick r:id="rId23" tooltip="ზემასიური შავი ხვრელი"/>
              </a:rPr>
              <a:t>ზემასიური შავი ხვრელი</a:t>
            </a:r>
            <a:r>
              <a:rPr lang="ka-GE" dirty="0"/>
              <a:t> შთანთქავს გარშემო მყოფ მასალას</a:t>
            </a:r>
          </a:p>
          <a:p>
            <a:endParaRPr lang="en-US" dirty="0"/>
          </a:p>
        </p:txBody>
      </p:sp>
      <p:pic>
        <p:nvPicPr>
          <p:cNvPr id="4" name="Picture 3"/>
          <p:cNvPicPr>
            <a:picLocks noChangeAspect="1"/>
          </p:cNvPicPr>
          <p:nvPr/>
        </p:nvPicPr>
        <p:blipFill>
          <a:blip r:embed="rId24" cstate="print">
            <a:extLst>
              <a:ext uri="{28A0092B-C50C-407E-A947-70E740481C1C}">
                <a14:useLocalDpi xmlns:a14="http://schemas.microsoft.com/office/drawing/2010/main" val="0"/>
              </a:ext>
            </a:extLst>
          </a:blip>
          <a:stretch>
            <a:fillRect/>
          </a:stretch>
        </p:blipFill>
        <p:spPr>
          <a:xfrm>
            <a:off x="8458200" y="0"/>
            <a:ext cx="3733801" cy="6858000"/>
          </a:xfrm>
          <a:prstGeom prst="rect">
            <a:avLst/>
          </a:prstGeom>
        </p:spPr>
      </p:pic>
    </p:spTree>
    <p:extLst>
      <p:ext uri="{BB962C8B-B14F-4D97-AF65-F5344CB8AC3E}">
        <p14:creationId xmlns:p14="http://schemas.microsoft.com/office/powerpoint/2010/main" val="12500595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20620"/>
            <a:ext cx="7713631" cy="6857999"/>
          </a:xfrm>
        </p:spPr>
        <p:txBody>
          <a:bodyPr/>
          <a:lstStyle/>
          <a:p>
            <a:r>
              <a:rPr lang="ka-GE" dirty="0" smtClean="0"/>
              <a:t> </a:t>
            </a:r>
            <a:r>
              <a:rPr lang="ka-GE" dirty="0"/>
              <a:t>“კვაზარები იმდენად შორსაა, რომ მათგან წამოსულმა სინათლემ ჩვენამდე დედამიწის ფორმირებამდე დიდი ხნით ადრე მოაღწია. პირველმა სინათლემ მათგან იმ ეპოქაში გამოანათა, როდესაც სამყარო 3 თუ 7 მილიარდი წლისა იყო” – აღნიშნავს ჩინეთის მეცნიერებათა აკადემიის წარმოამდგენელი, ასევე ნაშრომის თანაავტორი, გონგბო ცზაო</a:t>
            </a:r>
            <a:r>
              <a:rPr lang="ka-GE" dirty="0" smtClean="0"/>
              <a:t>.</a:t>
            </a:r>
          </a:p>
          <a:p>
            <a:r>
              <a:rPr lang="ka-GE" dirty="0"/>
              <a:t>  </a:t>
            </a:r>
            <a:r>
              <a:rPr lang="ka-GE" u="sng" dirty="0">
                <a:hlinkClick r:id="rId2"/>
              </a:rPr>
              <a:t>ბარიონი</a:t>
            </a:r>
            <a:r>
              <a:rPr lang="ka-GE" dirty="0"/>
              <a:t> – სუბატომური ნაწილაკია, რომელიც სამი </a:t>
            </a:r>
            <a:r>
              <a:rPr lang="ka-GE" i="1" dirty="0"/>
              <a:t>კვარკისაგან</a:t>
            </a:r>
            <a:r>
              <a:rPr lang="ka-GE" dirty="0"/>
              <a:t> შედგება. ბარიონებს მიეკუთვნება პროტონი და ნეიტრონი, რომლებიც სამყაროს ხილული მასის უმეტეს ნაწილს ქმნის.  ბარიონული  აკუსტიკური ოსცილაციები (</a:t>
            </a:r>
            <a:r>
              <a:rPr lang="en-US" dirty="0"/>
              <a:t>BAOs), </a:t>
            </a:r>
            <a:r>
              <a:rPr lang="ka-GE" dirty="0"/>
              <a:t>ბგერითი ტალღებია, რომლებმაც სამყაროს წარმოქმნის ადრეული პერიოდიდან მოაღწიეს დედამიწამდე – მაშინ სამყარო გაცილებით უფრო ცხელი და მკვრივი იყო, ვიდრე დღეს არის (სურ. 2); 380 ათასი წლის ასაკში კი, სამყაროს გაფართოების აჩქარების შედეგად, ეს ტალღები სივრცეში “გაიყინა”. ეს არის სამყაროს წარმოშობის უადრესი კვალი, რომლის დაფიქსირებაც რადიო ტელესკოპებით არის </a:t>
            </a:r>
            <a:r>
              <a:rPr lang="ka-GE" dirty="0" smtClean="0"/>
              <a:t>შესაძლებელი</a:t>
            </a:r>
          </a:p>
          <a:p>
            <a:r>
              <a:rPr lang="ka-GE" dirty="0"/>
              <a:t>მანძილების განსაზღვრის შედეგად, კვაზარების სამგანზომილებიანი რუკა შეიქმნა, ეს მონაცემები კი სამყაროს გაფართოების პროგრესიის რუკას მოარგეს, რისთვისაც კიდევ ერთი ინოვაციური ხელსაწყო  – ბარიონების აკუსტიკური ოსცილატორი (</a:t>
            </a:r>
            <a:r>
              <a:rPr lang="en-US" dirty="0"/>
              <a:t>BAOs – baryon acoustic oscillations) </a:t>
            </a:r>
            <a:r>
              <a:rPr lang="ka-GE" dirty="0"/>
              <a:t>იქნა გამოყენებული (სურ. 3).</a:t>
            </a:r>
            <a:endParaRPr lang="en-US" dirty="0"/>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13631" y="-20620"/>
            <a:ext cx="4478369" cy="4282439"/>
          </a:xfrm>
          <a:prstGeom prst="rect">
            <a:avLst/>
          </a:prstGeom>
        </p:spPr>
      </p:pic>
      <p:sp>
        <p:nvSpPr>
          <p:cNvPr id="5" name="Rectangle 4"/>
          <p:cNvSpPr/>
          <p:nvPr/>
        </p:nvSpPr>
        <p:spPr>
          <a:xfrm>
            <a:off x="7713631" y="4419618"/>
            <a:ext cx="4388224" cy="923330"/>
          </a:xfrm>
          <a:prstGeom prst="rect">
            <a:avLst/>
          </a:prstGeom>
        </p:spPr>
        <p:txBody>
          <a:bodyPr wrap="square">
            <a:spAutoFit/>
          </a:bodyPr>
          <a:lstStyle/>
          <a:p>
            <a:r>
              <a:rPr lang="ka-GE" b="0" i="0" dirty="0" smtClean="0">
                <a:solidFill>
                  <a:srgbClr val="303030"/>
                </a:solidFill>
                <a:effectLst/>
                <a:latin typeface="Open Sans"/>
              </a:rPr>
              <a:t>სამყაროს ბარიონული ოსცილაციები, წყლის ზედაპირზე გაჩენილ წრეებს ჰგავს, ოღონდ ერთნაირი რადიუსებით.</a:t>
            </a:r>
            <a:endParaRPr lang="en-US" dirty="0"/>
          </a:p>
        </p:txBody>
      </p:sp>
    </p:spTree>
    <p:extLst>
      <p:ext uri="{BB962C8B-B14F-4D97-AF65-F5344CB8AC3E}">
        <p14:creationId xmlns:p14="http://schemas.microsoft.com/office/powerpoint/2010/main" val="38054304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5715000" cy="6858000"/>
          </a:xfrm>
        </p:spPr>
        <p:txBody>
          <a:bodyPr/>
          <a:lstStyle/>
          <a:p>
            <a:r>
              <a:rPr lang="ka-GE" dirty="0" smtClean="0"/>
              <a:t> </a:t>
            </a:r>
            <a:r>
              <a:rPr lang="ka-GE" dirty="0"/>
              <a:t>სურ. 3. სამყაროს უდიდესი სამგანზომილებიანი რუკა კვეთაში: სურათის მარცხენა წერტილში დედამიწა იგულისხმება. გალაქტიკებსა და კვაზარებს შორის მანძილები იზომება დროით, რაც მათი წარმოქმნის დღიდან სინათლემ გამოიარა დედამიწამდე მოსაღწევად. კვაზარების ადგილმდებარეობები წითელი წერტილების სახითაა მოცემული, ხოლო ახლომდებარე გალაქტიკები – ყვითელი წერტილების სახით. რუკის მარჯვენა კიდე დამზერადი სამყაროს ზღვარია,  სადაც დიდი აფეთქებიდან დარჩენილ კოსმოსურ მიკროტალღოვან გამოსხივებას აღვრიცხავთ. ცარიელი რუხი სივრცე, კვაზარებსა და დაკვირვებად სამყაროს შორის, ე.წ. “ბნელ ეპოქას” გვიჩვენებს, როდესაც გაცივებული ნეიტრონული პლაზმისა და წყალბადის ატომებისაგან კვაზარების, გალაქტიკებისა და ვარსკვლავების ჩამოყალიბება დაიწყო. სურათის ავტორები: </a:t>
            </a:r>
            <a:r>
              <a:rPr lang="en-US" dirty="0" err="1"/>
              <a:t>Anand</a:t>
            </a:r>
            <a:r>
              <a:rPr lang="en-US" dirty="0"/>
              <a:t> </a:t>
            </a:r>
            <a:r>
              <a:rPr lang="en-US" dirty="0" err="1"/>
              <a:t>Raichoor</a:t>
            </a:r>
            <a:r>
              <a:rPr lang="en-US" dirty="0"/>
              <a:t> (</a:t>
            </a:r>
            <a:r>
              <a:rPr lang="en-US" dirty="0" err="1"/>
              <a:t>École</a:t>
            </a:r>
            <a:r>
              <a:rPr lang="en-US" dirty="0"/>
              <a:t> </a:t>
            </a:r>
            <a:r>
              <a:rPr lang="en-US" dirty="0" err="1"/>
              <a:t>polytechnique</a:t>
            </a:r>
            <a:r>
              <a:rPr lang="en-US" dirty="0"/>
              <a:t> </a:t>
            </a:r>
            <a:r>
              <a:rPr lang="en-US" dirty="0" err="1"/>
              <a:t>fédérale</a:t>
            </a:r>
            <a:r>
              <a:rPr lang="en-US" dirty="0"/>
              <a:t> de Lausanne, Switzerland) and the SDSS collaboration.</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15000" y="0"/>
            <a:ext cx="6477000" cy="6858000"/>
          </a:xfrm>
          <a:prstGeom prst="rect">
            <a:avLst/>
          </a:prstGeom>
        </p:spPr>
      </p:pic>
    </p:spTree>
    <p:extLst>
      <p:ext uri="{BB962C8B-B14F-4D97-AF65-F5344CB8AC3E}">
        <p14:creationId xmlns:p14="http://schemas.microsoft.com/office/powerpoint/2010/main" val="7463880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8596668" cy="6858000"/>
          </a:xfrm>
        </p:spPr>
        <p:txBody>
          <a:bodyPr/>
          <a:lstStyle/>
          <a:p>
            <a:r>
              <a:rPr lang="ka-GE" dirty="0" smtClean="0"/>
              <a:t> </a:t>
            </a:r>
            <a:r>
              <a:rPr lang="ka-GE" dirty="0"/>
              <a:t>ამ გაყინული ტალღების, ბარიონული აკუსტიკური ოსცილაციების, კარგი მხარე ის არის, რომ მათი წარმომქმნელი პროცესი მარტივად ასახსნელია. ამრიგად, ბარიონული აკუსტიკური ოსცილაციები, რომლებსაც დღეს ვაკვირდებით, ზუსტად იგივეა, რაც სამყაროს გაფართოების დღიდან არსებობს. მაშასადამე, მათ შორის მანძილები დღესაც შეიძლება სამგანზომილებიანი რუკის მასშტაბების შემუშავების დროს გამოვიყენოთ. მანძილების გაზომვის ეს სტანდარტი, ისეთივე ერთეულია, როგორიც სანტიმეტრი, მეტრი ან კილომეტრი დედამიწის შემთხვევაში. </a:t>
            </a:r>
            <a:r>
              <a:rPr lang="en-US" dirty="0"/>
              <a:t>BAO – </a:t>
            </a:r>
            <a:r>
              <a:rPr lang="ka-GE" dirty="0"/>
              <a:t>ეს არის ბარიონული აკუსტიკური ოსცილაციების ზომა კვაზარებს შორის” – განმარტავს პოლინ ზაროუკი, პარიზის უნივერსიტეტის დოქტორანტი, რომელმაც </a:t>
            </a:r>
            <a:r>
              <a:rPr lang="en-US" dirty="0"/>
              <a:t>BAO–</a:t>
            </a:r>
            <a:r>
              <a:rPr lang="ka-GE" dirty="0"/>
              <a:t>ს პროექციული სკალა შეადგინა</a:t>
            </a:r>
            <a:r>
              <a:rPr lang="ka-GE" dirty="0" smtClean="0"/>
              <a:t>.</a:t>
            </a:r>
          </a:p>
          <a:p>
            <a:r>
              <a:rPr lang="ka-GE" dirty="0"/>
              <a:t>  ახალი გამოთვლების შედეგები სრულ თანხვედრაშია აინშტეინის ფარდობითობის თეორიასთან, თუმცა შემუშავებული სტრანდარტული მოდელი მხოლოდ იმ კომპონენტებს არ მოიცავს, რომლის ეფექტებიც პირდაპირ გაიზომება – ჩვეულებრივ მატერიასთან ერთად, რომლებსაც ვარსკვლავები და გალაქტიკები შეიცავს, გათვალისწინებულია ე.წ. “ბნელი მატერიის” და “ბნელი ენერგიის” არსებობაც. ამ ორი კომპონენტის ფიზიკური ბუნება ჯერ კიდევ არ არის ამოხსნილი, თუმცა ფაქტია, რომ ბნელ მატერიაზე გრავიტაცია მოქმედებს, ხოლო </a:t>
            </a:r>
            <a:r>
              <a:rPr lang="ka-GE" u="sng" dirty="0">
                <a:hlinkClick r:id="rId3"/>
              </a:rPr>
              <a:t>ბნელი ენერგია</a:t>
            </a:r>
            <a:r>
              <a:rPr lang="ka-GE" dirty="0"/>
              <a:t> – სამყაროს გაფართოების აჩქარებას იწვევს (</a:t>
            </a:r>
            <a:r>
              <a:rPr lang="ka-GE" u="sng" dirty="0">
                <a:hlinkClick r:id="rId4" tooltip="Permalink to ბნელი მატერია სამყაროს სამგანზომილებიან რუკაზე"/>
              </a:rPr>
              <a:t>ბნელი მატერია სამყაროს სამგანზომილებიან რუკაზე</a:t>
            </a:r>
            <a:r>
              <a:rPr lang="ka-GE" dirty="0"/>
              <a:t>).</a:t>
            </a:r>
            <a:endParaRPr lang="en-US" dirty="0"/>
          </a:p>
        </p:txBody>
      </p:sp>
      <p:pic>
        <p:nvPicPr>
          <p:cNvPr id="4" name="Content Placeholder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648334" y="0"/>
            <a:ext cx="3543666" cy="6858000"/>
          </a:xfrm>
          <a:prstGeom prst="rect">
            <a:avLst/>
          </a:prstGeom>
        </p:spPr>
      </p:pic>
    </p:spTree>
    <p:extLst>
      <p:ext uri="{BB962C8B-B14F-4D97-AF65-F5344CB8AC3E}">
        <p14:creationId xmlns:p14="http://schemas.microsoft.com/office/powerpoint/2010/main" val="41175140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7821207" cy="6858000"/>
          </a:xfrm>
        </p:spPr>
        <p:txBody>
          <a:bodyPr>
            <a:normAutofit/>
          </a:bodyPr>
          <a:lstStyle/>
          <a:p>
            <a:pPr algn="just"/>
            <a:r>
              <a:rPr lang="en-US" sz="2400" dirty="0" err="1"/>
              <a:t>eBOSS</a:t>
            </a:r>
            <a:r>
              <a:rPr lang="en-US" sz="2400" dirty="0"/>
              <a:t> – </a:t>
            </a:r>
            <a:r>
              <a:rPr lang="ka-GE" sz="2400" dirty="0"/>
              <a:t>ოსცილაციის სპექტროსკოპული მკვლევარის ექსპერიმენტები დღესაც მიმდინარეობს სლოუნის ფოტომეტრული ტელესკოპის გამოყენებით, რომელიც ა.შ.შ. ნიუ–მექსიკოს შტატის აპაჩის ობსერვატორიაში მდებარეობს; რაც უფრო მეტი გალაქტიკისა და კვაზარის შესახებ მოიპოვებენ ინფორმაციას, სამყაროს ახალი სამგანზომილებიანი რუკაც მით უფრო დეტალური და ფართომასშტაბიანი გახდება. პროექტს დაემატება ახალი თაობის, ბნელი ენერგიის სპექტროსკოპული ინსტრუმენტის (</a:t>
            </a:r>
            <a:r>
              <a:rPr lang="en-US" sz="2400" dirty="0"/>
              <a:t>DESI – Dark Energy Spectroscopic Instrument) </a:t>
            </a:r>
            <a:r>
              <a:rPr lang="ka-GE" sz="2400" dirty="0"/>
              <a:t>და ევროპის კოსმოსური თანამგზავრის –  “ევკლიდე”, მეშვეობით მიღებული მონაცემებიც, რაც მეცნიერებს დღემდე არნახული დეტალების მქონე სამყაროსეული სამგანზომილებიანი რუკის შექმნის საშუალებას მისცემს</a:t>
            </a:r>
            <a:r>
              <a:rPr lang="ka-GE" sz="2400" dirty="0" smtClean="0"/>
              <a:t>.</a:t>
            </a:r>
          </a:p>
          <a:p>
            <a:pPr algn="just"/>
            <a:r>
              <a:rPr lang="ka-GE" sz="2400" dirty="0"/>
              <a:t> </a:t>
            </a:r>
            <a:endParaRPr lang="en-US" sz="2400"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821206" y="0"/>
            <a:ext cx="4370793" cy="6857999"/>
          </a:xfrm>
          <a:prstGeom prst="rect">
            <a:avLst/>
          </a:prstGeom>
        </p:spPr>
      </p:pic>
    </p:spTree>
    <p:extLst>
      <p:ext uri="{BB962C8B-B14F-4D97-AF65-F5344CB8AC3E}">
        <p14:creationId xmlns:p14="http://schemas.microsoft.com/office/powerpoint/2010/main" val="27820142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7153835" cy="6858000"/>
          </a:xfrm>
        </p:spPr>
        <p:txBody>
          <a:bodyPr>
            <a:normAutofit fontScale="85000" lnSpcReduction="10000"/>
          </a:bodyPr>
          <a:lstStyle/>
          <a:p>
            <a:pPr algn="just"/>
            <a:r>
              <a:rPr lang="en-US" dirty="0" smtClean="0"/>
              <a:t> </a:t>
            </a:r>
            <a:r>
              <a:rPr lang="ka-GE" dirty="0"/>
              <a:t> </a:t>
            </a:r>
            <a:r>
              <a:rPr lang="ka-GE" sz="1700" dirty="0"/>
              <a:t>სამყარო აჩქარებით ფართოვდება, თითქოსდა რაღაც უხილავი ძალა, როგორც ბუშტს, შიგნიდან აფართოებს მას. ეს ძალა, იგივე ”ბნელი ენერგია”, ასტროფიზიკის ერთ-ერთ ყველაზე უფრო დიდ საიდუმლოდ რჩება. თეორეტიკოსთა ტრიო გვიმტკიცებს, რომ ეს ძალა საკმაოდ უჩვეულო წყაროდან ჩნდება. რაც არ უნდა ცუდად ჟღერდეს, მათი აზრით ეს, ჩვენ მიერ სკოლაში ნასწავლი ფიზიკის საფუძვლებს ეწინააღმდეგება: სამყაროს საერთო ენერგია არ არის უცვლელი, ის შეიძლება თანდათან გაქრეს(</a:t>
            </a:r>
            <a:r>
              <a:rPr lang="ka-GE" sz="1700" u="sng" dirty="0">
                <a:hlinkClick r:id="rId2"/>
              </a:rPr>
              <a:t>მოკლედ – მატერია – ენერგია</a:t>
            </a:r>
            <a:r>
              <a:rPr lang="ka-GE" sz="1700" dirty="0" smtClean="0"/>
              <a:t>).</a:t>
            </a:r>
            <a:endParaRPr lang="en-US" sz="1700" dirty="0" smtClean="0"/>
          </a:p>
          <a:p>
            <a:pPr algn="just"/>
            <a:r>
              <a:rPr lang="en-US" sz="1700" dirty="0"/>
              <a:t> </a:t>
            </a:r>
            <a:r>
              <a:rPr lang="ka-GE" sz="1700" dirty="0"/>
              <a:t>  მეცნიერთა აზრით, ბნელი ენერგია განსაკუთრებული ველი შეიძლება იყოს, </a:t>
            </a:r>
            <a:r>
              <a:rPr lang="ka-GE" sz="1700" u="sng" dirty="0">
                <a:hlinkClick r:id="rId3"/>
              </a:rPr>
              <a:t>ელექტრულის</a:t>
            </a:r>
            <a:r>
              <a:rPr lang="ka-GE" sz="1700" dirty="0"/>
              <a:t> მსგავსი, რომელიც მთელ სივრცეს ავსებს. მეორეს მხრივ, თვით კოსმოსის ნაწილი შეიძლება იყოს, რომელსაც კოსმოლოგიურ მუდმივას უწოდებენ(ლამბდა წევრი – </a:t>
            </a:r>
            <a:r>
              <a:rPr lang="ka-GE" sz="1700" u="sng" dirty="0">
                <a:hlinkClick r:id="rId4"/>
              </a:rPr>
              <a:t>მოკლედ კოსმოლოგიური მოდელის შესახებ</a:t>
            </a:r>
            <a:r>
              <a:rPr lang="ka-GE" sz="1700" dirty="0"/>
              <a:t>). სხვა ვერსია, თითქოსდა, აინშტაინის ფარდობითობის თეორიას დასცინის. ამ თეორიის მიხედვით, </a:t>
            </a:r>
            <a:r>
              <a:rPr lang="ka-GE" sz="1700" u="sng" dirty="0">
                <a:hlinkClick r:id="rId5"/>
              </a:rPr>
              <a:t>გრავიტაცია</a:t>
            </a:r>
            <a:r>
              <a:rPr lang="ka-GE" sz="1700" dirty="0"/>
              <a:t> მაშინ იჩენს თავს, როცა მასა და ენერგია, დრო-სივრცეს ამრუდებს. სინამდვილეში, კოსმოლოგიური მუდმივაც აინშტაინმა მოიგონა, კონსტანტას სახით ჩაამატა განტოლებებში, რათა აეხსნა, როგორ იცავს სამყარო თავის თავს დაშლისგან, საკუთარი გრავიტაციის ზემოქმედებით, უკან, ისევ ერთ წერტილში თავმოყრისგან(ე.წ. დიდი შეკუმშვა). თუმცა, ამ იდეაზე თვითონვე თქვა უარი, როცა წინა საუკუნის ოციანი წლებიდან ასტრონომებმა აღმოაჩინეს, რომ სამყარო არ არის სტატიკური, ყველა მიმართულებით ფართოვდება, როგორც ჩვეულებრივი აფეთქების დროს ხდება(</a:t>
            </a:r>
            <a:r>
              <a:rPr lang="ka-GE" sz="1700" u="sng" dirty="0">
                <a:hlinkClick r:id="rId6"/>
              </a:rPr>
              <a:t>ჰაბლის კანონი</a:t>
            </a:r>
            <a:r>
              <a:rPr lang="ka-GE" sz="1700" dirty="0"/>
              <a:t>; </a:t>
            </a:r>
            <a:r>
              <a:rPr lang="ka-GE" sz="1700" u="sng" dirty="0">
                <a:hlinkClick r:id="rId7"/>
              </a:rPr>
              <a:t>ალბერტ აინშტაინი – დაკარგული ხელნაწერი</a:t>
            </a:r>
            <a:r>
              <a:rPr lang="ka-GE" sz="1700" dirty="0" smtClean="0"/>
              <a:t>).</a:t>
            </a:r>
            <a:r>
              <a:rPr lang="en-US" sz="1700" dirty="0" smtClean="0"/>
              <a:t>  </a:t>
            </a:r>
          </a:p>
          <a:p>
            <a:pPr marL="0" indent="0" algn="just">
              <a:buNone/>
            </a:pPr>
            <a:r>
              <a:rPr lang="en-US" sz="1700" dirty="0"/>
              <a:t> </a:t>
            </a:r>
            <a:r>
              <a:rPr lang="en-US" sz="1700" dirty="0" smtClean="0"/>
              <a:t>   </a:t>
            </a:r>
            <a:r>
              <a:rPr lang="ka-GE" sz="1700" dirty="0"/>
              <a:t> მოგვიანებით, გაირკვა, რომ ეს გაფართოება აჩქარებულია და კოსმოლოგიური მუდმივაც ისევ დაბრუნდა(</a:t>
            </a:r>
            <a:r>
              <a:rPr lang="ka-GE" sz="1700" u="sng" dirty="0">
                <a:hlinkClick r:id="rId8"/>
              </a:rPr>
              <a:t>ნობელის პრემია ბნელი ენერგიისგან</a:t>
            </a:r>
            <a:r>
              <a:rPr lang="ka-GE" sz="1700" dirty="0"/>
              <a:t>). კვანტური მექანიკის მიხედვით, თვით ვაკუუმიც ვიბრირებს(</a:t>
            </a:r>
            <a:r>
              <a:rPr lang="ka-GE" sz="1700" u="sng" dirty="0">
                <a:hlinkClick r:id="rId9"/>
              </a:rPr>
              <a:t>ვაკუუმი: ორიგინალური და ყალბი</a:t>
            </a:r>
            <a:r>
              <a:rPr lang="ka-GE" sz="1700" dirty="0"/>
              <a:t>). ფარდობითობის ზოგად თეორიაში ეს პატარა ფლუქტუაციები წარმოქმნის ენერგიას, რომელიც კოსმოლოგიური მუდმივას როლში შეიძლება გამოვიდეს. მიუხედავად ამისა, ყველაფრის გათვალისწინებით, ის 120 რიგით მეტი უნდა იყოს, რომ სამყაროს განადგურება(ე.წ. </a:t>
            </a:r>
            <a:r>
              <a:rPr lang="ka-GE" sz="1700" u="sng" dirty="0">
                <a:hlinkClick r:id="rId10"/>
              </a:rPr>
              <a:t>დიდი გახლეჩა</a:t>
            </a:r>
            <a:r>
              <a:rPr lang="ka-GE" sz="1700" dirty="0"/>
              <a:t>) მოახერხოს. კოსმოლოგიური მუდმივა არსებობს, მაგრამ რატომ არის ასეთი მოკრძალებული, ფიზიკოსებისთვის გამოცანას წარმოადგენს. სანამ კოსმოლოგიურ მუდმივას შემოიღებდნენ, ფიზიკოსები უბრალოდ ვარაუდობდნენ, რომ რაღაც ჯერ კიდევ უცნობ ეფექტს ნულამდე დაყავს ის.</a:t>
            </a:r>
            <a:endParaRPr lang="en-US" sz="1700" dirty="0"/>
          </a:p>
        </p:txBody>
      </p:sp>
      <p:pic>
        <p:nvPicPr>
          <p:cNvPr id="4" name="Picture 3"/>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7153836" y="0"/>
            <a:ext cx="5038164" cy="6858000"/>
          </a:xfrm>
          <a:prstGeom prst="rect">
            <a:avLst/>
          </a:prstGeom>
        </p:spPr>
      </p:pic>
    </p:spTree>
    <p:extLst>
      <p:ext uri="{BB962C8B-B14F-4D97-AF65-F5344CB8AC3E}">
        <p14:creationId xmlns:p14="http://schemas.microsoft.com/office/powerpoint/2010/main" val="40365920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8596668" cy="3880773"/>
          </a:xfrm>
        </p:spPr>
        <p:txBody>
          <a:bodyPr>
            <a:normAutofit/>
          </a:bodyPr>
          <a:lstStyle/>
          <a:p>
            <a:r>
              <a:rPr lang="ka-GE" sz="2400" dirty="0" smtClean="0"/>
              <a:t> </a:t>
            </a:r>
            <a:r>
              <a:rPr lang="ka-GE" sz="2400" dirty="0">
                <a:hlinkClick r:id="rId2" tooltip="View all posts by მარიკა ტარასაშვილი"/>
              </a:rPr>
              <a:t>მარიკა </a:t>
            </a:r>
            <a:r>
              <a:rPr lang="ka-GE" sz="2400" dirty="0" smtClean="0">
                <a:hlinkClick r:id="rId2" tooltip="View all posts by მარიკა ტარასაშვილი"/>
              </a:rPr>
              <a:t>ტარასაშვილი</a:t>
            </a:r>
            <a:endParaRPr lang="ka-GE" sz="2400" dirty="0" smtClean="0"/>
          </a:p>
          <a:p>
            <a:r>
              <a:rPr lang="ka-GE" sz="2400" dirty="0"/>
              <a:t> </a:t>
            </a:r>
            <a:r>
              <a:rPr lang="en-US" sz="2400" dirty="0">
                <a:hlinkClick r:id="rId3"/>
              </a:rPr>
              <a:t>http://astronet.ge</a:t>
            </a:r>
            <a:r>
              <a:rPr lang="en-US" sz="2400" dirty="0" smtClean="0">
                <a:hlinkClick r:id="rId3"/>
              </a:rPr>
              <a:t>/%</a:t>
            </a:r>
            <a:endParaRPr lang="ka-GE" sz="2400" dirty="0" smtClean="0"/>
          </a:p>
          <a:p>
            <a:r>
              <a:rPr lang="ka-GE" sz="2400" dirty="0"/>
              <a:t> </a:t>
            </a:r>
            <a:r>
              <a:rPr lang="en-US" sz="2400" dirty="0">
                <a:hlinkClick r:id="rId4"/>
              </a:rPr>
              <a:t>http://astronet.ge/</a:t>
            </a:r>
            <a:r>
              <a:rPr lang="ka-GE" sz="2400" dirty="0">
                <a:hlinkClick r:id="rId4"/>
              </a:rPr>
              <a:t>ასტრონომებმ</a:t>
            </a:r>
            <a:endParaRPr lang="en-US" sz="2400" dirty="0"/>
          </a:p>
        </p:txBody>
      </p:sp>
    </p:spTree>
    <p:extLst>
      <p:ext uri="{BB962C8B-B14F-4D97-AF65-F5344CB8AC3E}">
        <p14:creationId xmlns:p14="http://schemas.microsoft.com/office/powerpoint/2010/main" val="3867598548"/>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143</TotalTime>
  <Words>308</Words>
  <Application>Microsoft Office PowerPoint</Application>
  <PresentationFormat>Widescreen</PresentationFormat>
  <Paragraphs>27</Paragraphs>
  <Slides>9</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9</vt:i4>
      </vt:variant>
    </vt:vector>
  </HeadingPairs>
  <TitlesOfParts>
    <vt:vector size="16" baseType="lpstr">
      <vt:lpstr>Arial</vt:lpstr>
      <vt:lpstr>Calibri</vt:lpstr>
      <vt:lpstr>Open Sans</vt:lpstr>
      <vt:lpstr>Sylfaen</vt:lpstr>
      <vt:lpstr>Trebuchet MS</vt:lpstr>
      <vt:lpstr>Wingdings 3</vt:lpstr>
      <vt:lpstr>Facet</vt:lpstr>
      <vt:lpstr>ბარიონ აკუსტიკური ოსცილაციები</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ბარიონ აკუსტიკური ოსცილაციები</dc:title>
  <dc:creator>iako</dc:creator>
  <cp:lastModifiedBy>iako</cp:lastModifiedBy>
  <cp:revision>9</cp:revision>
  <dcterms:created xsi:type="dcterms:W3CDTF">2019-04-07T11:15:48Z</dcterms:created>
  <dcterms:modified xsi:type="dcterms:W3CDTF">2019-05-11T16:55:09Z</dcterms:modified>
</cp:coreProperties>
</file>