
<file path=[Content_Types].xml><?xml version="1.0" encoding="utf-8"?>
<Types xmlns="http://schemas.openxmlformats.org/package/2006/content-types">
  <Override PartName="/_rels/.rels" ContentType="application/vnd.openxmlformats-package.relationships+xml"/>
  <Override PartName="/ppt/slides/_rels/slide11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1.xml.rels" ContentType="application/vnd.openxmlformats-package.relationships+xml"/>
  <Override PartName="/ppt/slides/_rels/slide8.xml.rels" ContentType="application/vnd.openxmlformats-package.relationships+xml"/>
  <Override PartName="/ppt/slides/_rels/slide2.xml.rels" ContentType="application/vnd.openxmlformats-package.relationships+xml"/>
  <Override PartName="/ppt/slides/_rels/slide9.xml.rels" ContentType="application/vnd.openxmlformats-package.relationships+xml"/>
  <Override PartName="/ppt/slides/_rels/slide10.xml.rels" ContentType="application/vnd.openxmlformats-package.relationships+xml"/>
  <Override PartName="/ppt/slides/slide11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_rels/presentation.xml.rels" ContentType="application/vnd.openxmlformats-package.relationships+xml"/>
  <Override PartName="/ppt/media/image18.jpeg" ContentType="image/jpeg"/>
  <Override PartName="/ppt/media/image17.jpeg" ContentType="image/jpeg"/>
  <Override PartName="/ppt/media/image15.jpeg" ContentType="image/jpeg"/>
  <Override PartName="/ppt/media/image14.jpeg" ContentType="image/jpeg"/>
  <Override PartName="/ppt/media/image13.jpeg" ContentType="image/jpeg"/>
  <Override PartName="/ppt/media/image12.jpeg" ContentType="image/jpeg"/>
  <Override PartName="/ppt/media/image11.jpeg" ContentType="image/jpeg"/>
  <Override PartName="/ppt/media/image4.png" ContentType="image/png"/>
  <Override PartName="/ppt/media/image6.jpeg" ContentType="image/jpeg"/>
  <Override PartName="/ppt/media/image3.png" ContentType="image/png"/>
  <Override PartName="/ppt/media/image1.png" ContentType="image/png"/>
  <Override PartName="/ppt/media/image8.jpeg" ContentType="image/jpeg"/>
  <Override PartName="/ppt/media/image16.jpeg" ContentType="image/jpeg"/>
  <Override PartName="/ppt/media/image5.png" ContentType="image/png"/>
  <Override PartName="/ppt/media/image9.jpeg" ContentType="image/jpeg"/>
  <Override PartName="/ppt/media/image2.png" ContentType="image/png"/>
  <Override PartName="/ppt/media/image7.jpeg" ContentType="image/jpeg"/>
  <Override PartName="/ppt/media/image10.jpeg" ContentType="image/jpeg"/>
  <Override PartName="/ppt/presentation.xml" ContentType="application/vnd.openxmlformats-officedocument.presentationml.presentation.main+xml"/>
  <Override PartName="/ppt/slideMasters/_rels/slideMaster2.xml.rels" ContentType="application/vnd.openxmlformats-package.relationships+xml"/>
  <Override PartName="/ppt/slideMasters/_rels/slideMaster1.xml.rels" ContentType="application/vnd.openxmlformats-package.relationships+xml"/>
  <Override PartName="/ppt/slideMasters/slideMaster2.xml" ContentType="application/vnd.openxmlformats-officedocument.presentationml.slideMaster+xml"/>
  <Override PartName="/ppt/slideMasters/slideMaster1.xml" ContentType="application/vnd.openxmlformats-officedocument.presentationml.slideMaster+xml"/>
  <Override PartName="/ppt/theme/theme2.xml" ContentType="application/vnd.openxmlformats-officedocument.theme+xml"/>
  <Override PartName="/ppt/theme/theme1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_rels/slideLayout24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slideLayout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custom.xml" ContentType="application/vnd.openxmlformats-officedocument.custom-properties+xml"/>
  <Override PartName="/docProps/app.xml" ContentType="application/vnd.openxmlformats-officedocument.extended-properties+xml"/>
  <Override PartName="/docProps/core.xml" ContentType="application/vnd.openxmlformats-package.core-propertie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</p:sld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</p:sldIdLst>
  <p:sldSz cx="9144000" cy="6858000"/>
  <p:notesSz cx="7772400" cy="10058400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9" Type="http://schemas.openxmlformats.org/officeDocument/2006/relationships/slide" Target="slides/slide6.xml"/><Relationship Id="rId10" Type="http://schemas.openxmlformats.org/officeDocument/2006/relationships/slide" Target="slides/slide7.xml"/><Relationship Id="rId11" Type="http://schemas.openxmlformats.org/officeDocument/2006/relationships/slide" Target="slides/slide8.xml"/><Relationship Id="rId12" Type="http://schemas.openxmlformats.org/officeDocument/2006/relationships/slide" Target="slides/slide9.xml"/><Relationship Id="rId13" Type="http://schemas.openxmlformats.org/officeDocument/2006/relationships/slide" Target="slides/slide10.xml"/><Relationship Id="rId14" Type="http://schemas.openxmlformats.org/officeDocument/2006/relationships/slide" Target="slides/slide11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.png"/><Relationship Id="rId3" Type="http://schemas.openxmlformats.org/officeDocument/2006/relationships/image" Target="../media/image4.png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452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452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457200" y="274680"/>
            <a:ext cx="8229240" cy="52977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457200" y="3964320"/>
            <a:ext cx="40158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452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452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4674240" y="3964320"/>
            <a:ext cx="40158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457200" y="3964320"/>
            <a:ext cx="822924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457200" y="3964320"/>
            <a:ext cx="822924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4674240" y="3964320"/>
            <a:ext cx="40158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 type="body"/>
          </p:nvPr>
        </p:nvSpPr>
        <p:spPr>
          <a:xfrm>
            <a:off x="457200" y="3964320"/>
            <a:ext cx="40158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pic>
        <p:nvPicPr>
          <p:cNvPr id="37" name="" descr=""/>
          <p:cNvPicPr/>
          <p:nvPr/>
        </p:nvPicPr>
        <p:blipFill>
          <a:blip r:embed="rId2"/>
          <a:stretch/>
        </p:blipFill>
        <p:spPr>
          <a:xfrm>
            <a:off x="1735560" y="1599840"/>
            <a:ext cx="5671800" cy="4525560"/>
          </a:xfrm>
          <a:prstGeom prst="rect">
            <a:avLst/>
          </a:prstGeom>
          <a:ln>
            <a:noFill/>
          </a:ln>
        </p:spPr>
      </p:pic>
      <p:pic>
        <p:nvPicPr>
          <p:cNvPr id="38" name="" descr=""/>
          <p:cNvPicPr/>
          <p:nvPr/>
        </p:nvPicPr>
        <p:blipFill>
          <a:blip r:embed="rId3"/>
          <a:stretch/>
        </p:blipFill>
        <p:spPr>
          <a:xfrm>
            <a:off x="1735560" y="1599840"/>
            <a:ext cx="5671800" cy="4525560"/>
          </a:xfrm>
          <a:prstGeom prst="rect">
            <a:avLst/>
          </a:prstGeom>
          <a:ln>
            <a:noFill/>
          </a:ln>
        </p:spPr>
      </p:pic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45" name="PlaceHolder 2"/>
          <p:cNvSpPr>
            <a:spLocks noGrp="1"/>
          </p:cNvSpPr>
          <p:nvPr>
            <p:ph type="subTitle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47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452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50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452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PlaceHolder 1"/>
          <p:cNvSpPr>
            <a:spLocks noGrp="1"/>
          </p:cNvSpPr>
          <p:nvPr>
            <p:ph type="subTitle"/>
          </p:nvPr>
        </p:nvSpPr>
        <p:spPr>
          <a:xfrm>
            <a:off x="457200" y="274680"/>
            <a:ext cx="8229240" cy="52977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54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55" name="PlaceHolder 3"/>
          <p:cNvSpPr>
            <a:spLocks noGrp="1"/>
          </p:cNvSpPr>
          <p:nvPr>
            <p:ph type="body"/>
          </p:nvPr>
        </p:nvSpPr>
        <p:spPr>
          <a:xfrm>
            <a:off x="457200" y="3964320"/>
            <a:ext cx="40158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56" name="PlaceHolder 4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452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452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59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60" name="PlaceHolder 4"/>
          <p:cNvSpPr>
            <a:spLocks noGrp="1"/>
          </p:cNvSpPr>
          <p:nvPr>
            <p:ph type="body"/>
          </p:nvPr>
        </p:nvSpPr>
        <p:spPr>
          <a:xfrm>
            <a:off x="4674240" y="3964320"/>
            <a:ext cx="40158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64" name="PlaceHolder 4"/>
          <p:cNvSpPr>
            <a:spLocks noGrp="1"/>
          </p:cNvSpPr>
          <p:nvPr>
            <p:ph type="body"/>
          </p:nvPr>
        </p:nvSpPr>
        <p:spPr>
          <a:xfrm>
            <a:off x="457200" y="3964320"/>
            <a:ext cx="822924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66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67" name="PlaceHolder 3"/>
          <p:cNvSpPr>
            <a:spLocks noGrp="1"/>
          </p:cNvSpPr>
          <p:nvPr>
            <p:ph type="body"/>
          </p:nvPr>
        </p:nvSpPr>
        <p:spPr>
          <a:xfrm>
            <a:off x="457200" y="3964320"/>
            <a:ext cx="822924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69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70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71" name="PlaceHolder 4"/>
          <p:cNvSpPr>
            <a:spLocks noGrp="1"/>
          </p:cNvSpPr>
          <p:nvPr>
            <p:ph type="body"/>
          </p:nvPr>
        </p:nvSpPr>
        <p:spPr>
          <a:xfrm>
            <a:off x="4674240" y="3964320"/>
            <a:ext cx="40158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72" name="PlaceHolder 5"/>
          <p:cNvSpPr>
            <a:spLocks noGrp="1"/>
          </p:cNvSpPr>
          <p:nvPr>
            <p:ph type="body"/>
          </p:nvPr>
        </p:nvSpPr>
        <p:spPr>
          <a:xfrm>
            <a:off x="457200" y="3964320"/>
            <a:ext cx="40158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74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75" name="PlaceHolder 3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pic>
        <p:nvPicPr>
          <p:cNvPr id="76" name="" descr=""/>
          <p:cNvPicPr/>
          <p:nvPr/>
        </p:nvPicPr>
        <p:blipFill>
          <a:blip r:embed="rId2"/>
          <a:stretch/>
        </p:blipFill>
        <p:spPr>
          <a:xfrm>
            <a:off x="1735560" y="1599840"/>
            <a:ext cx="5671800" cy="4525560"/>
          </a:xfrm>
          <a:prstGeom prst="rect">
            <a:avLst/>
          </a:prstGeom>
          <a:ln>
            <a:noFill/>
          </a:ln>
        </p:spPr>
      </p:pic>
      <p:pic>
        <p:nvPicPr>
          <p:cNvPr id="77" name="" descr=""/>
          <p:cNvPicPr/>
          <p:nvPr/>
        </p:nvPicPr>
        <p:blipFill>
          <a:blip r:embed="rId3"/>
          <a:stretch/>
        </p:blipFill>
        <p:spPr>
          <a:xfrm>
            <a:off x="1735560" y="1599840"/>
            <a:ext cx="5671800" cy="4525560"/>
          </a:xfrm>
          <a:prstGeom prst="rect">
            <a:avLst/>
          </a:prstGeom>
          <a:ln>
            <a:noFill/>
          </a:ln>
        </p:spPr>
      </p:pic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</p:spPr>
        <p:txBody>
          <a:bodyPr anchor="ctr"/>
          <a:p>
            <a:pPr algn="ctr">
              <a:lnSpc>
                <a:spcPct val="100000"/>
              </a:lnSpc>
            </a:pPr>
            <a:r>
              <a:rPr b="0" lang="en-US" sz="4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Click to edit </a:t>
            </a:r>
            <a:r>
              <a:rPr b="0" lang="en-US" sz="4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Master title style</a:t>
            </a:r>
            <a:endParaRPr b="0" lang="en-US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dt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</p:spPr>
        <p:txBody>
          <a:bodyPr anchor="ctr"/>
          <a:p>
            <a:pPr>
              <a:lnSpc>
                <a:spcPct val="100000"/>
              </a:lnSpc>
            </a:pPr>
            <a:fld id="{5510516C-63EC-4DE3-96CD-5DF015318793}" type="datetime">
              <a:rPr b="0" lang="en-US" sz="1200" spc="-1" strike="noStrike">
                <a:solidFill>
                  <a:srgbClr val="8b8b8b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6/16/19</a:t>
            </a:fld>
            <a:endParaRPr b="0" lang="en-US" sz="1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ftr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</p:spPr>
        <p:txBody>
          <a:bodyPr anchor="ctr"/>
          <a:p>
            <a:endParaRPr b="0" lang="en-US" sz="2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sldNum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/>
          <a:p>
            <a:pPr algn="r">
              <a:lnSpc>
                <a:spcPct val="100000"/>
              </a:lnSpc>
            </a:pPr>
            <a:fld id="{96E40211-FCAB-4D0E-9B88-437F1461B52F}" type="slidenum">
              <a:rPr b="0" lang="en-US" sz="1200" spc="-1" strike="noStrike">
                <a:solidFill>
                  <a:srgbClr val="8b8b8b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Click to edit the outline text format</a:t>
            </a:r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2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Second Outline Level</a:t>
            </a:r>
            <a:endParaRPr b="0" lang="en-US" sz="2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Third Outline Level</a:t>
            </a:r>
            <a:endParaRPr b="0" lang="en-US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Fourth Outline Level</a:t>
            </a:r>
            <a:endParaRPr b="0" lang="en-US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Fifth Outline Level</a:t>
            </a:r>
            <a:endParaRPr b="0" lang="en-US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Sixth Outline Level</a:t>
            </a:r>
            <a:endParaRPr b="0" lang="en-US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Seventh Outline Level</a:t>
            </a:r>
            <a:endParaRPr b="0" lang="en-US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anchor="ctr"/>
          <a:p>
            <a:pPr algn="ctr">
              <a:lnSpc>
                <a:spcPct val="100000"/>
              </a:lnSpc>
            </a:pPr>
            <a:r>
              <a:rPr b="0" lang="en-US" sz="4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Click to edit Master title style</a:t>
            </a:r>
            <a:endParaRPr b="0" lang="en-US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40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</p:spPr>
        <p:txBody>
          <a:bodyPr/>
          <a:p>
            <a:pPr marL="343080" indent="-34272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Click to edit Master text styles</a:t>
            </a:r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lvl="1" marL="743040" indent="-28548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Second level</a:t>
            </a:r>
            <a:endParaRPr b="0" lang="en-US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lvl="2" marL="1143000" indent="-22824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Third level</a:t>
            </a:r>
            <a:endParaRPr b="0" lang="en-US" sz="2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lvl="3" marL="1600200" indent="-22824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Fourth level</a:t>
            </a:r>
            <a:endParaRPr b="0" lang="en-US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lvl="4" marL="2057400" indent="-22824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»"/>
            </a:pPr>
            <a:r>
              <a:rPr b="0" lang="en-US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Fifth level</a:t>
            </a:r>
            <a:endParaRPr b="0" lang="en-US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41" name="PlaceHolder 3"/>
          <p:cNvSpPr>
            <a:spLocks noGrp="1"/>
          </p:cNvSpPr>
          <p:nvPr>
            <p:ph type="dt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</p:spPr>
        <p:txBody>
          <a:bodyPr anchor="ctr"/>
          <a:p>
            <a:pPr>
              <a:lnSpc>
                <a:spcPct val="100000"/>
              </a:lnSpc>
            </a:pPr>
            <a:fld id="{AD540D87-94C4-43ED-A55F-28449A3E7E8D}" type="datetime">
              <a:rPr b="0" lang="en-US" sz="1200" spc="-1" strike="noStrike">
                <a:solidFill>
                  <a:srgbClr val="8b8b8b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6/16/19</a:t>
            </a:fld>
            <a:endParaRPr b="0" lang="en-US" sz="1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42" name="PlaceHolder 4"/>
          <p:cNvSpPr>
            <a:spLocks noGrp="1"/>
          </p:cNvSpPr>
          <p:nvPr>
            <p:ph type="ftr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</p:spPr>
        <p:txBody>
          <a:bodyPr anchor="ctr"/>
          <a:p>
            <a:endParaRPr b="0" lang="en-US" sz="2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43" name="PlaceHolder 5"/>
          <p:cNvSpPr>
            <a:spLocks noGrp="1"/>
          </p:cNvSpPr>
          <p:nvPr>
            <p:ph type="sldNum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/>
          <a:p>
            <a:pPr algn="r">
              <a:lnSpc>
                <a:spcPct val="100000"/>
              </a:lnSpc>
            </a:pPr>
            <a:fld id="{8D30FA04-63F0-4088-A35E-9172ED62958B}" type="slidenum">
              <a:rPr b="0" lang="en-US" sz="1200" spc="-1" strike="noStrike">
                <a:solidFill>
                  <a:srgbClr val="8b8b8b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2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6.jpeg"/><Relationship Id="rId2" Type="http://schemas.openxmlformats.org/officeDocument/2006/relationships/image" Target="../media/image7.jpeg"/><Relationship Id="rId3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8.jpeg"/><Relationship Id="rId2" Type="http://schemas.openxmlformats.org/officeDocument/2006/relationships/image" Target="../media/image9.jpeg"/><Relationship Id="rId3" Type="http://schemas.openxmlformats.org/officeDocument/2006/relationships/image" Target="../media/image10.jpeg"/><Relationship Id="rId4" Type="http://schemas.openxmlformats.org/officeDocument/2006/relationships/slideLayout" Target="../slideLayouts/slideLayout1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11.jpeg"/><Relationship Id="rId2" Type="http://schemas.openxmlformats.org/officeDocument/2006/relationships/slideLayout" Target="../slideLayouts/slideLayout13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12.jpeg"/><Relationship Id="rId2" Type="http://schemas.openxmlformats.org/officeDocument/2006/relationships/slideLayout" Target="../slideLayouts/slideLayout13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13.jpeg"/><Relationship Id="rId2" Type="http://schemas.openxmlformats.org/officeDocument/2006/relationships/slideLayout" Target="../slideLayouts/slideLayout13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14.jpeg"/><Relationship Id="rId2" Type="http://schemas.openxmlformats.org/officeDocument/2006/relationships/slideLayout" Target="../slideLayouts/slideLayout13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15.jpeg"/><Relationship Id="rId2" Type="http://schemas.openxmlformats.org/officeDocument/2006/relationships/slideLayout" Target="../slideLayouts/slideLayout13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16.jpeg"/><Relationship Id="rId2" Type="http://schemas.openxmlformats.org/officeDocument/2006/relationships/slideLayout" Target="../slideLayouts/slideLayout13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17.jpeg"/><Relationship Id="rId2" Type="http://schemas.openxmlformats.org/officeDocument/2006/relationships/slideLayout" Target="../slideLayouts/slideLayout13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18.jpeg"/><Relationship Id="rId2" Type="http://schemas.openxmlformats.org/officeDocument/2006/relationships/slideLayout" Target="../slideLayouts/slideLayout13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CustomShape 1"/>
          <p:cNvSpPr/>
          <p:nvPr/>
        </p:nvSpPr>
        <p:spPr>
          <a:xfrm>
            <a:off x="3809880" y="5638680"/>
            <a:ext cx="5790960" cy="1614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lang="en-US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სტუდენტი: პავლე ქაშიბაძე</a:t>
            </a:r>
            <a:br/>
            <a:br/>
            <a:r>
              <a:rPr b="1" lang="en-US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ლექტორი: მერაბ გოგბერაშვილი</a:t>
            </a:r>
            <a:br/>
            <a:br/>
            <a:r>
              <a:rPr b="1" lang="en-US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საგანი:კოსმოლოგია</a:t>
            </a:r>
            <a:endParaRPr b="0" lang="en-US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79" name="CustomShape 2"/>
          <p:cNvSpPr/>
          <p:nvPr/>
        </p:nvSpPr>
        <p:spPr>
          <a:xfrm>
            <a:off x="4419720" y="4419720"/>
            <a:ext cx="4495320" cy="3690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80" name="CustomShape 3"/>
          <p:cNvSpPr/>
          <p:nvPr/>
        </p:nvSpPr>
        <p:spPr>
          <a:xfrm>
            <a:off x="2057400" y="5029200"/>
            <a:ext cx="5943240" cy="10051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81" name="CustomShape 4"/>
          <p:cNvSpPr/>
          <p:nvPr/>
        </p:nvSpPr>
        <p:spPr>
          <a:xfrm>
            <a:off x="4191120" y="2133720"/>
            <a:ext cx="4495320" cy="1430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lang="en-US" sz="4400" spc="-1" strike="noStrike">
                <a:solidFill>
                  <a:srgbClr val="25406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პლანეტა  ვენერა</a:t>
            </a:r>
            <a:endParaRPr b="0" lang="en-US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82" name="Picture 5" descr=""/>
          <p:cNvPicPr/>
          <p:nvPr/>
        </p:nvPicPr>
        <p:blipFill>
          <a:blip r:embed="rId1"/>
          <a:stretch/>
        </p:blipFill>
        <p:spPr>
          <a:xfrm>
            <a:off x="304920" y="838080"/>
            <a:ext cx="3476160" cy="3419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transition spd="med">
    <p:cover dir="d"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CustomShape 1"/>
          <p:cNvSpPr/>
          <p:nvPr/>
        </p:nvSpPr>
        <p:spPr>
          <a:xfrm>
            <a:off x="533520" y="0"/>
            <a:ext cx="4343040" cy="4561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0" lang="en-US" sz="2400" spc="-1" strike="noStrike">
                <a:solidFill>
                  <a:srgbClr val="4f81bd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განსახილველი საკითხები</a:t>
            </a:r>
            <a:endParaRPr b="0" lang="en-US" sz="2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84" name="Picture 10" descr=""/>
          <p:cNvPicPr/>
          <p:nvPr/>
        </p:nvPicPr>
        <p:blipFill>
          <a:blip r:embed="rId1"/>
          <a:stretch/>
        </p:blipFill>
        <p:spPr>
          <a:xfrm>
            <a:off x="4724280" y="0"/>
            <a:ext cx="4419360" cy="3733560"/>
          </a:xfrm>
          <a:prstGeom prst="rect">
            <a:avLst/>
          </a:prstGeom>
          <a:ln>
            <a:noFill/>
          </a:ln>
          <a:effectLst>
            <a:outerShdw algn="tl" blurRad="292100" dir="2700000" dist="139700" rotWithShape="0">
              <a:srgbClr val="333333">
                <a:alpha val="65000"/>
              </a:srgbClr>
            </a:outerShdw>
          </a:effectLst>
        </p:spPr>
      </p:pic>
      <p:pic>
        <p:nvPicPr>
          <p:cNvPr id="85" name="Picture 11" descr=""/>
          <p:cNvPicPr/>
          <p:nvPr/>
        </p:nvPicPr>
        <p:blipFill>
          <a:blip r:embed="rId2"/>
          <a:stretch/>
        </p:blipFill>
        <p:spPr>
          <a:xfrm>
            <a:off x="0" y="3754800"/>
            <a:ext cx="9143640" cy="3102840"/>
          </a:xfrm>
          <a:prstGeom prst="rect">
            <a:avLst/>
          </a:prstGeom>
          <a:ln>
            <a:noFill/>
          </a:ln>
        </p:spPr>
      </p:pic>
      <p:sp>
        <p:nvSpPr>
          <p:cNvPr id="86" name="CustomShape 2"/>
          <p:cNvSpPr/>
          <p:nvPr/>
        </p:nvSpPr>
        <p:spPr>
          <a:xfrm>
            <a:off x="918000" y="461520"/>
            <a:ext cx="3224160" cy="32540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 indent="-216000">
              <a:lnSpc>
                <a:spcPct val="100000"/>
              </a:lnSpc>
              <a:buClr>
                <a:srgbClr val="4f81bd"/>
              </a:buClr>
              <a:buFont typeface="Wingdings" charset="2"/>
              <a:buChar char=""/>
            </a:pPr>
            <a:r>
              <a:rPr b="0" lang="en-US" sz="1600" spc="-1" strike="noStrike">
                <a:solidFill>
                  <a:srgbClr val="4f81bd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დიდი  აფეთქება</a:t>
            </a:r>
            <a:endParaRPr b="0" lang="en-US" sz="1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indent="-216000">
              <a:lnSpc>
                <a:spcPct val="100000"/>
              </a:lnSpc>
              <a:buClr>
                <a:srgbClr val="4f81bd"/>
              </a:buClr>
              <a:buFont typeface="Wingdings" charset="2"/>
              <a:buChar char=""/>
            </a:pPr>
            <a:r>
              <a:rPr b="0" lang="en-US" sz="1600" spc="-1" strike="noStrike">
                <a:solidFill>
                  <a:srgbClr val="4f81bd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მზის  სისტემა </a:t>
            </a:r>
            <a:endParaRPr b="0" lang="en-US" sz="1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indent="-216000">
              <a:lnSpc>
                <a:spcPct val="100000"/>
              </a:lnSpc>
              <a:buClr>
                <a:srgbClr val="4f81bd"/>
              </a:buClr>
              <a:buFont typeface="Wingdings" charset="2"/>
              <a:buChar char=""/>
            </a:pPr>
            <a:r>
              <a:rPr b="0" lang="en-US" sz="1600" spc="-1" strike="noStrike">
                <a:solidFill>
                  <a:srgbClr val="4f81bd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პლანეტა  ვენერა </a:t>
            </a:r>
            <a:endParaRPr b="0" lang="en-US" sz="1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b="0" lang="en-US" sz="1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indent="-216000">
              <a:lnSpc>
                <a:spcPct val="150000"/>
              </a:lnSpc>
              <a:buClr>
                <a:srgbClr val="4f81bd"/>
              </a:buClr>
              <a:buFont typeface="Wingdings" charset="2"/>
              <a:buChar char=""/>
            </a:pPr>
            <a:r>
              <a:rPr b="0" lang="en-US" sz="1600" spc="-1" strike="noStrike">
                <a:solidFill>
                  <a:srgbClr val="4f81bd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ფიზიკური  მახასიათებლები</a:t>
            </a:r>
            <a:endParaRPr b="0" lang="en-US" sz="1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indent="-216000">
              <a:lnSpc>
                <a:spcPct val="150000"/>
              </a:lnSpc>
              <a:buClr>
                <a:srgbClr val="4f81bd"/>
              </a:buClr>
              <a:buFont typeface="Wingdings" charset="2"/>
              <a:buChar char=""/>
            </a:pPr>
            <a:r>
              <a:rPr b="0" lang="en-US" sz="1600" spc="-1" strike="noStrike">
                <a:solidFill>
                  <a:srgbClr val="4f81bd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შინაგანი  აგებულება</a:t>
            </a:r>
            <a:endParaRPr b="0" lang="en-US" sz="1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indent="-216000">
              <a:lnSpc>
                <a:spcPct val="150000"/>
              </a:lnSpc>
              <a:buClr>
                <a:srgbClr val="4f81bd"/>
              </a:buClr>
              <a:buFont typeface="Wingdings" charset="2"/>
              <a:buChar char=""/>
            </a:pPr>
            <a:r>
              <a:rPr b="0" lang="en-US" sz="1600" spc="-1" strike="noStrike">
                <a:solidFill>
                  <a:srgbClr val="4f81bd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ზედაპირი</a:t>
            </a:r>
            <a:endParaRPr b="0" lang="en-US" sz="1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indent="-216000">
              <a:lnSpc>
                <a:spcPct val="150000"/>
              </a:lnSpc>
              <a:buClr>
                <a:srgbClr val="4f81bd"/>
              </a:buClr>
              <a:buFont typeface="Wingdings" charset="2"/>
              <a:buChar char=""/>
            </a:pPr>
            <a:r>
              <a:rPr b="0" lang="en-US" sz="1600" spc="-1" strike="noStrike">
                <a:solidFill>
                  <a:srgbClr val="4f81bd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ატმოსფერო  და  კლიმატი</a:t>
            </a:r>
            <a:endParaRPr b="0" lang="en-US" sz="1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indent="-216000">
              <a:lnSpc>
                <a:spcPct val="150000"/>
              </a:lnSpc>
              <a:buClr>
                <a:srgbClr val="4f81bd"/>
              </a:buClr>
              <a:buFont typeface="Wingdings" charset="2"/>
              <a:buChar char=""/>
            </a:pPr>
            <a:r>
              <a:rPr b="0" lang="en-US" sz="1600" spc="-1" strike="noStrike">
                <a:solidFill>
                  <a:srgbClr val="4f81bd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მაგნიტური  ველი  და  ბირთვი</a:t>
            </a:r>
            <a:endParaRPr b="0" lang="en-US" sz="1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indent="-216000">
              <a:lnSpc>
                <a:spcPct val="150000"/>
              </a:lnSpc>
              <a:buClr>
                <a:srgbClr val="4f81bd"/>
              </a:buClr>
              <a:buFont typeface="Wingdings" charset="2"/>
              <a:buChar char=""/>
            </a:pPr>
            <a:r>
              <a:rPr b="0" lang="en-US" sz="1600" spc="-1" strike="noStrike">
                <a:solidFill>
                  <a:srgbClr val="4f81bd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ორბიტა</a:t>
            </a:r>
            <a:endParaRPr b="0" lang="en-US" sz="1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transition spd="med">
    <p:push dir="u"/>
  </p:transition>
  <p:timing>
    <p:tnLst>
      <p:par>
        <p:cTn id="3" dur="indefinite" restart="never" nodeType="tmRoot">
          <p:childTnLst>
            <p:seq>
              <p:cTn id="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CustomShape 1"/>
          <p:cNvSpPr/>
          <p:nvPr/>
        </p:nvSpPr>
        <p:spPr>
          <a:xfrm>
            <a:off x="2783520" y="5105520"/>
            <a:ext cx="3576960" cy="1523520"/>
          </a:xfrm>
          <a:prstGeom prst="rightArrow">
            <a:avLst>
              <a:gd name="adj1" fmla="val 50000"/>
              <a:gd name="adj2" fmla="val 50000"/>
            </a:avLst>
          </a:prstGeom>
          <a:ln>
            <a:round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0" lang="en-US" sz="1800" spc="-1" strike="noStrike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პროტოპლანეტარული დისკო</a:t>
            </a:r>
            <a:endParaRPr b="0" lang="en-US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88" name="Picture 2" descr=""/>
          <p:cNvPicPr/>
          <p:nvPr/>
        </p:nvPicPr>
        <p:blipFill>
          <a:blip r:embed="rId1"/>
          <a:stretch/>
        </p:blipFill>
        <p:spPr>
          <a:xfrm>
            <a:off x="76320" y="615600"/>
            <a:ext cx="8991360" cy="3270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9" name="TextShape 2"/>
          <p:cNvSpPr txBox="1"/>
          <p:nvPr/>
        </p:nvSpPr>
        <p:spPr>
          <a:xfrm>
            <a:off x="2209680" y="304920"/>
            <a:ext cx="4419360" cy="53316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/>
          </a:bodyPr>
          <a:p>
            <a:pPr algn="ctr">
              <a:lnSpc>
                <a:spcPct val="100000"/>
              </a:lnSpc>
            </a:pPr>
            <a:r>
              <a:rPr b="1" lang="en-US" sz="4400" spc="-1" strike="noStrike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დიდი  აფეთქება</a:t>
            </a:r>
            <a:br/>
            <a:endParaRPr b="0" lang="en-US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90" name="CustomShape 3"/>
          <p:cNvSpPr/>
          <p:nvPr/>
        </p:nvSpPr>
        <p:spPr>
          <a:xfrm>
            <a:off x="2895480" y="4038480"/>
            <a:ext cx="3580920" cy="1461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0" lang="en-US" sz="1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ჰოუკინგმა დაამტკიცა რომ დრო და ცივრცე მართლაც დიდი აფეთქების დროს  შეიქმნა 13.6 მილიარდი წლის წინ</a:t>
            </a:r>
            <a:endParaRPr b="0" lang="en-US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91" name="Picture 2" descr=""/>
          <p:cNvPicPr/>
          <p:nvPr/>
        </p:nvPicPr>
        <p:blipFill>
          <a:blip r:embed="rId2"/>
          <a:stretch/>
        </p:blipFill>
        <p:spPr>
          <a:xfrm>
            <a:off x="6624360" y="4495680"/>
            <a:ext cx="2519280" cy="23619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" name="Picture 2" descr=""/>
          <p:cNvPicPr/>
          <p:nvPr/>
        </p:nvPicPr>
        <p:blipFill>
          <a:blip r:embed="rId3"/>
          <a:stretch/>
        </p:blipFill>
        <p:spPr>
          <a:xfrm>
            <a:off x="0" y="4419720"/>
            <a:ext cx="2587320" cy="24379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timing>
    <p:tnLst>
      <p:par>
        <p:cTn id="5" dur="indefinite" restart="never" nodeType="tmRoot">
          <p:childTnLst>
            <p:seq>
              <p:cTn id="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" name="Picture 3" descr=""/>
          <p:cNvPicPr/>
          <p:nvPr/>
        </p:nvPicPr>
        <p:blipFill>
          <a:blip r:embed="rId1"/>
          <a:stretch/>
        </p:blipFill>
        <p:spPr>
          <a:xfrm>
            <a:off x="0" y="0"/>
            <a:ext cx="9323640" cy="6857640"/>
          </a:xfrm>
          <a:prstGeom prst="rect">
            <a:avLst/>
          </a:prstGeom>
          <a:ln w="9360">
            <a:noFill/>
          </a:ln>
        </p:spPr>
      </p:pic>
      <p:sp>
        <p:nvSpPr>
          <p:cNvPr id="94" name="TextShape 1"/>
          <p:cNvSpPr txBox="1"/>
          <p:nvPr/>
        </p:nvSpPr>
        <p:spPr>
          <a:xfrm>
            <a:off x="1600200" y="152280"/>
            <a:ext cx="4800240" cy="114264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/>
          </a:bodyPr>
          <a:p>
            <a:pPr algn="ctr">
              <a:lnSpc>
                <a:spcPct val="100000"/>
              </a:lnSpc>
            </a:pPr>
            <a:r>
              <a:rPr b="1" lang="en-US" sz="4400" spc="-1" strike="noStrike">
                <a:solidFill>
                  <a:srgbClr val="fac09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მზის  სისტემა </a:t>
            </a:r>
            <a:br/>
            <a:endParaRPr b="0" lang="en-US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95" name="CustomShape 2"/>
          <p:cNvSpPr/>
          <p:nvPr/>
        </p:nvSpPr>
        <p:spPr>
          <a:xfrm>
            <a:off x="2362320" y="2644200"/>
            <a:ext cx="6629040" cy="15534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0" lang="en-US" sz="2400" spc="-1" strike="noStrike">
                <a:solidFill>
                  <a:srgbClr val="fac090"/>
                </a:solidFill>
                <a:uFill>
                  <a:solidFill>
                    <a:srgbClr val="ffffff"/>
                  </a:solidFill>
                </a:uFill>
                <a:latin typeface="AcadMtavr"/>
              </a:rPr>
              <a:t>mzis sistema Camoyalibda  gazisa da </a:t>
            </a:r>
            <a:endParaRPr b="0" lang="en-US" sz="2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n-US" sz="2400" spc="-1" strike="noStrike">
                <a:solidFill>
                  <a:srgbClr val="fac090"/>
                </a:solidFill>
                <a:uFill>
                  <a:solidFill>
                    <a:srgbClr val="ffffff"/>
                  </a:solidFill>
                </a:uFill>
                <a:latin typeface="AcadMtavr"/>
              </a:rPr>
              <a:t>kosmosuri mtvris Rrubelis SekumSvis Sedegad. am Rrubels  nebula</a:t>
            </a:r>
            <a:endParaRPr b="0" lang="en-US" sz="2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n-US" sz="2400" spc="-1" strike="noStrike">
                <a:solidFill>
                  <a:srgbClr val="fac090"/>
                </a:solidFill>
                <a:uFill>
                  <a:solidFill>
                    <a:srgbClr val="ffffff"/>
                  </a:solidFill>
                </a:uFill>
                <a:latin typeface="AcadMtavr"/>
              </a:rPr>
              <a:t>ewodeba.</a:t>
            </a:r>
            <a:endParaRPr b="0" lang="en-US" sz="2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transition spd="med">
    <p:pull dir="ld"/>
  </p:transition>
  <p:timing>
    <p:tnLst>
      <p:par>
        <p:cTn id="7" dur="indefinite" restart="never" nodeType="tmRoot">
          <p:childTnLst>
            <p:seq>
              <p:cTn id="8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" name="Picture 2" descr=""/>
          <p:cNvPicPr/>
          <p:nvPr/>
        </p:nvPicPr>
        <p:blipFill>
          <a:blip r:embed="rId1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>
            <a:noFill/>
          </a:ln>
        </p:spPr>
      </p:pic>
      <p:sp>
        <p:nvSpPr>
          <p:cNvPr id="97" name="CustomShape 1"/>
          <p:cNvSpPr/>
          <p:nvPr/>
        </p:nvSpPr>
        <p:spPr>
          <a:xfrm>
            <a:off x="685800" y="0"/>
            <a:ext cx="3733560" cy="15519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lang="en-US" sz="3200" spc="-1" strike="noStrike">
                <a:solidFill>
                  <a:srgbClr val="b3a2c7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პლანეტა</a:t>
            </a:r>
            <a:r>
              <a:rPr b="1" lang="en-US" sz="3200" spc="-1" strike="noStrike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 </a:t>
            </a:r>
            <a:r>
              <a:rPr b="1" lang="en-US" sz="3200" spc="-1" strike="noStrike">
                <a:solidFill>
                  <a:srgbClr val="b3a2c7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ვენერა</a:t>
            </a:r>
            <a:r>
              <a:rPr b="1" lang="en-US" sz="3200" spc="-1" strike="noStrike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br/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98" name="CustomShape 2"/>
          <p:cNvSpPr/>
          <p:nvPr/>
        </p:nvSpPr>
        <p:spPr>
          <a:xfrm>
            <a:off x="4267080" y="0"/>
            <a:ext cx="4876560" cy="33822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0" lang="en-US" sz="2400" spc="-1" strike="noStrike">
                <a:solidFill>
                  <a:srgbClr val="b3a2c7"/>
                </a:solidFill>
                <a:uFill>
                  <a:solidFill>
                    <a:srgbClr val="ffffff"/>
                  </a:solidFill>
                </a:uFill>
                <a:latin typeface="AcadMtavr"/>
              </a:rPr>
              <a:t>venera  meore uaxloesi planetaa mzesTan. is mzis garSemo erTbruns </a:t>
            </a:r>
            <a:endParaRPr b="0" lang="en-US" sz="2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n-US" sz="2400" spc="-1" strike="noStrike">
                <a:solidFill>
                  <a:srgbClr val="b3a2c7"/>
                </a:solidFill>
                <a:uFill>
                  <a:solidFill>
                    <a:srgbClr val="ffffff"/>
                  </a:solidFill>
                </a:uFill>
                <a:latin typeface="AcadMtavr"/>
              </a:rPr>
              <a:t>akeTebs 224,7 dRe-RameSi (dedamiwis). planetas ewoda romauli siyvarulis </a:t>
            </a:r>
            <a:endParaRPr b="0" lang="en-US" sz="2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n-US" sz="2400" spc="-1" strike="noStrike">
                <a:solidFill>
                  <a:srgbClr val="b3a2c7"/>
                </a:solidFill>
                <a:uFill>
                  <a:solidFill>
                    <a:srgbClr val="ffffff"/>
                  </a:solidFill>
                </a:uFill>
                <a:latin typeface="AcadMtavr"/>
              </a:rPr>
              <a:t>qalRmerTis saxeli (es erTaderTi planetaa qalis saxeliT). </a:t>
            </a:r>
            <a:endParaRPr b="0" lang="en-US" sz="2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99" name="CustomShape 3"/>
          <p:cNvSpPr/>
          <p:nvPr/>
        </p:nvSpPr>
        <p:spPr>
          <a:xfrm>
            <a:off x="152280" y="5638680"/>
            <a:ext cx="3123720" cy="1309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0" lang="en-US" sz="2000" spc="-1" strike="noStrike">
                <a:solidFill>
                  <a:srgbClr val="b3a2c7"/>
                </a:solidFill>
                <a:uFill>
                  <a:solidFill>
                    <a:srgbClr val="ffffff"/>
                  </a:solidFill>
                </a:uFill>
                <a:latin typeface="Acad Nusx Geo"/>
              </a:rPr>
              <a:t>mTvaris </a:t>
            </a:r>
            <a:endParaRPr b="0" lang="en-US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n-US" sz="2000" spc="-1" strike="noStrike">
                <a:solidFill>
                  <a:srgbClr val="b3a2c7"/>
                </a:solidFill>
                <a:uFill>
                  <a:solidFill>
                    <a:srgbClr val="ffffff"/>
                  </a:solidFill>
                </a:uFill>
                <a:latin typeface="Acad Nusx Geo"/>
              </a:rPr>
              <a:t>Semdeg es yvelaze kaSkaSa mnaTobia  caze.</a:t>
            </a:r>
            <a:endParaRPr b="0" lang="en-US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transition spd="med">
    <p:pull dir="u"/>
  </p:transition>
  <p:timing>
    <p:tnLst>
      <p:par>
        <p:cTn id="9" dur="indefinite" restart="never" nodeType="tmRoot">
          <p:childTnLst>
            <p:seq>
              <p:cTn id="10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" name="Picture 2" descr=""/>
          <p:cNvPicPr/>
          <p:nvPr/>
        </p:nvPicPr>
        <p:blipFill>
          <a:blip r:embed="rId1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>
            <a:noFill/>
          </a:ln>
        </p:spPr>
      </p:pic>
      <p:sp>
        <p:nvSpPr>
          <p:cNvPr id="101" name="TextShape 1"/>
          <p:cNvSpPr txBox="1"/>
          <p:nvPr/>
        </p:nvSpPr>
        <p:spPr>
          <a:xfrm>
            <a:off x="-152280" y="762120"/>
            <a:ext cx="8610120" cy="1142640"/>
          </a:xfrm>
          <a:prstGeom prst="rect">
            <a:avLst/>
          </a:prstGeom>
          <a:noFill/>
          <a:ln>
            <a:noFill/>
          </a:ln>
        </p:spPr>
        <p:txBody>
          <a:bodyPr anchor="ctr"/>
          <a:p>
            <a:pPr algn="ctr">
              <a:lnSpc>
                <a:spcPct val="100000"/>
              </a:lnSpc>
            </a:pPr>
            <a:r>
              <a:rPr b="1" lang="en-US" sz="2800" spc="-1" strike="noStrike">
                <a:solidFill>
                  <a:srgbClr val="cf2e2b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ფიზიკური მახასიათებლები და შინაგანი   </a:t>
            </a:r>
            <a:br/>
            <a:r>
              <a:rPr b="1" lang="en-US" sz="2800" spc="-1" strike="noStrike">
                <a:solidFill>
                  <a:srgbClr val="cf2e2b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         აგებულება</a:t>
            </a:r>
            <a:br/>
            <a:endParaRPr b="0" lang="en-US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transition spd="med">
    <p:wipe dir="d"/>
  </p:transition>
  <p:timing>
    <p:tnLst>
      <p:par>
        <p:cTn id="11" dur="indefinite" restart="never" nodeType="tmRoot">
          <p:childTnLst>
            <p:seq>
              <p:cTn id="1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" name="Picture 3" descr=""/>
          <p:cNvPicPr/>
          <p:nvPr/>
        </p:nvPicPr>
        <p:blipFill>
          <a:blip r:embed="rId1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>
            <a:noFill/>
          </a:ln>
        </p:spPr>
      </p:pic>
      <p:sp>
        <p:nvSpPr>
          <p:cNvPr id="103" name="CustomShape 1"/>
          <p:cNvSpPr/>
          <p:nvPr/>
        </p:nvSpPr>
        <p:spPr>
          <a:xfrm>
            <a:off x="2438280" y="380880"/>
            <a:ext cx="5790960" cy="5778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lang="en-US" sz="3200" spc="49" strike="noStrike">
                <a:solidFill>
                  <a:srgbClr val="fbfbfb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ვენერას ზედაპირი</a:t>
            </a:r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04" name="CustomShape 2"/>
          <p:cNvSpPr/>
          <p:nvPr/>
        </p:nvSpPr>
        <p:spPr>
          <a:xfrm>
            <a:off x="76320" y="5320440"/>
            <a:ext cx="9143640" cy="13701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0" lang="en-US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cad Nusx Geo"/>
              </a:rPr>
              <a:t>veneras zedapiri formirebulia vulkanuri aqtivobis Sedegad. mTlianobaSi veneraze gacilebiT meti vulkania. aq daaxloebiT 167 giganturi vulkania</a:t>
            </a:r>
            <a:r>
              <a:rPr b="0" lang="en-US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.</a:t>
            </a:r>
            <a:r>
              <a:rPr b="0" lang="en-US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cad Nusx Geo"/>
              </a:rPr>
              <a:t> </a:t>
            </a:r>
            <a:endParaRPr b="0" lang="en-US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timing>
    <p:tnLst>
      <p:par>
        <p:cTn id="13" dur="indefinite" restart="never" nodeType="tmRoot">
          <p:childTnLst>
            <p:seq>
              <p:cTn id="1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TextShape 1"/>
          <p:cNvSpPr txBox="1"/>
          <p:nvPr/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>
            <a:noFill/>
          </a:ln>
        </p:spPr>
        <p:txBody>
          <a:bodyPr anchor="ctr"/>
          <a:p>
            <a:endParaRPr b="0" lang="en-US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06" name="TextShape 2"/>
          <p:cNvSpPr txBox="1"/>
          <p:nvPr/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>
            <a:noFill/>
          </a:ln>
        </p:spPr>
        <p:txBody>
          <a:bodyPr/>
          <a:p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pic>
        <p:nvPicPr>
          <p:cNvPr id="107" name="Picture 2" descr=""/>
          <p:cNvPicPr/>
          <p:nvPr/>
        </p:nvPicPr>
        <p:blipFill>
          <a:blip r:embed="rId1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>
            <a:noFill/>
          </a:ln>
        </p:spPr>
      </p:pic>
      <p:sp>
        <p:nvSpPr>
          <p:cNvPr id="108" name="CustomShape 3"/>
          <p:cNvSpPr/>
          <p:nvPr/>
        </p:nvSpPr>
        <p:spPr>
          <a:xfrm>
            <a:off x="723960" y="1222920"/>
            <a:ext cx="7695720" cy="760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0" lang="en-US" sz="4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ატმოსფერო და კლიმატი</a:t>
            </a:r>
            <a:endParaRPr b="0" lang="en-US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09" name="CustomShape 4"/>
          <p:cNvSpPr/>
          <p:nvPr/>
        </p:nvSpPr>
        <p:spPr>
          <a:xfrm>
            <a:off x="304920" y="2514600"/>
            <a:ext cx="8686440" cy="3076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0" lang="en-US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cadMtavr"/>
              </a:rPr>
              <a:t>veneras Zlier mkvrivi atmosfero aqvs, is ZiriTada naxSirorJangisa da mcire raodenobis azotisagan Sedgeba. atmosferos masa daaxloebiT 93-jer aRemateba dedamiwis atmosferos masa, xolo wneva veneras zedapirze 492-jer aRemateba wnevas dedamiwis zedapirze</a:t>
            </a:r>
            <a:endParaRPr b="0" lang="en-US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timing>
    <p:tnLst>
      <p:par>
        <p:cTn id="15" dur="indefinite" restart="never" nodeType="tmRoot">
          <p:childTnLst>
            <p:seq>
              <p:cTn id="1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" name="Picture 2" descr=""/>
          <p:cNvPicPr/>
          <p:nvPr/>
        </p:nvPicPr>
        <p:blipFill>
          <a:blip r:embed="rId1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>
            <a:noFill/>
          </a:ln>
        </p:spPr>
      </p:pic>
      <p:sp>
        <p:nvSpPr>
          <p:cNvPr id="111" name="TextShape 1"/>
          <p:cNvSpPr txBox="1"/>
          <p:nvPr/>
        </p:nvSpPr>
        <p:spPr>
          <a:xfrm>
            <a:off x="990720" y="228600"/>
            <a:ext cx="7695720" cy="867960"/>
          </a:xfrm>
          <a:prstGeom prst="rect">
            <a:avLst/>
          </a:prstGeom>
          <a:noFill/>
          <a:ln>
            <a:noFill/>
          </a:ln>
        </p:spPr>
        <p:txBody>
          <a:bodyPr anchor="ctr"/>
          <a:p>
            <a:pPr algn="ctr">
              <a:lnSpc>
                <a:spcPct val="100000"/>
              </a:lnSpc>
            </a:pPr>
            <a:r>
              <a:rPr b="1" lang="en-US" sz="3200" spc="148" strike="noStrike">
                <a:solidFill>
                  <a:srgbClr val="f8f8f8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მაგნიტური  ველი  და  ბირთვი</a:t>
            </a:r>
            <a:br/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12" name="CustomShape 2"/>
          <p:cNvSpPr/>
          <p:nvPr/>
        </p:nvSpPr>
        <p:spPr>
          <a:xfrm>
            <a:off x="228600" y="6123240"/>
            <a:ext cx="6476760" cy="57888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anchor="ctr"/>
          <a:p>
            <a:pPr>
              <a:lnSpc>
                <a:spcPct val="100000"/>
              </a:lnSpc>
            </a:pPr>
            <a:r>
              <a:rPr b="0" lang="en-US" sz="1600" spc="-1" strike="noStrike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cad Nusx Geo"/>
              </a:rPr>
              <a:t>პიონერმა ვენერას მაგნიტური ველი გაზომა და აღმოაჩინა , რომ ის გაცილებით სუსტია დედამიწისაზე.</a:t>
            </a:r>
            <a:endParaRPr b="0" lang="en-US" sz="1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timing>
    <p:tnLst>
      <p:par>
        <p:cTn id="17" dur="indefinite" restart="never" nodeType="tmRoot">
          <p:childTnLst>
            <p:seq>
              <p:cTn id="18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" name="Picture 2" descr=""/>
          <p:cNvPicPr/>
          <p:nvPr/>
        </p:nvPicPr>
        <p:blipFill>
          <a:blip r:embed="rId1"/>
          <a:stretch/>
        </p:blipFill>
        <p:spPr>
          <a:xfrm>
            <a:off x="0" y="0"/>
            <a:ext cx="9143640" cy="6879240"/>
          </a:xfrm>
          <a:prstGeom prst="rect">
            <a:avLst/>
          </a:prstGeom>
          <a:ln>
            <a:noFill/>
          </a:ln>
        </p:spPr>
      </p:pic>
      <p:sp>
        <p:nvSpPr>
          <p:cNvPr id="114" name="CustomShape 1"/>
          <p:cNvSpPr/>
          <p:nvPr/>
        </p:nvSpPr>
        <p:spPr>
          <a:xfrm>
            <a:off x="2514600" y="76320"/>
            <a:ext cx="3352320" cy="5778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lang="en-US" sz="3200" spc="148" strike="noStrike">
                <a:solidFill>
                  <a:srgbClr val="f8f8f8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ორბიტა</a:t>
            </a:r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15" name="CustomShape 2"/>
          <p:cNvSpPr/>
          <p:nvPr/>
        </p:nvSpPr>
        <p:spPr>
          <a:xfrm>
            <a:off x="380880" y="5029200"/>
            <a:ext cx="3276360" cy="1187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0" lang="en-US" sz="2400" spc="-1" strike="noStrike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cadMtavr"/>
              </a:rPr>
              <a:t>veneras orbitis saSualo radiusi 108 mln km-ia </a:t>
            </a:r>
            <a:endParaRPr b="0" lang="en-US" sz="2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16" name="CustomShape 3"/>
          <p:cNvSpPr/>
          <p:nvPr/>
        </p:nvSpPr>
        <p:spPr>
          <a:xfrm>
            <a:off x="5562720" y="4897080"/>
            <a:ext cx="3352320" cy="1616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anchor="ctr"/>
          <a:p>
            <a:pPr>
              <a:lnSpc>
                <a:spcPct val="100000"/>
              </a:lnSpc>
            </a:pPr>
            <a:r>
              <a:rPr b="0" lang="en-US" sz="2000" spc="-1" strike="noStrike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cadMtavr"/>
                <a:ea typeface="Calibri"/>
              </a:rPr>
              <a:t>venera Tavisi RerZis garsemo brunavs sapirispiro</a:t>
            </a:r>
            <a:endParaRPr b="0" lang="en-US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n-US" sz="2000" spc="-1" strike="noStrike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cadMtavr"/>
                <a:ea typeface="Calibri"/>
              </a:rPr>
              <a:t>mimarTulebiT sxva planetebtan SedarebiT</a:t>
            </a:r>
            <a:r>
              <a:rPr b="0" lang="en-US" sz="2000" spc="-1" strike="noStrike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cadMtavr"/>
                <a:ea typeface="Calibri"/>
              </a:rPr>
              <a:t> </a:t>
            </a:r>
            <a:endParaRPr b="0" lang="en-US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timing>
    <p:tnLst>
      <p:par>
        <p:cTn id="19" dur="indefinite" restart="never" nodeType="tmRoot">
          <p:childTnLst>
            <p:seq>
              <p:cTn id="20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" name="Picture 3" descr=""/>
          <p:cNvPicPr/>
          <p:nvPr/>
        </p:nvPicPr>
        <p:blipFill>
          <a:blip r:embed="rId1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>
            <a:noFill/>
          </a:ln>
        </p:spPr>
      </p:pic>
      <p:sp>
        <p:nvSpPr>
          <p:cNvPr id="118" name="TextShape 1"/>
          <p:cNvSpPr txBox="1"/>
          <p:nvPr/>
        </p:nvSpPr>
        <p:spPr>
          <a:xfrm>
            <a:off x="457200" y="1905120"/>
            <a:ext cx="8229240" cy="1934640"/>
          </a:xfrm>
          <a:prstGeom prst="rect">
            <a:avLst/>
          </a:prstGeom>
          <a:noFill/>
          <a:ln>
            <a:noFill/>
          </a:ln>
        </p:spPr>
        <p:txBody>
          <a:bodyPr anchor="ctr"/>
          <a:p>
            <a:pPr algn="ctr">
              <a:lnSpc>
                <a:spcPct val="100000"/>
              </a:lnSpc>
            </a:pPr>
            <a:r>
              <a:rPr b="1" lang="en-US" sz="4800" spc="-1" strike="noStrike">
                <a:solidFill>
                  <a:srgbClr val="e6b9b8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გმადლობთ ყურადღებისთვის</a:t>
            </a:r>
            <a:endParaRPr b="0" lang="en-US" sz="4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transition>
    <p:pull dir="ld"/>
  </p:transition>
  <p:timing>
    <p:tnLst>
      <p:par>
        <p:cTn id="21" dur="indefinite" restart="never" nodeType="tmRoot">
          <p:childTnLst>
            <p:seq>
              <p:cTn id="2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587</TotalTime>
  <Application>LibreOffice/5.2.7.2$Linux_X86_64 LibreOffice_project/20m0$Build-2</Application>
  <Words>212</Words>
  <Paragraphs>39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2006-08-16T00:00:00Z</dcterms:created>
  <dc:creator>ZUBO</dc:creator>
  <dc:description/>
  <dc:language>en-US</dc:language>
  <cp:lastModifiedBy/>
  <dcterms:modified xsi:type="dcterms:W3CDTF">2019-06-16T18:08:12Z</dcterms:modified>
  <cp:revision>68</cp:revision>
  <dc:subject/>
  <dc:title>ილიას სახელმწიფო უნივერსიტეტი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15.0000</vt:lpwstr>
  </property>
  <property fmtid="{D5CDD505-2E9C-101B-9397-08002B2CF9AE}" pid="3" name="HiddenSlides">
    <vt:i4>0</vt:i4>
  </property>
  <property fmtid="{D5CDD505-2E9C-101B-9397-08002B2CF9AE}" pid="4" name="HyperlinksChanged">
    <vt:bool>0</vt:bool>
  </property>
  <property fmtid="{D5CDD505-2E9C-101B-9397-08002B2CF9AE}" pid="5" name="LinksUpToDate">
    <vt:bool>0</vt:bool>
  </property>
  <property fmtid="{D5CDD505-2E9C-101B-9397-08002B2CF9AE}" pid="6" name="MMClips">
    <vt:i4>0</vt:i4>
  </property>
  <property fmtid="{D5CDD505-2E9C-101B-9397-08002B2CF9AE}" pid="7" name="Notes">
    <vt:i4>0</vt:i4>
  </property>
  <property fmtid="{D5CDD505-2E9C-101B-9397-08002B2CF9AE}" pid="8" name="PresentationFormat">
    <vt:lpwstr>On-screen Show (4:3)</vt:lpwstr>
  </property>
  <property fmtid="{D5CDD505-2E9C-101B-9397-08002B2CF9AE}" pid="9" name="ScaleCrop">
    <vt:bool>0</vt:bool>
  </property>
  <property fmtid="{D5CDD505-2E9C-101B-9397-08002B2CF9AE}" pid="10" name="ShareDoc">
    <vt:bool>0</vt:bool>
  </property>
  <property fmtid="{D5CDD505-2E9C-101B-9397-08002B2CF9AE}" pid="11" name="Slides">
    <vt:i4>11</vt:i4>
  </property>
</Properties>
</file>