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198075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758325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2001200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C79341-BB9A-4E20-8405-9421EC6BB3D8}" type="datetimeFigureOut">
              <a:rPr lang="en-US" smtClean="0"/>
              <a:t>12/19/2016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067361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8C79341-BB9A-4E20-8405-9421EC6BB3D8}" type="datetimeFigureOut">
              <a:rPr lang="en-US" smtClean="0"/>
              <a:t>12/19/2016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2855860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C79341-BB9A-4E20-8405-9421EC6BB3D8}" type="datetimeFigureOut">
              <a:rPr lang="en-US" smtClean="0"/>
              <a:t>12/19/2016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3187319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C79341-BB9A-4E20-8405-9421EC6BB3D8}" type="datetimeFigureOut">
              <a:rPr lang="en-US" smtClean="0"/>
              <a:t>12/19/2016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629813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C79341-BB9A-4E20-8405-9421EC6BB3D8}" type="datetimeFigureOut">
              <a:rPr lang="en-US" smtClean="0"/>
              <a:t>12/19/2016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616932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C79341-BB9A-4E20-8405-9421EC6BB3D8}" type="datetimeFigureOut">
              <a:rPr lang="en-US" smtClean="0"/>
              <a:t>12/19/2016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014667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4099518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4A6C5E1-F521-42CB-A334-1B9CFFDA16B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760520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8C79341-BB9A-4E20-8405-9421EC6BB3D8}" type="datetimeFigureOut">
              <a:rPr lang="en-US" smtClean="0"/>
              <a:t>12/19/2016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1715828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8C79341-BB9A-4E20-8405-9421EC6BB3D8}" type="datetimeFigureOut">
              <a:rPr lang="en-US" smtClean="0"/>
              <a:t>12/19/2016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4A6C5E1-F521-42CB-A334-1B9CFFDA16B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038068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8C79341-BB9A-4E20-8405-9421EC6BB3D8}" type="datetimeFigureOut">
              <a:rPr lang="en-US" smtClean="0"/>
              <a:t>12/19/2016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26813430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16050969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C79341-BB9A-4E20-8405-9421EC6BB3D8}" type="datetimeFigureOut">
              <a:rPr lang="en-US" smtClean="0"/>
              <a:t>12/19/2016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4A6C5E1-F521-42CB-A334-1B9CFFDA16B2}" type="slidenum">
              <a:rPr lang="en-US" smtClean="0"/>
              <a:t>‹#›</a:t>
            </a:fld>
            <a:endParaRPr lang="en-US"/>
          </a:p>
        </p:txBody>
      </p:sp>
    </p:spTree>
    <p:extLst>
      <p:ext uri="{BB962C8B-B14F-4D97-AF65-F5344CB8AC3E}">
        <p14:creationId xmlns:p14="http://schemas.microsoft.com/office/powerpoint/2010/main" val="3345502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8C79341-BB9A-4E20-8405-9421EC6BB3D8}" type="datetimeFigureOut">
              <a:rPr lang="en-US" smtClean="0"/>
              <a:t>12/19/2016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4A6C5E1-F521-42CB-A334-1B9CFFDA16B2}" type="slidenum">
              <a:rPr lang="en-US" smtClean="0"/>
              <a:t>‹#›</a:t>
            </a:fld>
            <a:endParaRPr lang="en-US"/>
          </a:p>
        </p:txBody>
      </p:sp>
    </p:spTree>
    <p:extLst>
      <p:ext uri="{BB962C8B-B14F-4D97-AF65-F5344CB8AC3E}">
        <p14:creationId xmlns:p14="http://schemas.microsoft.com/office/powerpoint/2010/main" val="202169469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en.wikipedia.org/wiki/FLRW_metric"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ka-GE" dirty="0" smtClean="0"/>
              <a:t>სტანდარტული კოსმოლოგიური მოდელი</a:t>
            </a:r>
            <a:endParaRPr lang="en-US" dirty="0"/>
          </a:p>
        </p:txBody>
      </p:sp>
      <p:sp>
        <p:nvSpPr>
          <p:cNvPr id="3" name="Subtitle 2"/>
          <p:cNvSpPr>
            <a:spLocks noGrp="1"/>
          </p:cNvSpPr>
          <p:nvPr>
            <p:ph type="subTitle" idx="1"/>
          </p:nvPr>
        </p:nvSpPr>
        <p:spPr>
          <a:xfrm>
            <a:off x="2589213" y="5459104"/>
            <a:ext cx="8915399" cy="444558"/>
          </a:xfrm>
        </p:spPr>
        <p:txBody>
          <a:bodyPr>
            <a:noAutofit/>
          </a:bodyPr>
          <a:lstStyle/>
          <a:p>
            <a:r>
              <a:rPr lang="ka-GE" sz="2800" b="1" dirty="0" smtClean="0">
                <a:solidFill>
                  <a:schemeClr val="accent1"/>
                </a:solidFill>
                <a:effectLst>
                  <a:outerShdw blurRad="38100" dist="38100" dir="2700000" algn="tl">
                    <a:srgbClr val="000000">
                      <a:alpha val="43137"/>
                    </a:srgbClr>
                  </a:outerShdw>
                </a:effectLst>
              </a:rPr>
              <a:t>მარიამ ალბექიონი</a:t>
            </a:r>
            <a:endParaRPr lang="en-US" sz="2800" b="1" dirty="0">
              <a:solidFill>
                <a:schemeClr val="accent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3610355"/>
      </p:ext>
    </p:extLst>
  </p:cSld>
  <p:clrMapOvr>
    <a:masterClrMapping/>
  </p:clrMapOvr>
  <mc:AlternateContent xmlns:mc="http://schemas.openxmlformats.org/markup-compatibility/2006" xmlns:p14="http://schemas.microsoft.com/office/powerpoint/2010/main">
    <mc:Choice Requires="p14">
      <p:transition spd="slow" p14:dur="2000" advTm="1541"/>
    </mc:Choice>
    <mc:Fallback xmlns="">
      <p:transition spd="slow" advTm="154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7731" y="624110"/>
            <a:ext cx="4829215" cy="5326314"/>
          </a:xfrm>
        </p:spPr>
        <p:txBody>
          <a:bodyPr>
            <a:normAutofit/>
          </a:bodyPr>
          <a:lstStyle/>
          <a:p>
            <a:r>
              <a:rPr lang="ka-GE" sz="2000" dirty="0" smtClean="0"/>
              <a:t>მე-20 საუკუნის მეორე ნახევარში მეცნიერებს დაუგროვდათ საკმარისი ცოდნა და გამოცდილება, რომ შეექმნათ რაიმე მოდელი, რომელიც ახსნიდა სამყაროს წარმოშო</a:t>
            </a:r>
            <a:r>
              <a:rPr lang="ka-GE" sz="2000" dirty="0"/>
              <a:t>ბ</a:t>
            </a:r>
            <a:r>
              <a:rPr lang="ka-GE" sz="2000" dirty="0" smtClean="0"/>
              <a:t>ასა და განვითარებას დღემდე.</a:t>
            </a:r>
            <a:br>
              <a:rPr lang="ka-GE" sz="2000" dirty="0" smtClean="0"/>
            </a:br>
            <a:r>
              <a:rPr lang="ka-GE" sz="2000" dirty="0" smtClean="0"/>
              <a:t/>
            </a:r>
            <a:br>
              <a:rPr lang="ka-GE" sz="2000" dirty="0" smtClean="0"/>
            </a:br>
            <a:r>
              <a:rPr lang="ka-GE" sz="2000" dirty="0" smtClean="0"/>
              <a:t>ამჟამად გვაქვს ერთ-ერთი ასეთი, რომელსაც ვუწდებთ სტანდარტულ კოსმოლოგიურ მოდელს - ანუ დიდი აფეთქების მოდელს</a:t>
            </a:r>
            <a:r>
              <a:rPr lang="ka-GE" sz="1200" dirty="0" smtClean="0"/>
              <a:t>.</a:t>
            </a:r>
            <a:endParaRPr lang="en-US" sz="1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66946" y="624110"/>
            <a:ext cx="5571445" cy="4507448"/>
          </a:xfrm>
        </p:spPr>
      </p:pic>
    </p:spTree>
    <p:extLst>
      <p:ext uri="{BB962C8B-B14F-4D97-AF65-F5344CB8AC3E}">
        <p14:creationId xmlns:p14="http://schemas.microsoft.com/office/powerpoint/2010/main" val="1049405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83141" y="1105469"/>
            <a:ext cx="10345002" cy="5752532"/>
          </a:xfrm>
        </p:spPr>
        <p:txBody>
          <a:bodyPr>
            <a:normAutofit/>
          </a:bodyPr>
          <a:lstStyle/>
          <a:p>
            <a:r>
              <a:rPr lang="ka-GE" sz="2000" dirty="0">
                <a:solidFill>
                  <a:srgbClr val="FF0000"/>
                </a:solidFill>
                <a:effectLst>
                  <a:outerShdw blurRad="38100" dist="38100" dir="2700000" algn="tl">
                    <a:srgbClr val="000000">
                      <a:alpha val="43137"/>
                    </a:srgbClr>
                  </a:outerShdw>
                </a:effectLst>
              </a:rPr>
              <a:t> </a:t>
            </a:r>
            <a:r>
              <a:rPr lang="ka-GE" sz="2000" dirty="0" smtClean="0">
                <a:solidFill>
                  <a:srgbClr val="FF0000"/>
                </a:solidFill>
                <a:effectLst>
                  <a:outerShdw blurRad="38100" dist="38100" dir="2700000" algn="tl">
                    <a:srgbClr val="000000">
                      <a:alpha val="43137"/>
                    </a:srgbClr>
                  </a:outerShdw>
                </a:effectLst>
              </a:rPr>
              <a:t>დიდი აფეთქების მოდელი</a:t>
            </a:r>
            <a:endParaRPr lang="ka-GE" sz="2000" dirty="0" smtClean="0"/>
          </a:p>
          <a:p>
            <a:pPr marL="285750" indent="-285750">
              <a:buFont typeface="Wingdings" panose="05000000000000000000" pitchFamily="2" charset="2"/>
              <a:buChar char="ü"/>
            </a:pPr>
            <a:endParaRPr lang="ka-GE" sz="2000" dirty="0"/>
          </a:p>
          <a:p>
            <a:pPr marL="285750" indent="-285750">
              <a:buFont typeface="Wingdings" panose="05000000000000000000" pitchFamily="2" charset="2"/>
              <a:buChar char="ü"/>
            </a:pPr>
            <a:r>
              <a:rPr lang="ka-GE" sz="2000" dirty="0" smtClean="0"/>
              <a:t>სამყარო </a:t>
            </a:r>
            <a:r>
              <a:rPr lang="ka-GE" sz="2000" dirty="0"/>
              <a:t>წარმოიშვა ან უბრალოდ გახდა საინტერესო დაახლოებით 14 მილიარდი წლის წინ. ის ძალიან ცხელი და მკვრივი მდგომარეობიდან გაფართოვდა და გახდა ისეთი, როგორსაც დღეს ჩვენ ვხედავთ;</a:t>
            </a:r>
          </a:p>
          <a:p>
            <a:pPr marL="285750" indent="-285750">
              <a:buFont typeface="Wingdings" panose="05000000000000000000" pitchFamily="2" charset="2"/>
              <a:buChar char="ü"/>
            </a:pPr>
            <a:r>
              <a:rPr lang="ka-GE" sz="2000" dirty="0"/>
              <a:t>პირველი 10</a:t>
            </a:r>
            <a:r>
              <a:rPr lang="ka-GE" sz="2000" baseline="30000" dirty="0"/>
              <a:t>-34 </a:t>
            </a:r>
            <a:r>
              <a:rPr lang="ka-GE" sz="2000" dirty="0"/>
              <a:t> წამის განმავლობაში სამყარო გადავიდა ძალიან სწრაფი გაფართოების ფაზაში, რომელსაც ეწოდება ინფლაცია;</a:t>
            </a:r>
          </a:p>
          <a:p>
            <a:pPr marL="285750" indent="-285750">
              <a:buFont typeface="Wingdings" panose="05000000000000000000" pitchFamily="2" charset="2"/>
              <a:buChar char="ü"/>
            </a:pPr>
            <a:r>
              <a:rPr lang="ka-GE" sz="2000" dirty="0"/>
              <a:t>ადრეულ ფაზაში სამყარო იყო „სუპი“ (ნაზავი) მატერიისა და ენერგიის, მასში განუწყვეტლივ იბადებოდნენ და ანიჰილირდებოდნენ ნაწილაკები და ანტინაწილაკები. გარკვეული დროის შემდეგ სამყარო გაცივდა და შეუძლებელი გახდა გარკვეული ნაწილაკების წარმოქმნა. არსებული ნაწილაკების ნაწილი ანიჰილირდა. ამ პროცესს ეწოდა ნაწილაკების ჩაყინვა. ხოლო ზოგადად ამ პერიოდს ბარიოგენეზი;</a:t>
            </a:r>
          </a:p>
          <a:p>
            <a:endParaRPr lang="ka-GE" sz="2000" dirty="0" smtClean="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1358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4084" y="624110"/>
            <a:ext cx="4896998" cy="6233890"/>
          </a:xfrm>
        </p:spPr>
        <p:txBody>
          <a:bodyPr>
            <a:normAutofit/>
          </a:bodyPr>
          <a:lstStyle/>
          <a:p>
            <a:r>
              <a:rPr lang="ka-GE" sz="1600" dirty="0"/>
              <a:t>10 წუთის განმავლობაში მიმდინარეობდა დიდი აფეთქების ბირთვული სინთეზი. ამ დროს წარმოიქმნა მსუბუქი ელემენტები (დეიტერიუმი, ჰელიუმი, ლითიუმი</a:t>
            </a:r>
            <a:r>
              <a:rPr lang="ka-GE" sz="1600"/>
              <a:t>) </a:t>
            </a:r>
            <a:r>
              <a:rPr lang="ka-GE" sz="1600" smtClean="0"/>
              <a:t>პროტონებისა </a:t>
            </a:r>
            <a:r>
              <a:rPr lang="ka-GE" sz="1600" dirty="0"/>
              <a:t>და </a:t>
            </a:r>
            <a:r>
              <a:rPr lang="ka-GE" sz="1600" dirty="0" smtClean="0"/>
              <a:t>ნეიტრონებისგან;</a:t>
            </a:r>
            <a:br>
              <a:rPr lang="ka-GE" sz="1600" dirty="0" smtClean="0"/>
            </a:br>
            <a:r>
              <a:rPr lang="ka-GE" sz="1600" dirty="0" smtClean="0"/>
              <a:t/>
            </a:r>
            <a:br>
              <a:rPr lang="ka-GE" sz="1600" dirty="0" smtClean="0"/>
            </a:br>
            <a:r>
              <a:rPr lang="ka-GE" sz="1600" dirty="0" smtClean="0"/>
              <a:t/>
            </a:r>
            <a:br>
              <a:rPr lang="ka-GE" sz="1600" dirty="0" smtClean="0"/>
            </a:br>
            <a:r>
              <a:rPr lang="ka-GE" sz="1600" dirty="0" smtClean="0"/>
              <a:t>100000 </a:t>
            </a:r>
            <a:r>
              <a:rPr lang="ka-GE" sz="1600" dirty="0"/>
              <a:t>წლის შემდეგ, რეკომბინაციის ერაში, სამყარო გაცივდა რამდენიმე (ცოტა) ათას კელვინამდე და შესაძლებელი გახდა რომ თავისუფალ ბირთვებსა და ელექტრონებს წამოექმნათ ატომები.  ატომების წარმოქმნის შემდეგ სამყარო გახდა სინათლის სხივისთვის გამჭვირვალე და შესაძლებელი გახდა სხივის გავრცელება. სწორედ იმ დროიდან წამოსულ ტალღებს ვეძახით მიკროტალღურ, ფონურ გამოსხივებას. ამ დროისთვის ბნელ მატერიას დაწყებული ჰქონდა კოლაფსირება ჰალოებში</a:t>
            </a:r>
            <a:r>
              <a:rPr lang="ka-GE" sz="1600" dirty="0" smtClean="0"/>
              <a:t>;</a:t>
            </a:r>
            <a:br>
              <a:rPr lang="ka-GE" sz="1600" dirty="0" smtClean="0"/>
            </a:br>
            <a:r>
              <a:rPr lang="ka-GE" sz="1600" dirty="0"/>
              <a:t/>
            </a:r>
            <a:br>
              <a:rPr lang="ka-GE" sz="1600" dirty="0"/>
            </a:br>
            <a:r>
              <a:rPr lang="ka-GE" sz="1600" dirty="0"/>
              <a:t/>
            </a:r>
            <a:br>
              <a:rPr lang="ka-GE" sz="1600" dirty="0"/>
            </a:br>
            <a:r>
              <a:rPr lang="ka-GE" sz="1600" dirty="0"/>
              <a:t>ამის შემდეგ ბარიონული გაზი და მტვერი კოლაფსირდა ბნელი მატერიის ფალოს გარშემო და წარმოიქმნა გალაქტიკები და ვარსკვლავები</a:t>
            </a:r>
            <a:r>
              <a:rPr lang="en-US" sz="1600" dirty="0"/>
              <a:t/>
            </a:r>
            <a:br>
              <a:rPr lang="en-US" sz="1600" dirty="0"/>
            </a:br>
            <a:endParaRPr lang="en-US" sz="16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21081" y="764275"/>
            <a:ext cx="5670919" cy="5215814"/>
          </a:xfrm>
        </p:spPr>
      </p:pic>
    </p:spTree>
    <p:extLst>
      <p:ext uri="{BB962C8B-B14F-4D97-AF65-F5344CB8AC3E}">
        <p14:creationId xmlns:p14="http://schemas.microsoft.com/office/powerpoint/2010/main" val="9165197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9400" y="0"/>
            <a:ext cx="8911687" cy="1965278"/>
          </a:xfrm>
        </p:spPr>
        <p:txBody>
          <a:bodyPr>
            <a:normAutofit/>
          </a:bodyPr>
          <a:lstStyle/>
          <a:p>
            <a:r>
              <a:rPr lang="ka-GE" sz="2000" dirty="0" smtClean="0">
                <a:solidFill>
                  <a:srgbClr val="FF0000"/>
                </a:solidFill>
              </a:rPr>
              <a:t>სამყაროს ამჟამინდელი შემადგენლობა </a:t>
            </a:r>
            <a:br>
              <a:rPr lang="ka-GE" sz="2000" dirty="0" smtClean="0">
                <a:solidFill>
                  <a:srgbClr val="FF0000"/>
                </a:solidFill>
              </a:rPr>
            </a:br>
            <a:r>
              <a:rPr lang="ka-GE" sz="1600" dirty="0">
                <a:solidFill>
                  <a:srgbClr val="FF0000"/>
                </a:solidFill>
              </a:rPr>
              <a:t/>
            </a:r>
            <a:br>
              <a:rPr lang="ka-GE" sz="1600" dirty="0">
                <a:solidFill>
                  <a:srgbClr val="FF0000"/>
                </a:solidFill>
              </a:rPr>
            </a:br>
            <a:r>
              <a:rPr lang="ka-GE" sz="1600" dirty="0" smtClean="0">
                <a:solidFill>
                  <a:schemeClr val="tx1"/>
                </a:solidFill>
              </a:rPr>
              <a:t>ბარიონული მატერია - 5%</a:t>
            </a:r>
            <a:br>
              <a:rPr lang="ka-GE" sz="1600" dirty="0" smtClean="0">
                <a:solidFill>
                  <a:schemeClr val="tx1"/>
                </a:solidFill>
              </a:rPr>
            </a:br>
            <a:r>
              <a:rPr lang="ka-GE" sz="1600" dirty="0" smtClean="0">
                <a:solidFill>
                  <a:schemeClr val="tx1"/>
                </a:solidFill>
              </a:rPr>
              <a:t>ბნელი მატერია - 25%</a:t>
            </a:r>
            <a:br>
              <a:rPr lang="ka-GE" sz="1600" dirty="0" smtClean="0">
                <a:solidFill>
                  <a:schemeClr val="tx1"/>
                </a:solidFill>
              </a:rPr>
            </a:br>
            <a:r>
              <a:rPr lang="ka-GE" sz="1600" dirty="0" smtClean="0">
                <a:solidFill>
                  <a:schemeClr val="tx1"/>
                </a:solidFill>
              </a:rPr>
              <a:t>ბნელი ენერგია - 70%</a:t>
            </a:r>
            <a:endParaRPr lang="en-US" sz="2000"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9400" y="1854432"/>
            <a:ext cx="9694477" cy="4205174"/>
          </a:xfrm>
        </p:spPr>
      </p:pic>
    </p:spTree>
    <p:extLst>
      <p:ext uri="{BB962C8B-B14F-4D97-AF65-F5344CB8AC3E}">
        <p14:creationId xmlns:p14="http://schemas.microsoft.com/office/powerpoint/2010/main" val="881952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296537"/>
            <a:ext cx="8911687" cy="5295331"/>
          </a:xfrm>
        </p:spPr>
        <p:txBody>
          <a:bodyPr>
            <a:normAutofit/>
          </a:bodyPr>
          <a:lstStyle/>
          <a:p>
            <a:r>
              <a:rPr lang="ka-GE" sz="1600" dirty="0" smtClean="0"/>
              <a:t>ვინაიდან ვხედავთ, რომ სამყაროს დიდ ნაწილს ბნელი ენერგია და ბნელი მატერია შეადგენს, საჭირო გახდა დიდი აფეთქების თეორიის პარამეტირზება. </a:t>
            </a:r>
            <a:r>
              <a:rPr lang="en-US" sz="1600" dirty="0" smtClean="0"/>
              <a:t/>
            </a:r>
            <a:br>
              <a:rPr lang="en-US" sz="1600" dirty="0" smtClean="0"/>
            </a:br>
            <a:r>
              <a:rPr lang="ka-GE" sz="1600" dirty="0" smtClean="0"/>
              <a:t/>
            </a:r>
            <a:br>
              <a:rPr lang="ka-GE" sz="1600" dirty="0" smtClean="0"/>
            </a:br>
            <a:r>
              <a:rPr lang="ka-GE" sz="1600" dirty="0" smtClean="0"/>
              <a:t>პარამეტრი, რომელიც </a:t>
            </a:r>
            <a:r>
              <a:rPr lang="ka-GE" sz="1600" smtClean="0"/>
              <a:t>უკავშირდება </a:t>
            </a:r>
            <a:r>
              <a:rPr lang="ka-GE" sz="1600" smtClean="0"/>
              <a:t>ბნელი </a:t>
            </a:r>
            <a:r>
              <a:rPr lang="ka-GE" sz="1600" dirty="0" smtClean="0"/>
              <a:t>ენერგიის არსებობას არის - </a:t>
            </a:r>
            <a:r>
              <a:rPr lang="el-GR" sz="1600" dirty="0" smtClean="0"/>
              <a:t>Λ</a:t>
            </a:r>
            <a:r>
              <a:rPr lang="ka-GE" sz="1600" dirty="0" smtClean="0"/>
              <a:t/>
            </a:r>
            <a:br>
              <a:rPr lang="ka-GE" sz="1600" dirty="0" smtClean="0"/>
            </a:br>
            <a:r>
              <a:rPr lang="ka-GE" sz="1600" dirty="0" smtClean="0"/>
              <a:t>ხოლო მოდელს ეწოდა </a:t>
            </a:r>
            <a:r>
              <a:rPr lang="el-GR" sz="1600" dirty="0" smtClean="0"/>
              <a:t>Λ</a:t>
            </a:r>
            <a:r>
              <a:rPr lang="en-US" sz="1600" dirty="0" smtClean="0"/>
              <a:t>CDM </a:t>
            </a:r>
            <a:r>
              <a:rPr lang="ka-GE" sz="1600" dirty="0" smtClean="0"/>
              <a:t>(</a:t>
            </a:r>
            <a:r>
              <a:rPr lang="el-GR" sz="1600" dirty="0" smtClean="0"/>
              <a:t>Λ</a:t>
            </a:r>
            <a:r>
              <a:rPr lang="ka-GE" sz="1600" dirty="0" smtClean="0"/>
              <a:t> </a:t>
            </a:r>
            <a:r>
              <a:rPr lang="en-US" sz="1600" dirty="0" smtClean="0"/>
              <a:t>cold dark matter</a:t>
            </a:r>
            <a:r>
              <a:rPr lang="ka-GE" sz="1600" dirty="0" smtClean="0"/>
              <a:t>)</a:t>
            </a:r>
            <a:r>
              <a:rPr lang="ka-GE" sz="1600" dirty="0"/>
              <a:t/>
            </a:r>
            <a:br>
              <a:rPr lang="ka-GE" sz="1600" dirty="0"/>
            </a:br>
            <a:r>
              <a:rPr lang="en-US" sz="1600" dirty="0" smtClean="0"/>
              <a:t/>
            </a:r>
            <a:br>
              <a:rPr lang="en-US" sz="1600" dirty="0" smtClean="0"/>
            </a:br>
            <a:r>
              <a:rPr lang="ka-GE" sz="1600" dirty="0" smtClean="0"/>
              <a:t>ისევე, როგორც სხვა თანამედროვე კოსმოლოგიური მოდელები, </a:t>
            </a:r>
            <a:r>
              <a:rPr lang="el-GR" sz="1600" dirty="0"/>
              <a:t>Λ</a:t>
            </a:r>
            <a:r>
              <a:rPr lang="en-US" sz="1600" dirty="0"/>
              <a:t>CDM </a:t>
            </a:r>
            <a:r>
              <a:rPr lang="ka-GE" sz="1600" dirty="0" smtClean="0"/>
              <a:t> მოდელიც ითვალისწინებს, რომ სამყარო დიდ მასშტაბებზე არის იზოტროპული და ჰომოგენური</a:t>
            </a:r>
            <a:br>
              <a:rPr lang="ka-GE" sz="1600" dirty="0" smtClean="0"/>
            </a:br>
            <a:r>
              <a:rPr lang="ka-GE" sz="1600" dirty="0"/>
              <a:t/>
            </a:r>
            <a:br>
              <a:rPr lang="ka-GE" sz="1600" dirty="0"/>
            </a:br>
            <a:r>
              <a:rPr lang="el-GR" sz="1600" dirty="0" smtClean="0"/>
              <a:t>Λ</a:t>
            </a:r>
            <a:r>
              <a:rPr lang="ka-GE" sz="1600" dirty="0" smtClean="0"/>
              <a:t> - არისკოსმოლოგიური კონსტანტა, ის გვეხმარება ავხსნათ არსებული აჩქარებით გაფართოება სამყაროსი, მიუხედავად გრავიტაციული მიზიდულობისა.</a:t>
            </a:r>
            <a:br>
              <a:rPr lang="ka-GE" sz="1600" dirty="0" smtClean="0"/>
            </a:br>
            <a:r>
              <a:rPr lang="ka-GE" sz="1600" dirty="0"/>
              <a:t/>
            </a:r>
            <a:br>
              <a:rPr lang="ka-GE" sz="1600" dirty="0"/>
            </a:br>
            <a:endParaRPr lang="en-US" sz="1600" dirty="0"/>
          </a:p>
        </p:txBody>
      </p:sp>
    </p:spTree>
    <p:extLst>
      <p:ext uri="{BB962C8B-B14F-4D97-AF65-F5344CB8AC3E}">
        <p14:creationId xmlns:p14="http://schemas.microsoft.com/office/powerpoint/2010/main" val="38516018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5647" y="737841"/>
            <a:ext cx="8911687" cy="981777"/>
          </a:xfrm>
        </p:spPr>
        <p:txBody>
          <a:bodyPr>
            <a:normAutofit/>
          </a:bodyPr>
          <a:lstStyle/>
          <a:p>
            <a:r>
              <a:rPr lang="ka-GE" sz="2000" b="1" dirty="0" smtClean="0">
                <a:solidFill>
                  <a:schemeClr val="accent1"/>
                </a:solidFill>
              </a:rPr>
              <a:t>ცივი ბნელი მატერია, არის მატერიის ფრმა, რომელიც შემოტანილია გრავიტაციული ეფექტების აღსაწერად დიდ მასშტაბიან სტრუქტურებში. </a:t>
            </a:r>
            <a:endParaRPr lang="en-US" sz="2000" b="1" dirty="0">
              <a:solidFill>
                <a:schemeClr val="accent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55646" y="1719618"/>
            <a:ext cx="7947123" cy="4476466"/>
          </a:xfrm>
        </p:spPr>
      </p:pic>
    </p:spTree>
    <p:extLst>
      <p:ext uri="{BB962C8B-B14F-4D97-AF65-F5344CB8AC3E}">
        <p14:creationId xmlns:p14="http://schemas.microsoft.com/office/powerpoint/2010/main" val="10784316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5421848"/>
          </a:xfrm>
        </p:spPr>
        <p:txBody>
          <a:bodyPr>
            <a:normAutofit/>
          </a:bodyPr>
          <a:lstStyle/>
          <a:p>
            <a:r>
              <a:rPr lang="ka-GE" sz="1800" dirty="0" smtClean="0">
                <a:solidFill>
                  <a:schemeClr val="accent1"/>
                </a:solidFill>
              </a:rPr>
              <a:t>ცივი ბნელი მატერია არის :</a:t>
            </a:r>
            <a:br>
              <a:rPr lang="ka-GE" sz="1800" dirty="0" smtClean="0">
                <a:solidFill>
                  <a:schemeClr val="accent1"/>
                </a:solidFill>
              </a:rPr>
            </a:br>
            <a:r>
              <a:rPr lang="ka-GE" sz="1800" dirty="0" smtClean="0">
                <a:solidFill>
                  <a:schemeClr val="accent1"/>
                </a:solidFill>
              </a:rPr>
              <a:t/>
            </a:r>
            <a:br>
              <a:rPr lang="ka-GE" sz="1800" dirty="0" smtClean="0">
                <a:solidFill>
                  <a:schemeClr val="accent1"/>
                </a:solidFill>
              </a:rPr>
            </a:br>
            <a:r>
              <a:rPr lang="ka-GE" sz="1800" dirty="0" smtClean="0"/>
              <a:t>ცივი - ანუ მისი სიჩქარე არის გაცილებით ნაკლები ვიდრე სინათლის სიჩქარე (რადიაციისა და მატერიის ტლობის ეპოქაში);</a:t>
            </a:r>
            <a:br>
              <a:rPr lang="ka-GE" sz="1800" dirty="0" smtClean="0"/>
            </a:br>
            <a:r>
              <a:rPr lang="ka-GE" sz="1800" dirty="0"/>
              <a:t/>
            </a:r>
            <a:br>
              <a:rPr lang="ka-GE" sz="1800" dirty="0"/>
            </a:br>
            <a:r>
              <a:rPr lang="ka-GE" sz="1800" dirty="0" smtClean="0"/>
              <a:t>არა ბარიონული - ანუ შედგება სხვა ნაწილაკებისგან და არა პროტონებისა და ნეიტრონებისგან;</a:t>
            </a:r>
            <a:br>
              <a:rPr lang="ka-GE" sz="1800" dirty="0" smtClean="0"/>
            </a:br>
            <a:r>
              <a:rPr lang="ka-GE" sz="1800" dirty="0"/>
              <a:t/>
            </a:r>
            <a:br>
              <a:rPr lang="ka-GE" sz="1800" dirty="0"/>
            </a:br>
            <a:r>
              <a:rPr lang="ka-GE" sz="1800" dirty="0" smtClean="0"/>
              <a:t>არადისიპაციური - ანუ არ ცივდება ფოტონების გამოსხივებით;</a:t>
            </a:r>
            <a:br>
              <a:rPr lang="ka-GE" sz="1800" dirty="0" smtClean="0"/>
            </a:br>
            <a:r>
              <a:rPr lang="ka-GE" sz="1800" dirty="0"/>
              <a:t/>
            </a:r>
            <a:br>
              <a:rPr lang="ka-GE" sz="1800" dirty="0"/>
            </a:br>
            <a:r>
              <a:rPr lang="ka-GE" sz="1800" dirty="0" smtClean="0"/>
              <a:t>არადაჯახებითი - ანუ ბნელი მატერიის ნაწილაკები ურთიერთქმედებენ ერთმანეთთან და სხვა ნაწილაკებთან მხოლოდ გრავიტაციული ძალით;</a:t>
            </a:r>
            <a:br>
              <a:rPr lang="ka-GE" sz="1800" dirty="0" smtClean="0"/>
            </a:br>
            <a:r>
              <a:rPr lang="ka-GE" sz="1800" dirty="0"/>
              <a:t/>
            </a:r>
            <a:br>
              <a:rPr lang="ka-GE" sz="1800" dirty="0"/>
            </a:br>
            <a:r>
              <a:rPr lang="ka-GE" sz="1800" dirty="0" smtClean="0"/>
              <a:t/>
            </a:r>
            <a:br>
              <a:rPr lang="ka-GE" sz="1800" dirty="0" smtClean="0"/>
            </a:br>
            <a:r>
              <a:rPr lang="ka-GE" sz="1800" dirty="0">
                <a:solidFill>
                  <a:schemeClr val="accent1"/>
                </a:solidFill>
              </a:rPr>
              <a:t/>
            </a:r>
            <a:br>
              <a:rPr lang="ka-GE" sz="1800" dirty="0">
                <a:solidFill>
                  <a:schemeClr val="accent1"/>
                </a:solidFill>
              </a:rPr>
            </a:br>
            <a:r>
              <a:rPr lang="el-GR" sz="1800" dirty="0">
                <a:solidFill>
                  <a:schemeClr val="accent1"/>
                </a:solidFill>
              </a:rPr>
              <a:t>Λ</a:t>
            </a:r>
            <a:r>
              <a:rPr lang="en-US" sz="1800" dirty="0" smtClean="0">
                <a:solidFill>
                  <a:schemeClr val="accent1"/>
                </a:solidFill>
              </a:rPr>
              <a:t>CDM</a:t>
            </a:r>
            <a:r>
              <a:rPr lang="ka-GE" sz="1800" dirty="0" smtClean="0">
                <a:solidFill>
                  <a:schemeClr val="accent1"/>
                </a:solidFill>
              </a:rPr>
              <a:t> მოდელი აღიწერება </a:t>
            </a:r>
            <a:r>
              <a:rPr lang="en-US" sz="1800" dirty="0">
                <a:solidFill>
                  <a:schemeClr val="accent1"/>
                </a:solidFill>
              </a:rPr>
              <a:t> </a:t>
            </a:r>
            <a:r>
              <a:rPr lang="en-US" sz="1800" dirty="0" smtClean="0">
                <a:solidFill>
                  <a:schemeClr val="accent1"/>
                </a:solidFill>
                <a:hlinkClick r:id="rId2" tooltip="FLRW metric"/>
              </a:rPr>
              <a:t>FLRW</a:t>
            </a:r>
            <a:r>
              <a:rPr lang="ka-GE" sz="1800" dirty="0" smtClean="0">
                <a:solidFill>
                  <a:schemeClr val="accent1"/>
                </a:solidFill>
              </a:rPr>
              <a:t> მეტრიკით</a:t>
            </a:r>
            <a:endParaRPr lang="en-US" sz="1800" dirty="0">
              <a:solidFill>
                <a:schemeClr val="accent1"/>
              </a:solidFill>
            </a:endParaRPr>
          </a:p>
        </p:txBody>
      </p:sp>
    </p:spTree>
    <p:extLst>
      <p:ext uri="{BB962C8B-B14F-4D97-AF65-F5344CB8AC3E}">
        <p14:creationId xmlns:p14="http://schemas.microsoft.com/office/powerpoint/2010/main" val="12846299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313899"/>
            <a:ext cx="8915400" cy="5597323"/>
          </a:xfrm>
        </p:spPr>
        <p:txBody>
          <a:bodyPr/>
          <a:lstStyle/>
          <a:p>
            <a:r>
              <a:rPr lang="ka-GE" dirty="0" smtClean="0"/>
              <a:t>სამყაროს გაფართოება აღიწერება მასშტაბური ფაქტორით</a:t>
            </a:r>
          </a:p>
          <a:p>
            <a:endParaRPr lang="ka-GE" dirty="0"/>
          </a:p>
          <a:p>
            <a:pPr marL="0" indent="0">
              <a:buNone/>
            </a:pPr>
            <a:r>
              <a:rPr lang="ka-GE" dirty="0" smtClean="0"/>
              <a:t>ის დაკავშირებულია </a:t>
            </a:r>
            <a:r>
              <a:rPr lang="en-US" dirty="0" smtClean="0"/>
              <a:t>z </a:t>
            </a:r>
            <a:r>
              <a:rPr lang="ka-GE" dirty="0" smtClean="0"/>
              <a:t>თან (სინათლის გამოსხივების წითელი წანაცვლება)</a:t>
            </a:r>
          </a:p>
          <a:p>
            <a:pPr marL="0" indent="0">
              <a:buNone/>
            </a:pPr>
            <a:endParaRPr lang="ka-GE" dirty="0"/>
          </a:p>
          <a:p>
            <a:pPr marL="0" indent="0">
              <a:buNone/>
            </a:pPr>
            <a:endParaRPr lang="ka-GE" dirty="0" smtClean="0"/>
          </a:p>
          <a:p>
            <a:pPr marL="0" indent="0">
              <a:buNone/>
            </a:pPr>
            <a:r>
              <a:rPr lang="ka-GE" dirty="0" smtClean="0"/>
              <a:t>გაფართოების სისწრაფე აღიწერება ჰაბლის მუდმივით:</a:t>
            </a:r>
          </a:p>
          <a:p>
            <a:pPr marL="0" indent="0">
              <a:buNone/>
            </a:pPr>
            <a:endParaRPr lang="ka-GE" dirty="0" smtClean="0"/>
          </a:p>
          <a:p>
            <a:pPr marL="0" indent="0">
              <a:buNone/>
            </a:pPr>
            <a:endParaRPr lang="ka-GE" dirty="0" smtClean="0"/>
          </a:p>
          <a:p>
            <a:pPr marL="0" indent="0">
              <a:buNone/>
            </a:pPr>
            <a:endParaRPr lang="ka-GE" dirty="0"/>
          </a:p>
          <a:p>
            <a:pPr marL="0" indent="0">
              <a:buNone/>
            </a:pPr>
            <a:r>
              <a:rPr lang="ka-GE" dirty="0" smtClean="0"/>
              <a:t>ფრიდმანის ფანტოლებები გვაძლევს დღევანდელ დღეს სიმკვრივეს:</a:t>
            </a:r>
          </a:p>
          <a:p>
            <a:pPr marL="0" indent="0">
              <a:buNone/>
            </a:pPr>
            <a:endParaRPr lang="ka-GE" dirty="0" smtClean="0"/>
          </a:p>
          <a:p>
            <a:pPr marL="0" indent="0">
              <a:buNone/>
            </a:pPr>
            <a:r>
              <a:rPr lang="ka-GE" dirty="0" smtClean="0"/>
              <a:t>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0733" y="313899"/>
            <a:ext cx="1224064" cy="40098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9212" y="1512808"/>
            <a:ext cx="1501016" cy="62989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4926" y="2142698"/>
            <a:ext cx="1314292" cy="63339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3714" y="2941926"/>
            <a:ext cx="3785504" cy="742255"/>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68970" y="4443943"/>
            <a:ext cx="4921763" cy="633024"/>
          </a:xfrm>
          <a:prstGeom prst="rect">
            <a:avLst/>
          </a:prstGeom>
        </p:spPr>
      </p:pic>
    </p:spTree>
    <p:extLst>
      <p:ext uri="{BB962C8B-B14F-4D97-AF65-F5344CB8AC3E}">
        <p14:creationId xmlns:p14="http://schemas.microsoft.com/office/powerpoint/2010/main" val="24976817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1828800"/>
            <a:ext cx="8915399" cy="2948581"/>
          </a:xfrm>
        </p:spPr>
        <p:txBody>
          <a:bodyPr/>
          <a:lstStyle/>
          <a:p>
            <a:r>
              <a:rPr lang="ka-GE" dirty="0" smtClean="0"/>
              <a:t>გმადლობთ ყურადღებისთვის</a:t>
            </a:r>
            <a:endParaRPr lang="en-US" dirty="0"/>
          </a:p>
        </p:txBody>
      </p:sp>
    </p:spTree>
    <p:extLst>
      <p:ext uri="{BB962C8B-B14F-4D97-AF65-F5344CB8AC3E}">
        <p14:creationId xmlns:p14="http://schemas.microsoft.com/office/powerpoint/2010/main" val="4161862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143</TotalTime>
  <Words>230</Words>
  <Application>Microsoft Office PowerPoint</Application>
  <PresentationFormat>Widescreen</PresentationFormat>
  <Paragraphs>26</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Century Gothic</vt:lpstr>
      <vt:lpstr>Sylfaen</vt:lpstr>
      <vt:lpstr>Wingdings</vt:lpstr>
      <vt:lpstr>Wingdings 3</vt:lpstr>
      <vt:lpstr>Wisp</vt:lpstr>
      <vt:lpstr>სტანდარტული კოსმოლოგიური მოდელი</vt:lpstr>
      <vt:lpstr>მე-20 საუკუნის მეორე ნახევარში მეცნიერებს დაუგროვდათ საკმარისი ცოდნა და გამოცდილება, რომ შეექმნათ რაიმე მოდელი, რომელიც ახსნიდა სამყაროს წარმოშობასა და განვითარებას დღემდე.  ამჟამად გვაქვს ერთ-ერთი ასეთი, რომელსაც ვუწდებთ სტანდარტულ კოსმოლოგიურ მოდელს - ანუ დიდი აფეთქების მოდელს.</vt:lpstr>
      <vt:lpstr>PowerPoint Presentation</vt:lpstr>
      <vt:lpstr>10 წუთის განმავლობაში მიმდინარეობდა დიდი აფეთქების ბირთვული სინთეზი. ამ დროს წარმოიქმნა მსუბუქი ელემენტები (დეიტერიუმი, ჰელიუმი, ლითიუმი) პროტონებისა და ნეიტრონებისგან;   100000 წლის შემდეგ, რეკომბინაციის ერაში, სამყარო გაცივდა რამდენიმე (ცოტა) ათას კელვინამდე და შესაძლებელი გახდა რომ თავისუფალ ბირთვებსა და ელექტრონებს წამოექმნათ ატომები.  ატომების წარმოქმნის შემდეგ სამყარო გახდა სინათლის სხივისთვის გამჭვირვალე და შესაძლებელი გახდა სხივის გავრცელება. სწორედ იმ დროიდან წამოსულ ტალღებს ვეძახით მიკროტალღურ, ფონურ გამოსხივებას. ამ დროისთვის ბნელ მატერიას დაწყებული ჰქონდა კოლაფსირება ჰალოებში;   ამის შემდეგ ბარიონული გაზი და მტვერი კოლაფსირდა ბნელი მატერიის ფალოს გარშემო და წარმოიქმნა გალაქტიკები და ვარსკვლავები </vt:lpstr>
      <vt:lpstr>სამყაროს ამჟამინდელი შემადგენლობა   ბარიონული მატერია - 5% ბნელი მატერია - 25% ბნელი ენერგია - 70%</vt:lpstr>
      <vt:lpstr>ვინაიდან ვხედავთ, რომ სამყაროს დიდ ნაწილს ბნელი ენერგია და ბნელი მატერია შეადგენს, საჭირო გახდა დიდი აფეთქების თეორიის პარამეტირზება.   პარამეტრი, რომელიც უკავშირდება ბნელი ენერგიის არსებობას არის - Λ ხოლო მოდელს ეწოდა ΛCDM (Λ cold dark matter)  ისევე, როგორც სხვა თანამედროვე კოსმოლოგიური მოდელები, ΛCDM  მოდელიც ითვალისწინებს, რომ სამყარო დიდ მასშტაბებზე არის იზოტროპული და ჰომოგენური  Λ - არისკოსმოლოგიური კონსტანტა, ის გვეხმარება ავხსნათ არსებული აჩქარებით გაფართოება სამყაროსი, მიუხედავად გრავიტაციული მიზიდულობისა.  </vt:lpstr>
      <vt:lpstr>ცივი ბნელი მატერია, არის მატერიის ფრმა, რომელიც შემოტანილია გრავიტაციული ეფექტების აღსაწერად დიდ მასშტაბიან სტრუქტურებში. </vt:lpstr>
      <vt:lpstr>ცივი ბნელი მატერია არის :  ცივი - ანუ მისი სიჩქარე არის გაცილებით ნაკლები ვიდრე სინათლის სიჩქარე (რადიაციისა და მატერიის ტლობის ეპოქაში);  არა ბარიონული - ანუ შედგება სხვა ნაწილაკებისგან და არა პროტონებისა და ნეიტრონებისგან;  არადისიპაციური - ანუ არ ცივდება ფოტონების გამოსხივებით;  არადაჯახებითი - ანუ ბნელი მატერიის ნაწილაკები ურთიერთქმედებენ ერთმანეთთან და სხვა ნაწილაკებთან მხოლოდ გრავიტაციული ძალით;    ΛCDM მოდელი აღიწერება  FLRW მეტრიკით</vt:lpstr>
      <vt:lpstr>PowerPoint Presentation</vt:lpstr>
      <vt:lpstr>გმადლობთ ყურადღებისთვის</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სტანდარტული კოსმოლოგიური მოდელი</dc:title>
  <dc:creator>Mariam Albeqioni</dc:creator>
  <cp:lastModifiedBy>Mariam Albeqioni</cp:lastModifiedBy>
  <cp:revision>16</cp:revision>
  <dcterms:created xsi:type="dcterms:W3CDTF">2016-12-18T20:24:02Z</dcterms:created>
  <dcterms:modified xsi:type="dcterms:W3CDTF">2016-12-19T16:58:43Z</dcterms:modified>
</cp:coreProperties>
</file>