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57" r:id="rId4"/>
    <p:sldId id="258" r:id="rId5"/>
    <p:sldId id="259" r:id="rId6"/>
    <p:sldId id="262" r:id="rId7"/>
    <p:sldId id="263" r:id="rId8"/>
    <p:sldId id="260" r:id="rId9"/>
    <p:sldId id="264" r:id="rId10"/>
    <p:sldId id="267" r:id="rId11"/>
    <p:sldId id="261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i" initials="m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 autoAdjust="0"/>
    <p:restoredTop sz="94624" autoAdjust="0"/>
  </p:normalViewPr>
  <p:slideViewPr>
    <p:cSldViewPr>
      <p:cViewPr>
        <p:scale>
          <a:sx n="66" d="100"/>
          <a:sy n="66" d="100"/>
        </p:scale>
        <p:origin x="-1506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/index.php?title=%E1%83%93%E1%83%94%E1%83%98%E1%83%97%E1%83%94%E1%83%A0%E1%83%98%E1%83%A3%E1%83%9B%E1%83%98&amp;action=edit&amp;redlink=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a.wikipedia.org/w/index.php?title=%E1%83%97%E1%83%94%E1%83%A0%E1%83%9B%E1%83%9D%E1%83%91%E1%83%98%E1%83%A0%E1%83%97%E1%83%95%E1%83%A3%E1%83%9A%E1%83%98_%E1%83%A1%E1%83%98%E1%83%9C%E1%83%97%E1%83%94%E1%83%96%E1%83%98&amp;action=edit&amp;redlink=1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ka.wikipedia.org/w/index.php?title=%E1%83%95%E1%83%94%E1%83%A5%E1%83%A2%E1%83%9D%E1%83%A0%E1%83%A3%E1%83%9A%E1%83%98_%E1%83%9B%E1%83%9D%E1%83%A0%E1%83%94%E1%83%95%E1%83%98%E1%83%A1_%E1%83%99%E1%83%9D%E1%83%A0%E1%83%9D%E1%83%9C%E1%83%9D%E1%83%92%E1%83%A0%E1%83%90%E1%83%A4%E1%83%98&amp;action=edit&amp;redlink=1" TargetMode="External"/><Relationship Id="rId3" Type="http://schemas.openxmlformats.org/officeDocument/2006/relationships/hyperlink" Target="https://ka.wikipedia.org/wiki/%E1%83%95%E1%83%90%E1%83%A0%E1%83%A1%E1%83%99%E1%83%95%E1%83%9A%E1%83%90%E1%83%95%E1%83%98" TargetMode="External"/><Relationship Id="rId7" Type="http://schemas.openxmlformats.org/officeDocument/2006/relationships/hyperlink" Target="https://ka.wikipedia.org/wiki/%E1%83%A1%E1%83%98%E1%83%9C%E1%83%90%E1%83%97%E1%83%9A%E1%83%94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a.wikipedia.org/w/index.php?title=%E1%83%B0%E1%83%94%E1%83%98%E1%83%9A%E1%83%98%E1%83%A1_%E1%83%A2%E1%83%94%E1%83%9A%E1%83%94%E1%83%A1%E1%83%99%E1%83%9D%E1%83%9E%E1%83%98&amp;action=edit&amp;redlink=1" TargetMode="External"/><Relationship Id="rId5" Type="http://schemas.openxmlformats.org/officeDocument/2006/relationships/hyperlink" Target="https://ka.wikipedia.org/wiki/%E1%83%9E%E1%83%9A%E1%83%90%E1%83%9C%E1%83%94%E1%83%A2%E1%83%90" TargetMode="External"/><Relationship Id="rId4" Type="http://schemas.openxmlformats.org/officeDocument/2006/relationships/hyperlink" Target="https://ka.wikipedia.org/w/index.php?title=HR8799&amp;action=edit&amp;redlink=1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ka.wikipedia.org/wiki/%E1%83%9B%E1%83%96%E1%83%98%E1%83%A1_%E1%83%A1%E1%83%98%E1%83%A1%E1%83%A2%E1%83%94%E1%83%9B%E1%83%90" TargetMode="External"/><Relationship Id="rId3" Type="http://schemas.openxmlformats.org/officeDocument/2006/relationships/hyperlink" Target="https://ka.wikipedia.org/wiki/%E1%83%AC%E1%83%A7%E1%83%90%E1%83%9A%E1%83%91%E1%83%90%E1%83%93%E1%83%98" TargetMode="External"/><Relationship Id="rId7" Type="http://schemas.openxmlformats.org/officeDocument/2006/relationships/hyperlink" Target="https://ka.wikipedia.org/wiki/%E1%83%93%E1%83%94%E1%83%93%E1%83%90%E1%83%9B%E1%83%98%E1%83%AC%E1%83%90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a.wikipedia.org/wiki/%E1%83%99%E1%83%9A%E1%83%93%E1%83%9D%E1%83%95%E1%83%90%E1%83%9C%E1%83%98_%E1%83%9E%E1%83%9A%E1%83%90%E1%83%9C%E1%83%94%E1%83%A2%E1%83%90" TargetMode="External"/><Relationship Id="rId5" Type="http://schemas.openxmlformats.org/officeDocument/2006/relationships/hyperlink" Target="https://ka.wikipedia.org/wiki/%E1%83%9E%E1%83%9A%E1%83%90%E1%83%9C%E1%83%94%E1%83%A2%E1%83%90" TargetMode="External"/><Relationship Id="rId4" Type="http://schemas.openxmlformats.org/officeDocument/2006/relationships/hyperlink" Target="https://ka.wikipedia.org/wiki/%E1%83%B0%E1%83%94%E1%83%9A%E1%83%98%E1%83%A3%E1%83%9B%E1%83%98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ka.wikipedia.org/wiki/2013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14290"/>
            <a:ext cx="7429520" cy="707886"/>
          </a:xfrm>
        </p:spPr>
        <p:txBody>
          <a:bodyPr lIns="0" tIns="0" rIns="180000" bIns="36000" anchor="ctr" anchorCtr="0">
            <a:noAutofit/>
            <a:scene3d>
              <a:camera prst="orthographicFront">
                <a:rot lat="0" lon="600000" rev="0"/>
              </a:camera>
              <a:lightRig rig="threePt" dir="t"/>
            </a:scene3d>
            <a:flatTx/>
          </a:bodyPr>
          <a:lstStyle/>
          <a:p>
            <a:r>
              <a:rPr lang="ka-GE" b="1" cap="none" dirty="0" smtClean="0">
                <a:ln w="18000">
                  <a:gradFill flip="none" rotWithShape="1">
                    <a:gsLst>
                      <a:gs pos="7000">
                        <a:srgbClr val="FFF200">
                          <a:alpha val="90000"/>
                        </a:srgbClr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127000" dist="558800" dir="6060000" sx="88000" sy="88000" algn="tl">
                    <a:srgbClr val="000000">
                      <a:alpha val="56000"/>
                    </a:srgbClr>
                  </a:outerShdw>
                </a:effectLst>
              </a:rPr>
              <a:t>     ე გ ზ ო პ ლ ა ნ ე ტ ე ბ ი </a:t>
            </a:r>
            <a:endParaRPr lang="ru-RU" b="1" cap="none" dirty="0">
              <a:ln w="18000">
                <a:gradFill flip="none" rotWithShape="1">
                  <a:gsLst>
                    <a:gs pos="7000">
                      <a:srgbClr val="FFF200">
                        <a:alpha val="90000"/>
                      </a:srgb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prstDash val="solid"/>
                <a:miter lim="800000"/>
              </a:ln>
              <a:solidFill>
                <a:srgbClr val="C00000"/>
              </a:solidFill>
              <a:effectLst>
                <a:outerShdw blurRad="127000" dist="558800" dir="6060000" sx="88000" sy="88000" algn="tl">
                  <a:srgbClr val="000000">
                    <a:alpha val="56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4929198"/>
            <a:ext cx="4557722" cy="638164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ka-GE" sz="2800" b="1" cap="all" dirty="0" smtClean="0">
                <a:ln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მარიამ    შაქარაშვილი</a:t>
            </a:r>
            <a:endParaRPr lang="ru-RU" sz="2800" b="1" cap="all" dirty="0">
              <a:ln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4"/>
      <p:bldP spid="3" grpId="1" build="p"/>
      <p:bldP spid="3" grpId="2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85520" y="124936"/>
            <a:ext cx="8153400" cy="67330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ka-GE" sz="2800" dirty="0" smtClean="0">
                <a:solidFill>
                  <a:srgbClr val="FF9900"/>
                </a:solidFill>
              </a:rPr>
              <a:t>                   </a:t>
            </a:r>
            <a:r>
              <a:rPr lang="ka-GE" sz="3600" dirty="0" smtClean="0">
                <a:solidFill>
                  <a:srgbClr val="FF9900"/>
                </a:solidFill>
              </a:rPr>
              <a:t>განმარტება</a:t>
            </a:r>
          </a:p>
          <a:p>
            <a:pPr>
              <a:buNone/>
            </a:pPr>
            <a:r>
              <a:rPr lang="ka-GE" sz="2400" dirty="0" smtClean="0">
                <a:solidFill>
                  <a:schemeClr val="bg1"/>
                </a:solidFill>
              </a:rPr>
              <a:t>   ობიექტები იმ ნამდვილი მასით, რომელიც იმდენად დიდი არაა, რომ </a:t>
            </a:r>
            <a:r>
              <a:rPr lang="ka-GE" sz="2400" dirty="0" smtClean="0">
                <a:solidFill>
                  <a:schemeClr val="bg1"/>
                </a:solidFill>
                <a:hlinkClick r:id="rId3" tooltip="დეითერიუმი (ჯერ არაა დაწერილი)"/>
              </a:rPr>
              <a:t>დეითერიუმის</a:t>
            </a:r>
            <a:r>
              <a:rPr lang="ka-GE" sz="2400" dirty="0" smtClean="0">
                <a:solidFill>
                  <a:schemeClr val="bg1"/>
                </a:solidFill>
              </a:rPr>
              <a:t> </a:t>
            </a:r>
            <a:r>
              <a:rPr lang="ka-GE" sz="2400" dirty="0" smtClean="0">
                <a:solidFill>
                  <a:schemeClr val="bg1"/>
                </a:solidFill>
                <a:hlinkClick r:id="rId4" tooltip="თერმობირთვული სინთეზი (ჯერ არაა დაწერილი)"/>
              </a:rPr>
              <a:t>თერმობირთვული სინთეზი</a:t>
            </a:r>
            <a:r>
              <a:rPr lang="ka-GE" sz="2400" dirty="0" smtClean="0">
                <a:solidFill>
                  <a:schemeClr val="bg1"/>
                </a:solidFill>
              </a:rPr>
              <a:t> დაიწყოს</a:t>
            </a:r>
          </a:p>
          <a:p>
            <a:r>
              <a:rPr lang="ka-GE" sz="2400" dirty="0" smtClean="0">
                <a:solidFill>
                  <a:schemeClr val="bg1"/>
                </a:solidFill>
              </a:rPr>
              <a:t>სუბვარსკვლავური ობიექტები იმ ნამდვილი მასით, რომელიც იმდენად დიდია, რომ დეითერიუმის თერმობირთვული სინთეზი წამოიწყოს, „ყავისფერი ჯუჯებია“, არ აქვს მნიშვნელობა, როგორ წარმოიქმნა ან სად არის მოთავსებული.</a:t>
            </a:r>
          </a:p>
          <a:p>
            <a:r>
              <a:rPr lang="ka-GE" sz="2400" dirty="0" smtClean="0">
                <a:solidFill>
                  <a:schemeClr val="bg1"/>
                </a:solidFill>
              </a:rPr>
              <a:t>თავისუფლად მოტივტივე ობიექტები ახალგაზრდა ვარსკვლავთგროვებში იმ მასით, რომელიც იმდენად დიდი არაა, რომ დეითერიუმის თერმობირთვული რეაქციები დაიწყოს, არ არის „პლანეტები“, არამედ „სუბ-ყავისფერი ჯუჯებია“</a:t>
            </a:r>
          </a:p>
          <a:p>
            <a:pPr>
              <a:buNone/>
            </a:pPr>
            <a:endParaRPr lang="ka-GE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ka-GE" sz="3600" dirty="0" smtClean="0">
                <a:solidFill>
                  <a:srgbClr val="FF9900"/>
                </a:solidFill>
              </a:rPr>
              <a:t>           აღმოჩენა </a:t>
            </a:r>
            <a:endParaRPr lang="ru-RU" sz="36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   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  <a:hlinkClick r:id="rId3" tooltip="ვარსკვლავი"/>
              </a:rPr>
              <a:t>ვარსკვლავ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  <a:r>
              <a:rPr lang="en-US" sz="2000" b="1" dirty="0" smtClean="0">
                <a:solidFill>
                  <a:schemeClr val="bg1">
                    <a:lumMod val="95000"/>
                  </a:schemeClr>
                </a:solidFill>
                <a:hlinkClick r:id="rId4" tooltip="HR8799 (ჯერ არაა დაწერილი)"/>
              </a:rPr>
              <a:t>HR8799</a:t>
            </a:r>
            <a:r>
              <a:rPr lang="en-US" sz="2000" b="1" dirty="0" smtClean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ის ცნობილი სამი 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  <a:hlinkClick r:id="rId5" tooltip="პლანეტა"/>
              </a:rPr>
              <a:t>პლანეტა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, რომელიც 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  <a:hlinkClick r:id="rId6" tooltip="ჰეილის ტელესკოპი (ჯერ არაა დაწერილი)"/>
              </a:rPr>
              <a:t>ჰეილის ტელესკოპმა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 გადაიღო. ცენტრალური ვარსკვლავიდან წამოსული 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  <a:hlinkClick r:id="rId7" tooltip="სინათლე"/>
              </a:rPr>
              <a:t>სინათლე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</a:rPr>
              <a:t> მოშორებულია</a:t>
            </a:r>
            <a:r>
              <a:rPr lang="ka-GE" sz="2000" b="1" dirty="0" smtClean="0">
                <a:solidFill>
                  <a:schemeClr val="bg1">
                    <a:lumMod val="95000"/>
                  </a:schemeClr>
                </a:solidFill>
                <a:hlinkClick r:id="rId8" tooltip="ვექტორული მორევის კორონოგრაფი (ჯერ არაა დაწერილი)"/>
              </a:rPr>
              <a:t>ვექტორული მორევის კორონოგრაფით</a:t>
            </a:r>
            <a:endParaRPr lang="ru-RU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153400" cy="141445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ka-GE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აღმოჩენის მეთოდები:</a:t>
            </a:r>
            <a:endParaRPr lang="ru-RU" sz="36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500306"/>
            <a:ext cx="8153400" cy="373857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ka-GE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პირდაპირი გადაღება</a:t>
            </a:r>
          </a:p>
          <a:p>
            <a:pPr>
              <a:buFont typeface="Wingdings" pitchFamily="2" charset="2"/>
              <a:buChar char="Ø"/>
            </a:pPr>
            <a:r>
              <a:rPr lang="ka-GE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ტრანზისტული მეთოდი </a:t>
            </a:r>
          </a:p>
          <a:p>
            <a:pPr>
              <a:buFont typeface="Wingdings" pitchFamily="2" charset="2"/>
              <a:buChar char="Ø"/>
            </a:pPr>
            <a:r>
              <a:rPr lang="ka-GE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რადიალური სიჩქარე ან დოპლერის მეთოდი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800" b="1" dirty="0" smtClean="0">
                <a:solidFill>
                  <a:srgbClr val="FF9900"/>
                </a:solidFill>
              </a:rPr>
              <a:t>პირდაპირი მეთოდით გადაღებული პლანეტა </a:t>
            </a:r>
            <a:endParaRPr lang="ru-RU" sz="2800" b="1" dirty="0">
              <a:solidFill>
                <a:srgbClr val="FF99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826675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>
                <a:solidFill>
                  <a:schemeClr val="bg1"/>
                </a:solidFill>
                <a:latin typeface="Arial"/>
              </a:rPr>
              <a:t>სპეციალურად შექმნილი პირდაპირ გადამღები ინსტრუმენტები, </a:t>
            </a:r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r>
              <a:rPr lang="ka-GE" dirty="0" smtClean="0">
                <a:solidFill>
                  <a:schemeClr val="bg1"/>
                </a:solidFill>
                <a:latin typeface="Arial"/>
              </a:rPr>
              <a:t>როგორებიცაა</a:t>
            </a:r>
            <a:r>
              <a:rPr lang="en-US" dirty="0" smtClean="0">
                <a:solidFill>
                  <a:schemeClr val="bg1"/>
                </a:solidFill>
                <a:latin typeface="Arial"/>
              </a:rPr>
              <a:t> Gemini Planet Imager, VLT-SPHERE </a:t>
            </a:r>
            <a:r>
              <a:rPr lang="ka-GE" dirty="0" smtClean="0">
                <a:solidFill>
                  <a:schemeClr val="bg1"/>
                </a:solidFill>
                <a:latin typeface="Arial"/>
              </a:rPr>
              <a:t>და </a:t>
            </a:r>
            <a:r>
              <a:rPr lang="en-US" dirty="0" err="1" smtClean="0">
                <a:solidFill>
                  <a:schemeClr val="bg1">
                    <a:lumMod val="85000"/>
                  </a:schemeClr>
                </a:solidFill>
                <a:latin typeface="Arial"/>
              </a:rPr>
              <a:t>SCExAO</a:t>
            </a:r>
            <a:r>
              <a:rPr lang="en-US" dirty="0" smtClean="0">
                <a:solidFill>
                  <a:schemeClr val="bg1"/>
                </a:solidFill>
                <a:latin typeface="Arial"/>
              </a:rPr>
              <a:t>, </a:t>
            </a:r>
            <a:r>
              <a:rPr lang="ka-GE" dirty="0" smtClean="0">
                <a:solidFill>
                  <a:schemeClr val="bg1"/>
                </a:solidFill>
                <a:latin typeface="Arial"/>
              </a:rPr>
              <a:t>პირდაპირ </a:t>
            </a:r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r>
              <a:rPr lang="ka-GE" dirty="0" smtClean="0">
                <a:solidFill>
                  <a:schemeClr val="bg1"/>
                </a:solidFill>
                <a:latin typeface="Arial"/>
              </a:rPr>
              <a:t>დააფიქსირებს ათობით პლანეტას, თუმცა ცნობილ ეგზოპლანეტათა უმრავლესობა</a:t>
            </a:r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endParaRPr lang="en-US" dirty="0" smtClean="0">
              <a:solidFill>
                <a:schemeClr val="bg1"/>
              </a:solidFill>
              <a:latin typeface="Arial"/>
            </a:endParaRPr>
          </a:p>
          <a:p>
            <a:r>
              <a:rPr lang="ka-GE" dirty="0" smtClean="0">
                <a:solidFill>
                  <a:schemeClr val="bg1"/>
                </a:solidFill>
                <a:latin typeface="Arial"/>
              </a:rPr>
              <a:t> არაპირდაპირი მეთოდებითაა აღმოჩენილი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153400" cy="990600"/>
          </a:xfrm>
        </p:spPr>
        <p:txBody>
          <a:bodyPr>
            <a:normAutofit/>
          </a:bodyPr>
          <a:lstStyle/>
          <a:p>
            <a:r>
              <a:rPr lang="ka-GE" sz="3600" b="1" dirty="0" smtClean="0">
                <a:solidFill>
                  <a:srgbClr val="FF9900"/>
                </a:solidFill>
              </a:rPr>
              <a:t>         არაპირდაპირი მეთოდი </a:t>
            </a:r>
            <a:endParaRPr lang="ru-RU" sz="3600" b="1" dirty="0">
              <a:solidFill>
                <a:srgbClr val="FF99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0" y="1357298"/>
            <a:ext cx="9144000" cy="449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პლანეტა დედავარსკვლავის წინ გაივლის, ვარსკვლავის სიკაშკაშე მცირდება </a:t>
            </a:r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rbit3.gif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857356" y="2500306"/>
            <a:ext cx="5357850" cy="435769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914516"/>
          </a:xfrm>
        </p:spPr>
        <p:txBody>
          <a:bodyPr>
            <a:normAutofit fontScale="90000"/>
          </a:bodyPr>
          <a:lstStyle/>
          <a:p>
            <a:r>
              <a:rPr lang="ka-GE" sz="4000" b="1" dirty="0" smtClean="0">
                <a:solidFill>
                  <a:srgbClr val="FF9900"/>
                </a:solidFill>
              </a:rPr>
              <a:t>         რადიალური სიჩქარე </a:t>
            </a:r>
            <a:br>
              <a:rPr lang="ka-GE" sz="4000" b="1" dirty="0" smtClean="0">
                <a:solidFill>
                  <a:srgbClr val="FF9900"/>
                </a:solidFill>
              </a:rPr>
            </a:br>
            <a:r>
              <a:rPr lang="ka-GE" sz="4000" b="1" dirty="0" smtClean="0">
                <a:solidFill>
                  <a:srgbClr val="FF9900"/>
                </a:solidFill>
              </a:rPr>
              <a:t/>
            </a:r>
            <a:br>
              <a:rPr lang="ka-GE" sz="4000" b="1" dirty="0" smtClean="0">
                <a:solidFill>
                  <a:srgbClr val="FF9900"/>
                </a:solidFill>
              </a:rPr>
            </a:br>
            <a:r>
              <a:rPr lang="ka-GE" sz="2400" dirty="0" smtClean="0">
                <a:solidFill>
                  <a:schemeClr val="bg1">
                    <a:lumMod val="95000"/>
                  </a:schemeClr>
                </a:solidFill>
              </a:rPr>
              <a:t>რადგან პლანეტა ვარსკვლავის გარშემო ბრუნავს,</a:t>
            </a:r>
            <a:r>
              <a:rPr lang="ka-GE" sz="2000" dirty="0" smtClean="0"/>
              <a:t> </a:t>
            </a:r>
            <a:r>
              <a:rPr lang="ka-GE" sz="2200" dirty="0" smtClean="0">
                <a:solidFill>
                  <a:schemeClr val="bg1">
                    <a:lumMod val="95000"/>
                  </a:schemeClr>
                </a:solidFill>
              </a:rPr>
              <a:t> ვარსკვლავიც ასევე თავის მცირე ორბიტაზე ბრუნავს სისტემის მასის ცენტრის ირგვლივ </a:t>
            </a:r>
            <a:endParaRPr lang="ru-RU" sz="2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153400" cy="990600"/>
          </a:xfrm>
        </p:spPr>
        <p:txBody>
          <a:bodyPr>
            <a:normAutofit/>
          </a:bodyPr>
          <a:lstStyle/>
          <a:p>
            <a:r>
              <a:rPr lang="ka-GE" sz="2800" dirty="0" smtClean="0">
                <a:solidFill>
                  <a:schemeClr val="bg1"/>
                </a:solidFill>
              </a:rPr>
              <a:t>     ეგზოპლანეტების წარმოქმნა და ევოლუცია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sz="4000" dirty="0" smtClean="0">
                <a:solidFill>
                  <a:srgbClr val="FF9900"/>
                </a:solidFill>
              </a:rPr>
              <a:t/>
            </a:r>
            <a:br>
              <a:rPr lang="ka-GE" sz="4000" dirty="0" smtClean="0">
                <a:solidFill>
                  <a:srgbClr val="FF9900"/>
                </a:solidFill>
              </a:rPr>
            </a:br>
            <a:r>
              <a:rPr lang="ka-GE" sz="4000" dirty="0" smtClean="0">
                <a:solidFill>
                  <a:srgbClr val="FF9900"/>
                </a:solidFill>
              </a:rPr>
              <a:t>ფორმა, ატმოსპეროს შემადგენლობა, სიმკვრივე შედგენილობის მიხედვით </a:t>
            </a:r>
            <a:br>
              <a:rPr lang="ka-GE" sz="4000" dirty="0" smtClean="0">
                <a:solidFill>
                  <a:srgbClr val="FF9900"/>
                </a:solidFill>
              </a:rPr>
            </a:br>
            <a:r>
              <a:rPr lang="ka-GE" sz="4000" dirty="0" smtClean="0">
                <a:solidFill>
                  <a:srgbClr val="FF9900"/>
                </a:solidFill>
              </a:rPr>
              <a:t> </a:t>
            </a:r>
            <a:endParaRPr lang="ru-RU" sz="4000" dirty="0">
              <a:solidFill>
                <a:srgbClr val="FF99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000240"/>
            <a:ext cx="8153400" cy="4329130"/>
          </a:xfrm>
        </p:spPr>
        <p:txBody>
          <a:bodyPr>
            <a:normAutofit/>
          </a:bodyPr>
          <a:lstStyle/>
          <a:p>
            <a:r>
              <a:rPr lang="ka-GE" sz="2000" dirty="0" smtClean="0">
                <a:solidFill>
                  <a:schemeClr val="bg1"/>
                </a:solidFill>
              </a:rPr>
              <a:t>პლანეტის ბრუნვა იწვევს მისი ფორმის შებრტყელებას პოლუსებზე </a:t>
            </a:r>
          </a:p>
          <a:p>
            <a:r>
              <a:rPr lang="ka-GE" sz="2000" dirty="0" smtClean="0">
                <a:solidFill>
                  <a:schemeClr val="bg1"/>
                </a:solidFill>
              </a:rPr>
              <a:t>პლანეტის ატმოსპეროში გვხვდება: ნატრიუმი, წყალი, ნახშირორჟანგი და მეთანი. </a:t>
            </a:r>
          </a:p>
          <a:p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დაბალი სიმკვრივის პლანეტები ძირითადად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3" tooltip="წყალბადი"/>
              </a:rPr>
              <a:t>წყალბადისა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 და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4" tooltip="ჰელიუმი"/>
              </a:rPr>
              <a:t>ჰელიუმისაგან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 შედგება, ხოლო საშუალო სიმკვრივის პლანეტების ძირითადი შემადგენელი ნაწილი წყალია. მაღალი სიმკვრივის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5" tooltip="პლანეტა"/>
              </a:rPr>
              <a:t>პლანეტა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 კი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6" tooltip="კლდოვანი პლანეტა"/>
              </a:rPr>
              <a:t>კლდოვანია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, როგორც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7" tooltip="დედამიწა"/>
              </a:rPr>
              <a:t>დედამიწა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 და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8" tooltip="მზის სისტემა"/>
              </a:rPr>
              <a:t>მზის სისტემის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სხვა კლდოვანი პლანეტები.</a:t>
            </a:r>
            <a:endParaRPr lang="ru-RU" sz="2000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867400"/>
            <a:ext cx="8153400" cy="990600"/>
          </a:xfrm>
        </p:spPr>
        <p:txBody>
          <a:bodyPr>
            <a:noAutofit/>
          </a:bodyPr>
          <a:lstStyle/>
          <a:p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კეპლერის პლანეტობის კანდიდატთა ზომები - მონაცემები დაფუძნებულია 2740 კანდიდატზე, რომელიც 2036 ვარსკვლავს უვლის გარშემო. მონაცემები 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  <a:hlinkClick r:id="rId3" tooltip="2013"/>
              </a:rPr>
              <a:t>2013</a:t>
            </a:r>
            <a:r>
              <a:rPr lang="ka-GE" sz="2000" dirty="0" smtClean="0">
                <a:solidFill>
                  <a:schemeClr val="bg1">
                    <a:lumMod val="95000"/>
                  </a:schemeClr>
                </a:solidFill>
              </a:rPr>
              <a:t> წლის 4 ნოემბრისაა.</a:t>
            </a:r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a-GE" sz="44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მადლობა ყურადღებისთვის </a:t>
            </a:r>
            <a:endParaRPr lang="ru-RU" sz="4400" b="1" u="sng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927</TotalTime>
  <Words>121</Words>
  <PresentationFormat>Экран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Обычная</vt:lpstr>
      <vt:lpstr>     ე გ ზ ო პ ლ ა ნ ე ტ ე ბ ი </vt:lpstr>
      <vt:lpstr>Слайд 2</vt:lpstr>
      <vt:lpstr>   ვარსკვლავ HR8799-ის ცნობილი სამი პლანეტა, რომელიც ჰეილის ტელესკოპმა გადაიღო. ცენტრალური ვარსკვლავიდან წამოსული სინათლე მოშორებულიავექტორული მორევის კორონოგრაფით</vt:lpstr>
      <vt:lpstr>აღმოჩენის მეთოდები:</vt:lpstr>
      <vt:lpstr>პირდაპირი მეთოდით გადაღებული პლანეტა </vt:lpstr>
      <vt:lpstr>         არაპირდაპირი მეთოდი </vt:lpstr>
      <vt:lpstr>         რადიალური სიჩქარე   რადგან პლანეტა ვარსკვლავის გარშემო ბრუნავს,  ვარსკვლავიც ასევე თავის მცირე ორბიტაზე ბრუნავს სისტემის მასის ცენტრის ირგვლივ </vt:lpstr>
      <vt:lpstr>     ეგზოპლანეტების წარმოქმნა და ევოლუცია</vt:lpstr>
      <vt:lpstr> ფორმა, ატმოსპეროს შემადგენლობა, სიმკვრივე შედგენილობის მიხედვით   </vt:lpstr>
      <vt:lpstr>Слайд 10</vt:lpstr>
      <vt:lpstr>კეპლერის პლანეტობის კანდიდატთა ზომები - მონაცემები დაფუძნებულია 2740 კანდიდატზე, რომელიც 2036 ვარსკვლავს უვლის გარშემო. მონაცემები 2013 წლის 4 ნოემბრისაა.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ეგზოპლანეტები </dc:title>
  <dc:creator>mixmar</dc:creator>
  <cp:lastModifiedBy>mari</cp:lastModifiedBy>
  <cp:revision>40</cp:revision>
  <dcterms:created xsi:type="dcterms:W3CDTF">2016-05-18T18:49:51Z</dcterms:created>
  <dcterms:modified xsi:type="dcterms:W3CDTF">2016-06-04T11:27:11Z</dcterms:modified>
</cp:coreProperties>
</file>