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E2C3C00-C8A3-454E-A4AC-C93F3162B3AA}" type="datetimeFigureOut">
              <a:rPr lang="en-US" smtClean="0"/>
              <a:pPr/>
              <a:t>6/15/2015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FAD578E-4138-4427-A0A2-BB2242430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ru/search?newwindow=1&amp;biw=1280&amp;bih=827&amp;q=%D0%B7%D0%B5%D0%BC%D0%BB%D1%8F+%D0%BD%D0%B0%D1%81%D0%B5%D0%BB%D0%B5%D0%BD%D0%B8%D0%B5&amp;stick=H4sIAAAAAAAAAGOovnz8BQMDgzMHnxCHfq6-gVGWuaGWaXaylX5OfnJiSWZ-nn5xCZAuLslMTsyJL0pNBwpZFeQXlOaAZePL84tyUuKTEvOyD9f6Trzj2hgbvkL9sJOdee2VVSt0AGjl9uhgAAAA&amp;sa=X&amp;ei=0OYFU-vMF6nMygPsjICgAw&amp;ved=0CMsBEOgTKAEwGg" TargetMode="External"/><Relationship Id="rId2" Type="http://schemas.openxmlformats.org/officeDocument/2006/relationships/hyperlink" Target="https://www.google.ru/search?newwindow=1&amp;biw=1280&amp;bih=827&amp;q=%D0%B7%D0%B5%D0%BC%D0%BB%D1%8F+%D0%B2%D0%BE%D0%B7%D1%80%D0%B0%D1%81%D1%82&amp;stick=H4sIAAAAAAAAAGOovnz8BQMDgwEHnxCHfq6-gVGWuaGWUnaylX5icUlRfl5-bqV-cmpOanFJZmJOfH5SVmpyiVVieqro_FIp77j7v6Zc0fr9NMXw2Kv5zYwAmlvPTU0AAAA&amp;sa=X&amp;ei=0OYFU-vMF6nMygPsjICgAw&amp;ved=0CL8BEOgTKAEwFw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ru/search?newwindow=1&amp;biw=1280&amp;bih=827&amp;q=%D0%BB%D1%83%D0%BD%D0%B0&amp;stick=H4sIAAAAAAAAAGOovnz8BQMDgz0HnxCHfq6-gVGWuaESmGVSXhavpZ6dbKWfWFxSlJ-Xn1upn1-UlFmSmBNflJqTWJKZn1eckVlglZufn3ejLSk3V9Gfd6M09_qiCtm0lF83hAHw8_eAXAAAAA&amp;sa=X&amp;ei=0OYFU-vMF6nMygPsjICgAw&amp;ved=0CNIBEJsTKAIwGw" TargetMode="External"/><Relationship Id="rId5" Type="http://schemas.openxmlformats.org/officeDocument/2006/relationships/hyperlink" Target="https://www.google.ru/search?newwindow=1&amp;biw=1280&amp;bih=827&amp;q=%D0%B7%D0%B5%D0%BC%D0%BB%D1%8F+%D1%81%D0%BF%D1%83%D1%82%D0%BD%D0%B8%D0%BA&amp;stick=H4sIAAAAAAAAAGOovnz8BQMDgykHnxCHfq6-gVGWuaGWenaylX5icUlRfl5-bqV-flFSZkliTnxRak5iSWZ-XnFGZoFVbn5-XtSpT7Oa5RY_XKDg45FyeElBdlizMQD-z0nuUgAAAA&amp;sa=X&amp;ei=0OYFU-vMF6nMygPsjICgAw&amp;ved=0CNEBEOgTKAEwGw" TargetMode="External"/><Relationship Id="rId4" Type="http://schemas.openxmlformats.org/officeDocument/2006/relationships/hyperlink" Target="https://www.google.ru/search?newwindow=1&amp;biw=1280&amp;bih=827&amp;q=%D0%B7%D0%B5%D0%BC%D0%BB%D1%8F+%D0%BD%D0%B0%D1%81%D0%B5%D0%BB%D0%B5%D0%BD%D0%B8%D0%B5&amp;stick=H4sIAAAAAAAAAGOovnz8BQMDgzMHnxCHfq6-gVGWuaGWaXaylX5OfnJiSWZ-nn5xCZAuLslMTsyJL0pNBwpZFeQXlOaAZePL84tyUuKTEvOyD9f6Trzj2hgbvkL9sJOdee2VVSt0AGjl9uhgAAAA&amp;sa=X&amp;ei=0OYFU-vMF6nMygPsjICgAw&amp;ved=0CMwBEJsTKAIwG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9144000" cy="1981200"/>
          </a:xfrm>
        </p:spPr>
        <p:txBody>
          <a:bodyPr>
            <a:normAutofit/>
          </a:bodyPr>
          <a:lstStyle/>
          <a:p>
            <a:pPr algn="ctr"/>
            <a:r>
              <a:rPr lang="ka-GE" sz="2800" b="1" i="1" dirty="0" smtClean="0">
                <a:solidFill>
                  <a:schemeClr val="tx1"/>
                </a:solidFill>
              </a:rPr>
              <a:t>ივანე ჯავახიშვილის სახელობის თბილისის სახელმწიფო უნივერსიტეტი</a:t>
            </a:r>
            <a:br>
              <a:rPr lang="ka-GE" sz="2800" b="1" i="1" dirty="0" smtClean="0">
                <a:solidFill>
                  <a:schemeClr val="tx1"/>
                </a:solidFill>
              </a:rPr>
            </a:br>
            <a:r>
              <a:rPr lang="ka-GE" sz="2800" b="1" i="1" dirty="0" smtClean="0">
                <a:solidFill>
                  <a:schemeClr val="tx1"/>
                </a:solidFill>
              </a:rPr>
              <a:t>კოსმოლოგია</a:t>
            </a:r>
            <a:r>
              <a:rPr lang="ka-GE" sz="2800" b="1" i="1" smtClean="0">
                <a:solidFill>
                  <a:schemeClr val="tx1"/>
                </a:solidFill>
              </a:rPr>
              <a:t/>
            </a:r>
            <a:br>
              <a:rPr lang="ka-GE" sz="2800" b="1" i="1" smtClean="0">
                <a:solidFill>
                  <a:schemeClr val="tx1"/>
                </a:solidFill>
              </a:rPr>
            </a:br>
            <a:r>
              <a:rPr lang="ka-GE" sz="2800" b="1" i="1" smtClean="0">
                <a:solidFill>
                  <a:schemeClr val="tx1"/>
                </a:solidFill>
              </a:rPr>
              <a:t>გიორგი  აფრიდონიძე</a:t>
            </a:r>
            <a:endParaRPr lang="ka-GE" sz="2800" b="1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>
            <a:normAutofit/>
          </a:bodyPr>
          <a:lstStyle/>
          <a:p>
            <a:pPr algn="ctr"/>
            <a:r>
              <a:rPr lang="ka-GE" sz="3600" i="1" u="sng" dirty="0" smtClean="0">
                <a:solidFill>
                  <a:schemeClr val="accent2"/>
                </a:solidFill>
                <a:effectLst/>
              </a:rPr>
              <a:t>დედამიწა</a:t>
            </a:r>
            <a:endParaRPr lang="en-US" sz="3600" i="1" dirty="0">
              <a:solidFill>
                <a:schemeClr val="accent2"/>
              </a:solidFill>
              <a:effectLst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1219201"/>
            <a:ext cx="9144000" cy="45719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irakli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9200"/>
            <a:ext cx="4572000" cy="2362200"/>
          </a:xfrm>
          <a:prstGeom prst="rect">
            <a:avLst/>
          </a:prstGeom>
          <a:noFill/>
        </p:spPr>
      </p:pic>
      <p:pic>
        <p:nvPicPr>
          <p:cNvPr id="1027" name="Picture 3" descr="C:\Users\irakli\Desktop\801313611220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81401"/>
            <a:ext cx="9144000" cy="2209800"/>
          </a:xfrm>
          <a:prstGeom prst="rect">
            <a:avLst/>
          </a:prstGeom>
          <a:noFill/>
        </p:spPr>
      </p:pic>
      <p:pic>
        <p:nvPicPr>
          <p:cNvPr id="1029" name="Picture 5" descr="C:\Users\irakli\Desktop\download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1219200"/>
            <a:ext cx="4648200" cy="2362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142999"/>
          </a:xfrm>
        </p:spPr>
        <p:txBody>
          <a:bodyPr>
            <a:normAutofit/>
          </a:bodyPr>
          <a:lstStyle/>
          <a:p>
            <a:pPr algn="ctr"/>
            <a:r>
              <a:rPr lang="ka-GE" sz="3600" i="1" u="sng" dirty="0" smtClean="0">
                <a:solidFill>
                  <a:schemeClr val="accent2"/>
                </a:solidFill>
                <a:effectLst/>
              </a:rPr>
              <a:t>მონაცემები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810000"/>
          </a:xfrm>
        </p:spPr>
        <p:txBody>
          <a:bodyPr>
            <a:normAutofit fontScale="85000" lnSpcReduction="20000"/>
          </a:bodyPr>
          <a:lstStyle/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1.</a:t>
            </a:r>
            <a:r>
              <a:rPr lang="ka-GE" dirty="0" smtClean="0"/>
              <a:t>ეკვატორული რადიუსი: </a:t>
            </a:r>
            <a:r>
              <a:rPr lang="en-US" dirty="0" smtClean="0"/>
              <a:t>6378</a:t>
            </a:r>
            <a:r>
              <a:rPr lang="ka-GE" dirty="0" smtClean="0"/>
              <a:t>.</a:t>
            </a:r>
            <a:r>
              <a:rPr lang="en-US" dirty="0" smtClean="0"/>
              <a:t>1 </a:t>
            </a:r>
            <a:r>
              <a:rPr lang="ka-GE" dirty="0" smtClean="0"/>
              <a:t>კმ</a:t>
            </a:r>
            <a:endParaRPr lang="en-US" dirty="0" smtClean="0"/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2.</a:t>
            </a:r>
            <a:r>
              <a:rPr lang="ka-GE" dirty="0" smtClean="0"/>
              <a:t>პოლარული რადიუსი: </a:t>
            </a:r>
            <a:r>
              <a:rPr lang="en-US" dirty="0" smtClean="0"/>
              <a:t>6356</a:t>
            </a:r>
            <a:r>
              <a:rPr lang="ka-GE" dirty="0" smtClean="0"/>
              <a:t>.</a:t>
            </a:r>
            <a:r>
              <a:rPr lang="en-US" dirty="0" smtClean="0"/>
              <a:t>8 </a:t>
            </a:r>
            <a:r>
              <a:rPr lang="ka-GE" dirty="0" smtClean="0"/>
              <a:t>კმ</a:t>
            </a:r>
            <a:endParaRPr lang="en-US" dirty="0" smtClean="0"/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3.</a:t>
            </a:r>
            <a:r>
              <a:rPr lang="ka-GE" dirty="0" smtClean="0"/>
              <a:t>საშუალო რადიუსი: </a:t>
            </a:r>
            <a:r>
              <a:rPr lang="en-US" dirty="0" smtClean="0"/>
              <a:t>6371</a:t>
            </a:r>
            <a:r>
              <a:rPr lang="ka-GE" dirty="0" smtClean="0"/>
              <a:t>.</a:t>
            </a:r>
            <a:r>
              <a:rPr lang="en-US" dirty="0" smtClean="0"/>
              <a:t>0 </a:t>
            </a:r>
            <a:r>
              <a:rPr lang="ka-GE" dirty="0" smtClean="0"/>
              <a:t>კმ</a:t>
            </a:r>
            <a:endParaRPr lang="en-US" dirty="0" smtClean="0"/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4.</a:t>
            </a:r>
            <a:r>
              <a:rPr lang="ka-GE" dirty="0" smtClean="0"/>
              <a:t>გარშემოწერილობა: </a:t>
            </a:r>
            <a:r>
              <a:rPr lang="en-US" dirty="0" smtClean="0"/>
              <a:t>40 075</a:t>
            </a:r>
            <a:r>
              <a:rPr lang="ka-GE" dirty="0" smtClean="0"/>
              <a:t>.</a:t>
            </a:r>
            <a:r>
              <a:rPr lang="en-US" dirty="0" smtClean="0"/>
              <a:t>017 </a:t>
            </a:r>
            <a:r>
              <a:rPr lang="ka-GE" dirty="0" smtClean="0"/>
              <a:t>კმ (ეკვატორზე), </a:t>
            </a:r>
            <a:r>
              <a:rPr lang="en-US" dirty="0" smtClean="0"/>
              <a:t>40 007</a:t>
            </a:r>
            <a:r>
              <a:rPr lang="ka-GE" dirty="0" smtClean="0"/>
              <a:t>.</a:t>
            </a:r>
            <a:r>
              <a:rPr lang="en-US" dirty="0" smtClean="0"/>
              <a:t>86</a:t>
            </a:r>
            <a:r>
              <a:rPr lang="ka-GE" dirty="0" smtClean="0"/>
              <a:t>(მერიდიანზე)</a:t>
            </a:r>
            <a:endParaRPr lang="en-US" dirty="0" smtClean="0"/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5.</a:t>
            </a:r>
            <a:r>
              <a:rPr lang="ka-GE" dirty="0" smtClean="0"/>
              <a:t>მანძილი მზისგან: </a:t>
            </a:r>
            <a:r>
              <a:rPr lang="en-US" dirty="0" smtClean="0"/>
              <a:t>149 600 000 </a:t>
            </a:r>
            <a:r>
              <a:rPr lang="ka-GE" dirty="0" smtClean="0"/>
              <a:t>კმ</a:t>
            </a:r>
            <a:endParaRPr lang="en-US" dirty="0" smtClean="0"/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6.</a:t>
            </a:r>
            <a:r>
              <a:rPr lang="ka-GE" dirty="0" smtClean="0"/>
              <a:t>ზედაპირის ფართობი: </a:t>
            </a:r>
            <a:r>
              <a:rPr lang="en-US" dirty="0" smtClean="0"/>
              <a:t>510 072 000 </a:t>
            </a:r>
            <a:r>
              <a:rPr lang="ka-GE" dirty="0" smtClean="0"/>
              <a:t>კმ</a:t>
            </a:r>
            <a:r>
              <a:rPr lang="ka-GE" baseline="30000" dirty="0" smtClean="0"/>
              <a:t>2</a:t>
            </a:r>
            <a:r>
              <a:rPr lang="ka-GE" dirty="0" smtClean="0"/>
              <a:t>, აქედან – წყალი </a:t>
            </a:r>
            <a:r>
              <a:rPr lang="en-US" dirty="0" smtClean="0"/>
              <a:t>70,8 %</a:t>
            </a:r>
            <a:r>
              <a:rPr lang="ka-GE" dirty="0" smtClean="0"/>
              <a:t>, ხმელეთი –</a:t>
            </a:r>
            <a:r>
              <a:rPr lang="en-US" dirty="0" smtClean="0"/>
              <a:t> 29,2 %</a:t>
            </a:r>
            <a:r>
              <a:rPr lang="ka-GE" dirty="0" smtClean="0"/>
              <a:t>. </a:t>
            </a:r>
            <a:endParaRPr lang="en-US" dirty="0" smtClean="0"/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7.</a:t>
            </a:r>
            <a:r>
              <a:rPr lang="ka-GE" dirty="0" smtClean="0"/>
              <a:t>მოცულობა: </a:t>
            </a:r>
            <a:r>
              <a:rPr lang="en-US" dirty="0" smtClean="0"/>
              <a:t>10</a:t>
            </a:r>
            <a:r>
              <a:rPr lang="ka-GE" dirty="0" smtClean="0"/>
              <a:t>.</a:t>
            </a:r>
            <a:r>
              <a:rPr lang="en-US" dirty="0" smtClean="0"/>
              <a:t>8321·10</a:t>
            </a:r>
            <a:r>
              <a:rPr lang="en-US" baseline="30000" dirty="0" smtClean="0"/>
              <a:t>11</a:t>
            </a:r>
            <a:r>
              <a:rPr lang="en-US" dirty="0" smtClean="0"/>
              <a:t> </a:t>
            </a:r>
            <a:r>
              <a:rPr lang="ka-GE" dirty="0" smtClean="0"/>
              <a:t>კმ</a:t>
            </a:r>
            <a:r>
              <a:rPr lang="en-US" baseline="30000" dirty="0" smtClean="0"/>
              <a:t>3</a:t>
            </a:r>
            <a:endParaRPr lang="en-US" dirty="0" smtClean="0"/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8.</a:t>
            </a:r>
            <a:r>
              <a:rPr lang="ka-GE" dirty="0" smtClean="0"/>
              <a:t>მასა: </a:t>
            </a:r>
            <a:r>
              <a:rPr lang="en-US" dirty="0" smtClean="0"/>
              <a:t>5</a:t>
            </a:r>
            <a:r>
              <a:rPr lang="ka-GE" dirty="0" smtClean="0"/>
              <a:t>.</a:t>
            </a:r>
            <a:r>
              <a:rPr lang="en-US" dirty="0" smtClean="0"/>
              <a:t>9736·10</a:t>
            </a:r>
            <a:r>
              <a:rPr lang="en-US" baseline="30000" dirty="0" smtClean="0"/>
              <a:t>24</a:t>
            </a:r>
            <a:r>
              <a:rPr lang="en-US" dirty="0" smtClean="0"/>
              <a:t> </a:t>
            </a:r>
            <a:r>
              <a:rPr lang="ka-GE" dirty="0" smtClean="0"/>
              <a:t>კგ</a:t>
            </a:r>
            <a:r>
              <a:rPr lang="en-US" dirty="0" smtClean="0"/>
              <a:t> (3·10</a:t>
            </a:r>
            <a:r>
              <a:rPr lang="en-US" baseline="30000" dirty="0" smtClean="0"/>
              <a:t>-6</a:t>
            </a:r>
            <a:r>
              <a:rPr lang="en-US" dirty="0" smtClean="0"/>
              <a:t> M</a:t>
            </a:r>
            <a:r>
              <a:rPr lang="en-US" baseline="-25000" dirty="0" smtClean="0"/>
              <a:t>☉</a:t>
            </a:r>
            <a:r>
              <a:rPr lang="en-US" dirty="0" smtClean="0"/>
              <a:t>)</a:t>
            </a:r>
          </a:p>
          <a:p>
            <a:pPr algn="l" hangingPunct="0"/>
            <a:r>
              <a:rPr lang="ka-GE" dirty="0" smtClean="0">
                <a:solidFill>
                  <a:srgbClr val="FF0000"/>
                </a:solidFill>
              </a:rPr>
              <a:t>9.</a:t>
            </a:r>
            <a:r>
              <a:rPr lang="ka-GE" dirty="0" smtClean="0"/>
              <a:t>საშუალო სიმკვრივე: </a:t>
            </a:r>
            <a:r>
              <a:rPr lang="en-US" dirty="0" smtClean="0"/>
              <a:t>5515</a:t>
            </a:r>
            <a:r>
              <a:rPr lang="ka-GE" dirty="0" smtClean="0"/>
              <a:t>.</a:t>
            </a:r>
            <a:r>
              <a:rPr lang="en-US" dirty="0" smtClean="0"/>
              <a:t>3 </a:t>
            </a:r>
            <a:r>
              <a:rPr lang="ka-GE" dirty="0" smtClean="0"/>
              <a:t>კგ</a:t>
            </a:r>
            <a:r>
              <a:rPr lang="en-US" dirty="0" smtClean="0"/>
              <a:t>/</a:t>
            </a:r>
            <a:r>
              <a:rPr lang="ka-GE" dirty="0" smtClean="0"/>
              <a:t>მ</a:t>
            </a:r>
            <a:r>
              <a:rPr lang="en-US" dirty="0" smtClean="0"/>
              <a:t>³</a:t>
            </a:r>
          </a:p>
          <a:p>
            <a:pPr algn="l"/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"/>
            <a:ext cx="8610600" cy="1066799"/>
          </a:xfrm>
        </p:spPr>
        <p:txBody>
          <a:bodyPr>
            <a:normAutofit/>
          </a:bodyPr>
          <a:lstStyle/>
          <a:p>
            <a:pPr algn="ctr"/>
            <a:r>
              <a:rPr lang="ka-GE" sz="3600" i="1" u="sng" dirty="0" smtClean="0">
                <a:solidFill>
                  <a:schemeClr val="accent2"/>
                </a:solidFill>
                <a:effectLst/>
              </a:rPr>
              <a:t>მონაცემები</a:t>
            </a:r>
            <a:endParaRPr lang="en-US" sz="3600" i="1" u="sng" dirty="0">
              <a:solidFill>
                <a:schemeClr val="accent2"/>
              </a:solidFill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19200"/>
            <a:ext cx="9144000" cy="3962400"/>
          </a:xfrm>
        </p:spPr>
        <p:txBody>
          <a:bodyPr>
            <a:normAutofit fontScale="77500" lnSpcReduction="20000"/>
          </a:bodyPr>
          <a:lstStyle/>
          <a:p>
            <a:pPr algn="l" hangingPunct="0">
              <a:buFont typeface="Wingdings" pitchFamily="2" charset="2"/>
              <a:buChar char="v"/>
            </a:pPr>
            <a:r>
              <a:rPr lang="ka-GE" dirty="0" smtClean="0"/>
              <a:t>თავისუფალი ვარდნის აჩქარება ეკვატორზე: </a:t>
            </a:r>
            <a:r>
              <a:rPr lang="en-US" dirty="0" smtClean="0"/>
              <a:t>9</a:t>
            </a:r>
            <a:r>
              <a:rPr lang="ka-GE" dirty="0" smtClean="0"/>
              <a:t>.</a:t>
            </a:r>
            <a:r>
              <a:rPr lang="en-US" dirty="0" smtClean="0"/>
              <a:t>780327 </a:t>
            </a:r>
            <a:r>
              <a:rPr lang="ka-GE" dirty="0" smtClean="0"/>
              <a:t>მ</a:t>
            </a:r>
            <a:r>
              <a:rPr lang="en-US" dirty="0" smtClean="0"/>
              <a:t>/</a:t>
            </a:r>
            <a:r>
              <a:rPr lang="ka-GE" dirty="0" smtClean="0"/>
              <a:t>წმ</a:t>
            </a:r>
            <a:r>
              <a:rPr lang="en-US" dirty="0" smtClean="0"/>
              <a:t>²</a:t>
            </a:r>
          </a:p>
          <a:p>
            <a:pPr algn="l" hangingPunct="0">
              <a:buFont typeface="Wingdings" pitchFamily="2" charset="2"/>
              <a:buChar char="v"/>
            </a:pPr>
            <a:r>
              <a:rPr lang="ka-GE" dirty="0" smtClean="0"/>
              <a:t>პირველი კოსმოსური სიჩქარე: </a:t>
            </a:r>
            <a:r>
              <a:rPr lang="en-US" dirty="0" smtClean="0"/>
              <a:t>7</a:t>
            </a:r>
            <a:r>
              <a:rPr lang="ka-GE" dirty="0" smtClean="0"/>
              <a:t>.</a:t>
            </a:r>
            <a:r>
              <a:rPr lang="en-US" dirty="0" smtClean="0"/>
              <a:t>91 </a:t>
            </a:r>
            <a:r>
              <a:rPr lang="ka-GE" dirty="0" smtClean="0"/>
              <a:t>კმ/წმ</a:t>
            </a:r>
            <a:r>
              <a:rPr lang="en-US" dirty="0" smtClean="0"/>
              <a:t>.</a:t>
            </a:r>
          </a:p>
          <a:p>
            <a:pPr algn="l" hangingPunct="0">
              <a:buFont typeface="Wingdings" pitchFamily="2" charset="2"/>
              <a:buChar char="v"/>
            </a:pPr>
            <a:r>
              <a:rPr lang="ka-GE" dirty="0" smtClean="0"/>
              <a:t>მეორე კოსმოსური სიჩქარე: </a:t>
            </a:r>
            <a:r>
              <a:rPr lang="en-US" dirty="0" smtClean="0"/>
              <a:t>11</a:t>
            </a:r>
            <a:r>
              <a:rPr lang="ka-GE" dirty="0" smtClean="0"/>
              <a:t>.</a:t>
            </a:r>
            <a:r>
              <a:rPr lang="en-US" dirty="0" smtClean="0"/>
              <a:t>186 </a:t>
            </a:r>
            <a:r>
              <a:rPr lang="ka-GE" dirty="0" smtClean="0"/>
              <a:t>კმ/წმ</a:t>
            </a:r>
            <a:endParaRPr lang="en-US" dirty="0" smtClean="0"/>
          </a:p>
          <a:p>
            <a:pPr algn="l" hangingPunct="0">
              <a:buFont typeface="Wingdings" pitchFamily="2" charset="2"/>
              <a:buChar char="v"/>
            </a:pPr>
            <a:r>
              <a:rPr lang="ka-GE" dirty="0" smtClean="0"/>
              <a:t>ბრუნვის ეკვატორული სიჩქარე: </a:t>
            </a:r>
            <a:r>
              <a:rPr lang="en-US" dirty="0" smtClean="0"/>
              <a:t>1674</a:t>
            </a:r>
            <a:r>
              <a:rPr lang="ka-GE" dirty="0" smtClean="0"/>
              <a:t>.</a:t>
            </a:r>
            <a:r>
              <a:rPr lang="en-US" dirty="0" smtClean="0"/>
              <a:t>4 </a:t>
            </a:r>
            <a:r>
              <a:rPr lang="ka-GE" dirty="0" smtClean="0"/>
              <a:t>კმ</a:t>
            </a:r>
            <a:r>
              <a:rPr lang="en-US" dirty="0" smtClean="0"/>
              <a:t>/</a:t>
            </a:r>
            <a:r>
              <a:rPr lang="ka-GE" dirty="0" smtClean="0"/>
              <a:t>სთ</a:t>
            </a:r>
            <a:r>
              <a:rPr lang="en-US" dirty="0" smtClean="0"/>
              <a:t> (465</a:t>
            </a:r>
            <a:r>
              <a:rPr lang="ka-GE" dirty="0" smtClean="0"/>
              <a:t>.</a:t>
            </a:r>
            <a:r>
              <a:rPr lang="en-US" dirty="0" smtClean="0"/>
              <a:t>1 </a:t>
            </a:r>
            <a:r>
              <a:rPr lang="ka-GE" dirty="0" smtClean="0"/>
              <a:t>მ/წმ</a:t>
            </a:r>
            <a:r>
              <a:rPr lang="en-US" dirty="0" smtClean="0"/>
              <a:t>)</a:t>
            </a:r>
          </a:p>
          <a:p>
            <a:pPr algn="l" hangingPunct="0">
              <a:buFont typeface="Wingdings" pitchFamily="2" charset="2"/>
              <a:buChar char="v"/>
            </a:pPr>
            <a:r>
              <a:rPr lang="ka-GE" dirty="0" smtClean="0"/>
              <a:t>ღერძის დახრილობა: </a:t>
            </a:r>
            <a:r>
              <a:rPr lang="en-US" dirty="0" smtClean="0"/>
              <a:t>23°26’21"</a:t>
            </a:r>
          </a:p>
          <a:p>
            <a:pPr algn="l" hangingPunct="0">
              <a:buFont typeface="Wingdings" pitchFamily="2" charset="2"/>
              <a:buChar char="v"/>
            </a:pPr>
            <a:r>
              <a:rPr lang="ka-GE" u="sng" dirty="0" smtClean="0">
                <a:hlinkClick r:id="rId2"/>
              </a:rPr>
              <a:t>ასაკი</a:t>
            </a:r>
            <a:r>
              <a:rPr lang="en-US" dirty="0" smtClean="0"/>
              <a:t>: 4</a:t>
            </a:r>
            <a:r>
              <a:rPr lang="ka-GE" dirty="0" smtClean="0"/>
              <a:t>.</a:t>
            </a:r>
            <a:r>
              <a:rPr lang="en-US" dirty="0" smtClean="0"/>
              <a:t>54 </a:t>
            </a:r>
            <a:r>
              <a:rPr lang="ka-GE" dirty="0" smtClean="0"/>
              <a:t>მილიარდი წელი</a:t>
            </a:r>
            <a:endParaRPr lang="en-US" dirty="0" smtClean="0"/>
          </a:p>
          <a:p>
            <a:pPr algn="l">
              <a:buFont typeface="Wingdings" pitchFamily="2" charset="2"/>
              <a:buChar char="v"/>
            </a:pPr>
            <a:r>
              <a:rPr lang="ka-GE" u="sng" dirty="0" smtClean="0">
                <a:hlinkClick r:id="rId3"/>
              </a:rPr>
              <a:t>მოსახლეობა</a:t>
            </a:r>
            <a:r>
              <a:rPr lang="en-US" dirty="0" smtClean="0"/>
              <a:t>: </a:t>
            </a:r>
            <a:r>
              <a:rPr lang="en-US" u="sng" dirty="0" smtClean="0">
                <a:hlinkClick r:id="rId4"/>
              </a:rPr>
              <a:t>7</a:t>
            </a:r>
            <a:r>
              <a:rPr lang="ka-GE" u="sng" dirty="0" smtClean="0">
                <a:hlinkClick r:id="rId4"/>
              </a:rPr>
              <a:t>.</a:t>
            </a:r>
            <a:r>
              <a:rPr lang="en-US" u="sng" dirty="0" smtClean="0">
                <a:hlinkClick r:id="rId4"/>
              </a:rPr>
              <a:t>046 </a:t>
            </a:r>
            <a:r>
              <a:rPr lang="ka-GE" u="sng" dirty="0" smtClean="0">
                <a:hlinkClick r:id="rId4"/>
              </a:rPr>
              <a:t>მილიარდი</a:t>
            </a:r>
            <a:r>
              <a:rPr lang="en-US" u="sng" dirty="0" smtClean="0">
                <a:hlinkClick r:id="rId4"/>
              </a:rPr>
              <a:t> (2012 </a:t>
            </a:r>
            <a:r>
              <a:rPr lang="ka-GE" u="sng" dirty="0" smtClean="0">
                <a:hlinkClick r:id="rId4"/>
              </a:rPr>
              <a:t>წ.</a:t>
            </a:r>
            <a:r>
              <a:rPr lang="en-US" u="sng" dirty="0" smtClean="0">
                <a:hlinkClick r:id="rId4"/>
              </a:rPr>
              <a:t>)</a:t>
            </a:r>
            <a:r>
              <a:rPr lang="ka-GE" dirty="0" smtClean="0"/>
              <a:t> მსოფლიო ბანკის მონაცემებით</a:t>
            </a:r>
            <a:endParaRPr lang="en-US" dirty="0" smtClean="0"/>
          </a:p>
          <a:p>
            <a:pPr algn="l">
              <a:buFont typeface="Wingdings" pitchFamily="2" charset="2"/>
              <a:buChar char="v"/>
            </a:pPr>
            <a:r>
              <a:rPr lang="ka-GE" u="sng" dirty="0" smtClean="0">
                <a:hlinkClick r:id="rId5"/>
              </a:rPr>
              <a:t>თანამგზავრი</a:t>
            </a:r>
            <a:r>
              <a:rPr lang="en-US" dirty="0" smtClean="0"/>
              <a:t>: </a:t>
            </a:r>
            <a:r>
              <a:rPr lang="ka-GE" u="sng" dirty="0" smtClean="0">
                <a:hlinkClick r:id="rId6"/>
              </a:rPr>
              <a:t>მთვარე</a:t>
            </a:r>
            <a:endParaRPr lang="en-US" dirty="0" smtClean="0"/>
          </a:p>
          <a:p>
            <a:pPr algn="l"/>
            <a:r>
              <a:rPr lang="ka-GE" dirty="0" smtClean="0">
                <a:solidFill>
                  <a:srgbClr val="FF0000"/>
                </a:solidFill>
              </a:rPr>
              <a:t/>
            </a:r>
            <a:br>
              <a:rPr lang="ka-GE" dirty="0" smtClean="0">
                <a:solidFill>
                  <a:srgbClr val="FF0000"/>
                </a:solidFill>
              </a:rPr>
            </a:br>
            <a:r>
              <a:rPr lang="ka-GE" dirty="0" smtClean="0"/>
              <a:t/>
            </a:r>
            <a:br>
              <a:rPr lang="ka-GE" dirty="0" smtClean="0"/>
            </a:br>
            <a:r>
              <a:rPr lang="ka-GE" sz="2800" dirty="0" smtClean="0">
                <a:solidFill>
                  <a:schemeClr val="tx1"/>
                </a:solidFill>
              </a:rPr>
              <a:t> </a:t>
            </a:r>
            <a:r>
              <a:rPr lang="ka-GE" dirty="0" smtClean="0">
                <a:solidFill>
                  <a:schemeClr val="tx1"/>
                </a:solidFill>
              </a:rPr>
              <a:t/>
            </a:r>
            <a:br>
              <a:rPr lang="ka-GE" dirty="0" smtClean="0">
                <a:solidFill>
                  <a:schemeClr val="tx1"/>
                </a:solidFill>
              </a:rPr>
            </a:br>
            <a:endParaRPr lang="en-US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30987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ka-GE" sz="3600" i="1" u="sng" dirty="0" smtClean="0">
                <a:solidFill>
                  <a:srgbClr val="FF0000"/>
                </a:solidFill>
                <a:effectLst/>
              </a:rPr>
              <a:t>დედამიწის შინაგანი აგებულება</a:t>
            </a:r>
            <a:endParaRPr lang="en-US" sz="3600" i="1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2050" name="Picture 2" descr="C:\Users\irakli\Desktop\tec_0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3400" y="1524000"/>
            <a:ext cx="4495800" cy="3962400"/>
          </a:xfrm>
          <a:prstGeom prst="rect">
            <a:avLst/>
          </a:prstGeom>
          <a:noFill/>
        </p:spPr>
      </p:pic>
      <p:pic>
        <p:nvPicPr>
          <p:cNvPr id="2051" name="Picture 3" descr="C:\Users\irakli\Desktop\320px-Earth-crust-cutaway-ka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00200"/>
            <a:ext cx="4572000" cy="3886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9"/>
            <a:ext cx="9144000" cy="4309871"/>
          </a:xfrm>
        </p:spPr>
        <p:txBody>
          <a:bodyPr/>
          <a:lstStyle/>
          <a:p>
            <a:r>
              <a:rPr lang="ka-GE" b="1" i="1" u="sng" dirty="0" smtClean="0"/>
              <a:t>ჟანგბადის კონცენტრაცია ატმოსფეროში</a:t>
            </a:r>
            <a:br>
              <a:rPr lang="ka-GE" b="1" i="1" u="sng" dirty="0" smtClean="0"/>
            </a:br>
            <a:r>
              <a:rPr lang="kk-KZ" dirty="0" smtClean="0"/>
              <a:t> </a:t>
            </a:r>
            <a:r>
              <a:rPr lang="kk-KZ" dirty="0" smtClean="0">
                <a:solidFill>
                  <a:srgbClr val="FF0000"/>
                </a:solidFill>
              </a:rPr>
              <a:t>ფოტოსინთეზით h</a:t>
            </a:r>
            <a:r>
              <a:rPr lang="kk-KZ" dirty="0" smtClean="0">
                <a:solidFill>
                  <a:srgbClr val="FF0000"/>
                </a:solidFill>
                <a:sym typeface="Symbol"/>
              </a:rPr>
              <a:t></a:t>
            </a:r>
            <a:r>
              <a:rPr lang="kk-KZ" dirty="0" smtClean="0">
                <a:solidFill>
                  <a:srgbClr val="FF0000"/>
                </a:solidFill>
              </a:rPr>
              <a:t>+H</a:t>
            </a:r>
            <a:r>
              <a:rPr lang="kk-KZ" baseline="-25000" dirty="0" smtClean="0">
                <a:solidFill>
                  <a:srgbClr val="FF0000"/>
                </a:solidFill>
              </a:rPr>
              <a:t>2</a:t>
            </a:r>
            <a:r>
              <a:rPr lang="kk-KZ" dirty="0" smtClean="0">
                <a:solidFill>
                  <a:srgbClr val="FF0000"/>
                </a:solidFill>
              </a:rPr>
              <a:t>O+CO</a:t>
            </a:r>
            <a:r>
              <a:rPr lang="kk-KZ" baseline="-25000" dirty="0" smtClean="0">
                <a:solidFill>
                  <a:srgbClr val="FF0000"/>
                </a:solidFill>
              </a:rPr>
              <a:t>2</a:t>
            </a:r>
            <a:r>
              <a:rPr lang="kk-KZ" dirty="0" smtClean="0">
                <a:solidFill>
                  <a:srgbClr val="FF0000"/>
                </a:solidFill>
              </a:rPr>
              <a:t>=HCOH+O</a:t>
            </a:r>
            <a:r>
              <a:rPr lang="kk-KZ" baseline="-25000" dirty="0" smtClean="0">
                <a:solidFill>
                  <a:srgbClr val="FF0000"/>
                </a:solidFill>
              </a:rPr>
              <a:t>2</a:t>
            </a:r>
            <a:endParaRPr lang="en-US" b="1" i="1" u="sng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pPr algn="ctr"/>
            <a:r>
              <a:rPr lang="ka-GE" sz="3600" i="1" u="sng" dirty="0" smtClean="0">
                <a:solidFill>
                  <a:srgbClr val="FF0000"/>
                </a:solidFill>
                <a:effectLst/>
              </a:rPr>
              <a:t>დედამიწის ატმოსფერო</a:t>
            </a:r>
            <a:endParaRPr lang="en-US" sz="3600" i="1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3074" name="Picture 2" descr="C:\Users\irakli\Desktop\ურანის_შიგნეულობა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438400"/>
            <a:ext cx="4038600" cy="3352800"/>
          </a:xfrm>
          <a:prstGeom prst="rect">
            <a:avLst/>
          </a:prstGeom>
          <a:noFill/>
        </p:spPr>
      </p:pic>
      <p:pic>
        <p:nvPicPr>
          <p:cNvPr id="3075" name="Picture 3" descr="profile of the Earth’s atmosphe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62200"/>
            <a:ext cx="44196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9"/>
            <a:ext cx="9144000" cy="4309872"/>
          </a:xfrm>
        </p:spPr>
        <p:txBody>
          <a:bodyPr/>
          <a:lstStyle/>
          <a:p>
            <a:pPr>
              <a:buNone/>
            </a:pPr>
            <a:r>
              <a:rPr lang="kk-KZ" b="1" i="1" u="sng" dirty="0" smtClean="0"/>
              <a:t>ჰიდროსფეროს ჩამოყალიბება დაიწყო 4,3 მილიარდი წლის</a:t>
            </a:r>
            <a:r>
              <a:rPr lang="ka-GE" b="1" i="1" u="sng" dirty="0" smtClean="0"/>
              <a:t/>
            </a:r>
            <a:br>
              <a:rPr lang="ka-GE" b="1" i="1" u="sng" dirty="0" smtClean="0"/>
            </a:br>
            <a:r>
              <a:rPr lang="ka-GE" dirty="0" smtClean="0"/>
              <a:t/>
            </a:r>
            <a:br>
              <a:rPr lang="ka-GE" dirty="0" smtClean="0"/>
            </a:br>
            <a:r>
              <a:rPr lang="en-US" dirty="0" err="1" smtClean="0"/>
              <a:t>მთელი</a:t>
            </a:r>
            <a:r>
              <a:rPr lang="en-US" dirty="0" smtClean="0"/>
              <a:t> </a:t>
            </a:r>
            <a:r>
              <a:rPr lang="en-US" dirty="0" err="1" smtClean="0"/>
              <a:t>ჰიდროსფერო</a:t>
            </a:r>
            <a:r>
              <a:rPr lang="ka-GE" dirty="0" smtClean="0"/>
              <a:t>-</a:t>
            </a:r>
            <a:r>
              <a:rPr lang="en-US" dirty="0" smtClean="0"/>
              <a:t> 1455322.2</a:t>
            </a:r>
            <a:r>
              <a:rPr lang="ka-GE" dirty="0" smtClean="0"/>
              <a:t> </a:t>
            </a:r>
            <a:r>
              <a:rPr lang="en-US" b="1" dirty="0" err="1" smtClean="0"/>
              <a:t>ათასი</a:t>
            </a:r>
            <a:r>
              <a:rPr lang="en-US" b="1" dirty="0" smtClean="0"/>
              <a:t> კმ</a:t>
            </a:r>
            <a:r>
              <a:rPr lang="en-US" b="1" baseline="30000" dirty="0" smtClean="0"/>
              <a:t>3</a:t>
            </a:r>
            <a:endParaRPr lang="ka-GE" b="1" baseline="30000" dirty="0" smtClean="0"/>
          </a:p>
          <a:p>
            <a:pPr hangingPunct="0"/>
            <a:r>
              <a:rPr lang="ka-GE" dirty="0" smtClean="0"/>
              <a:t> </a:t>
            </a:r>
            <a:r>
              <a:rPr lang="en-US" dirty="0" err="1" smtClean="0"/>
              <a:t>მსოფლიო</a:t>
            </a:r>
            <a:r>
              <a:rPr lang="en-US" dirty="0" smtClean="0"/>
              <a:t> </a:t>
            </a:r>
            <a:r>
              <a:rPr lang="en-US" dirty="0" err="1" smtClean="0"/>
              <a:t>ოკეანე</a:t>
            </a:r>
            <a:r>
              <a:rPr lang="ka-GE" dirty="0" smtClean="0"/>
              <a:t>- </a:t>
            </a:r>
            <a:r>
              <a:rPr lang="en-US" dirty="0" smtClean="0"/>
              <a:t>1370323.0</a:t>
            </a:r>
            <a:r>
              <a:rPr lang="ka-GE" dirty="0" smtClean="0"/>
              <a:t> </a:t>
            </a:r>
            <a:r>
              <a:rPr lang="en-US" b="1" dirty="0" err="1" smtClean="0"/>
              <a:t>ათასი</a:t>
            </a:r>
            <a:r>
              <a:rPr lang="en-US" b="1" dirty="0" smtClean="0"/>
              <a:t> კმ</a:t>
            </a:r>
            <a:r>
              <a:rPr lang="en-US" b="1" baseline="30000" dirty="0" smtClean="0"/>
              <a:t>3</a:t>
            </a:r>
            <a:endParaRPr lang="ka-GE" b="1" baseline="30000" dirty="0" smtClean="0"/>
          </a:p>
          <a:p>
            <a:pPr hangingPunct="0"/>
            <a:r>
              <a:rPr lang="en-US" dirty="0" err="1" smtClean="0"/>
              <a:t>ატმოსფეროს</a:t>
            </a:r>
            <a:r>
              <a:rPr lang="en-US" dirty="0" smtClean="0"/>
              <a:t> </a:t>
            </a:r>
            <a:r>
              <a:rPr lang="en-US" dirty="0" err="1" smtClean="0"/>
              <a:t>წყალი</a:t>
            </a:r>
            <a:r>
              <a:rPr lang="ka-GE" dirty="0" smtClean="0"/>
              <a:t>- 14.0 </a:t>
            </a:r>
            <a:r>
              <a:rPr lang="en-US" b="1" dirty="0" err="1" smtClean="0"/>
              <a:t>ათასი</a:t>
            </a:r>
            <a:r>
              <a:rPr lang="en-US" b="1" dirty="0" smtClean="0"/>
              <a:t> კმ</a:t>
            </a:r>
            <a:r>
              <a:rPr lang="en-US" b="1" baseline="30000" dirty="0" smtClean="0"/>
              <a:t>3</a:t>
            </a:r>
            <a:endParaRPr lang="en-US" dirty="0" smtClean="0"/>
          </a:p>
          <a:p>
            <a:pPr hangingPunct="0"/>
            <a:r>
              <a:rPr lang="en-US" dirty="0" err="1" smtClean="0"/>
              <a:t>ბიოლოგიური</a:t>
            </a:r>
            <a:r>
              <a:rPr lang="en-US" dirty="0" smtClean="0"/>
              <a:t> </a:t>
            </a:r>
            <a:r>
              <a:rPr lang="en-US" dirty="0" err="1" smtClean="0"/>
              <a:t>წყალი</a:t>
            </a:r>
            <a:r>
              <a:rPr lang="ka-GE" dirty="0" smtClean="0"/>
              <a:t>- 1.1 </a:t>
            </a:r>
            <a:r>
              <a:rPr lang="en-US" b="1" dirty="0" err="1" smtClean="0"/>
              <a:t>ათასი</a:t>
            </a:r>
            <a:r>
              <a:rPr lang="en-US" b="1" dirty="0" smtClean="0"/>
              <a:t> კმ</a:t>
            </a:r>
            <a:r>
              <a:rPr lang="en-US" b="1" baseline="30000" dirty="0" smtClean="0"/>
              <a:t>3</a:t>
            </a:r>
            <a:endParaRPr lang="en-US" dirty="0" smtClean="0"/>
          </a:p>
          <a:p>
            <a:pPr hangingPunct="0"/>
            <a:r>
              <a:rPr lang="en-US" dirty="0" err="1" smtClean="0"/>
              <a:t>ყველა</a:t>
            </a:r>
            <a:r>
              <a:rPr lang="en-US" dirty="0" smtClean="0"/>
              <a:t> </a:t>
            </a:r>
            <a:r>
              <a:rPr lang="en-US" dirty="0" err="1" smtClean="0"/>
              <a:t>მტკნარი</a:t>
            </a:r>
            <a:r>
              <a:rPr lang="en-US" dirty="0" smtClean="0"/>
              <a:t> </a:t>
            </a:r>
            <a:r>
              <a:rPr lang="en-US" dirty="0" err="1" smtClean="0"/>
              <a:t>წყალი</a:t>
            </a:r>
            <a:r>
              <a:rPr lang="ka-GE" dirty="0" smtClean="0"/>
              <a:t>- </a:t>
            </a:r>
            <a:r>
              <a:rPr lang="en-US" dirty="0" smtClean="0"/>
              <a:t>35282.7</a:t>
            </a:r>
            <a:r>
              <a:rPr lang="ka-GE" dirty="0" smtClean="0"/>
              <a:t> </a:t>
            </a:r>
            <a:r>
              <a:rPr lang="en-US" b="1" dirty="0" err="1" smtClean="0"/>
              <a:t>ათასი</a:t>
            </a:r>
            <a:r>
              <a:rPr lang="en-US" b="1" dirty="0" smtClean="0"/>
              <a:t> კმ</a:t>
            </a:r>
            <a:r>
              <a:rPr lang="en-US" b="1" baseline="30000" dirty="0" smtClean="0"/>
              <a:t>3</a:t>
            </a:r>
            <a:endParaRPr lang="en-US" dirty="0" smtClean="0"/>
          </a:p>
          <a:p>
            <a:pPr hangingPunct="0"/>
            <a:endParaRPr lang="ka-GE" b="1" baseline="30000" dirty="0" smtClean="0"/>
          </a:p>
          <a:p>
            <a:pPr hangingPunct="0"/>
            <a:endParaRPr lang="en-US" dirty="0" smtClean="0"/>
          </a:p>
          <a:p>
            <a:pPr hangingPunct="0"/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algn="ctr"/>
            <a:r>
              <a:rPr lang="kk-KZ" sz="3600" i="1" u="sng" dirty="0" smtClean="0">
                <a:solidFill>
                  <a:srgbClr val="FF0000"/>
                </a:solidFill>
                <a:effectLst/>
              </a:rPr>
              <a:t>დედამიწის ჰიდროსფერო</a:t>
            </a:r>
            <a:endParaRPr lang="en-US" sz="3600" i="1" u="sng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800600"/>
            <a:ext cx="8991600" cy="685800"/>
          </a:xfrm>
        </p:spPr>
        <p:txBody>
          <a:bodyPr/>
          <a:lstStyle/>
          <a:p>
            <a:pPr algn="ctr"/>
            <a:r>
              <a:rPr lang="en-US" sz="3200" b="1" i="1" dirty="0" smtClean="0">
                <a:solidFill>
                  <a:schemeClr val="tx1"/>
                </a:solidFill>
              </a:rPr>
              <a:t>Success in your hands</a:t>
            </a:r>
            <a:endParaRPr lang="en-US" sz="3200" b="1" i="1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600200" y="5562600"/>
            <a:ext cx="6096000" cy="1295400"/>
          </a:xfrm>
        </p:spPr>
        <p:txBody>
          <a:bodyPr>
            <a:normAutofit/>
          </a:bodyPr>
          <a:lstStyle/>
          <a:p>
            <a:pPr algn="ctr"/>
            <a:r>
              <a:rPr lang="ka-GE" sz="3200" dirty="0" smtClean="0"/>
              <a:t>გმადლობთ ყურადღებისთვის!</a:t>
            </a:r>
            <a:endParaRPr lang="en-US" sz="3200" dirty="0"/>
          </a:p>
        </p:txBody>
      </p:sp>
      <p:pic>
        <p:nvPicPr>
          <p:cNvPr id="5" name="Content Placeholder 4" descr="images (1)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447</TotalTime>
  <Words>147</Words>
  <Application>Microsoft Office PowerPoint</Application>
  <PresentationFormat>On-screen Show (4:3)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Lucida Sans Unicode</vt:lpstr>
      <vt:lpstr>Symbol</vt:lpstr>
      <vt:lpstr>Verdana</vt:lpstr>
      <vt:lpstr>Wingdings</vt:lpstr>
      <vt:lpstr>Wingdings 2</vt:lpstr>
      <vt:lpstr>Wingdings 3</vt:lpstr>
      <vt:lpstr>Concourse</vt:lpstr>
      <vt:lpstr>PowerPoint Presentation</vt:lpstr>
      <vt:lpstr>დედამიწა</vt:lpstr>
      <vt:lpstr>მონაცემები</vt:lpstr>
      <vt:lpstr>მონაცემები</vt:lpstr>
      <vt:lpstr>დედამიწის შინაგანი აგებულება</vt:lpstr>
      <vt:lpstr>დედამიწის ატმოსფერო</vt:lpstr>
      <vt:lpstr>დედამიწის ჰიდროსფერო</vt:lpstr>
      <vt:lpstr>Success in your hands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irakli</dc:creator>
  <cp:lastModifiedBy>RePack by Diakov</cp:lastModifiedBy>
  <cp:revision>19</cp:revision>
  <dcterms:created xsi:type="dcterms:W3CDTF">2014-11-11T00:08:47Z</dcterms:created>
  <dcterms:modified xsi:type="dcterms:W3CDTF">2015-06-15T00:21:54Z</dcterms:modified>
</cp:coreProperties>
</file>