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66" r:id="rId4"/>
    <p:sldId id="267" r:id="rId5"/>
    <p:sldId id="258" r:id="rId6"/>
    <p:sldId id="259" r:id="rId7"/>
    <p:sldId id="260" r:id="rId8"/>
    <p:sldId id="261" r:id="rId9"/>
    <p:sldId id="264" r:id="rId10"/>
    <p:sldId id="268" r:id="rId11"/>
    <p:sldId id="262" r:id="rId12"/>
    <p:sldId id="263" r:id="rId13"/>
    <p:sldId id="265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A9D327-4981-41BD-A711-4B8E7DFFA8E3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AB28E0-E654-4FF4-B610-104DEB638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436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28E0-E654-4FF4-B610-104DEB6381F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688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28E0-E654-4FF4-B610-104DEB6381F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960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4992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061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268888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263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18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724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457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98331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81059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154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706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955BBD4B-68B6-4278-A69E-D207F2B46F6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BE34B48-67D7-4ED2-B435-19D9DF16453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65250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0765" y="1996272"/>
            <a:ext cx="10030690" cy="1467364"/>
          </a:xfrm>
        </p:spPr>
        <p:txBody>
          <a:bodyPr/>
          <a:lstStyle/>
          <a:p>
            <a:r>
              <a:rPr lang="ka-GE" sz="2800" dirty="0" smtClean="0"/>
              <a:t>ივანე ჯავახიშვილის თბილისის სახელმწიფო უნივერსიტეტი</a:t>
            </a:r>
            <a:r>
              <a:rPr lang="ka-GE" sz="2800" smtClean="0"/>
              <a:t/>
            </a:r>
            <a:br>
              <a:rPr lang="ka-GE" sz="280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ka-GE" sz="2800" dirty="0" smtClean="0"/>
              <a:t>ფიზიკის მიმართულების სტუდენტი:</a:t>
            </a:r>
            <a:br>
              <a:rPr lang="ka-GE" sz="2800" dirty="0" smtClean="0"/>
            </a:br>
            <a:r>
              <a:rPr lang="ka-GE" sz="2800" dirty="0" smtClean="0"/>
              <a:t>თინათინ სუპატაშვილი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a-GE" sz="3200" b="1" i="1" u="sng" dirty="0" smtClean="0"/>
              <a:t>ვირტუალური ნაწილაკები</a:t>
            </a:r>
            <a:endParaRPr lang="ru-RU" sz="3200" b="1" i="1" u="sng" dirty="0"/>
          </a:p>
        </p:txBody>
      </p:sp>
    </p:spTree>
    <p:extLst>
      <p:ext uri="{BB962C8B-B14F-4D97-AF65-F5344CB8AC3E}">
        <p14:creationId xmlns:p14="http://schemas.microsoft.com/office/powerpoint/2010/main" val="386614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5236" y="374073"/>
            <a:ext cx="11166764" cy="1797627"/>
          </a:xfrm>
        </p:spPr>
        <p:txBody>
          <a:bodyPr>
            <a:normAutofit/>
          </a:bodyPr>
          <a:lstStyle/>
          <a:p>
            <a:r>
              <a:rPr lang="ka-GE" sz="3600" dirty="0" smtClean="0"/>
              <a:t>ენერგიის რელატივისტური ფორმულა და     ჰაიზენბერგის განუზღვრელობის პრ</a:t>
            </a:r>
            <a:r>
              <a:rPr lang="ka-GE" sz="3600" dirty="0"/>
              <a:t>ი</a:t>
            </a:r>
            <a:r>
              <a:rPr lang="ka-GE" sz="3600" dirty="0" smtClean="0"/>
              <a:t>ნციპი</a:t>
            </a:r>
            <a:endParaRPr lang="ru-RU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136072" y="1671203"/>
                <a:ext cx="9767455" cy="4572000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ka-GE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ka-GE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p>
                            <m:r>
                              <a:rPr lang="ka-GE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ka-GE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с</m:t>
                            </m:r>
                          </m:e>
                          <m:sup>
                            <m:r>
                              <a:rPr lang="ru-RU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ka-GE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sSup>
                      <m:sSupPr>
                        <m:ctrlPr>
                          <a:rPr lang="ka-GE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ka-GE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ka-GE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с</m:t>
                        </m:r>
                      </m:e>
                      <m:sup>
                        <m:r>
                          <a:rPr lang="ka-GE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ka-GE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ka-GE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  <m:r>
                          <m:rPr>
                            <m:nor/>
                          </m:rPr>
                          <a:rPr lang="ru-RU" sz="3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  <m:sup>
                        <m:r>
                          <a:rPr lang="ru-RU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i="1" dirty="0" smtClean="0">
                    <a:ea typeface="Cambria Math" panose="02040503050406030204" pitchFamily="18" charset="0"/>
                  </a:rPr>
                  <a:t>     (1)</a:t>
                </a:r>
                <a:endParaRPr lang="ru-RU" sz="2800" i="1" dirty="0" smtClean="0">
                  <a:ea typeface="Cambria Math" panose="02040503050406030204" pitchFamily="18" charset="0"/>
                </a:endParaRPr>
              </a:p>
              <a:p>
                <a:r>
                  <a:rPr lang="ka-GE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ვირტუალური ნაწილაკებისთვის ენერგიის</a:t>
                </a:r>
                <a:br>
                  <a:rPr lang="ka-GE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</a:br>
                <a:r>
                  <a:rPr lang="ka-GE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რელატივისტური ფორმულა ირღვევა</a:t>
                </a:r>
                <a:endParaRPr lang="en-US" sz="2400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ru-R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∙∆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lang="ru-RU">
                        <a:latin typeface="Cambria Math" panose="02040503050406030204" pitchFamily="18" charset="0"/>
                      </a:rPr>
                      <m:t>ħ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                                           (2)</m:t>
                    </m:r>
                  </m:oMath>
                </a14:m>
                <a:endParaRPr lang="en-US" dirty="0" smtClean="0"/>
              </a:p>
              <a:p>
                <a14:m>
                  <m:oMath xmlns:m="http://schemas.openxmlformats.org/officeDocument/2006/math">
                    <m:r>
                      <a:rPr lang="ru-RU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∙∆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sz="32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lang="ru-RU" sz="3200">
                        <a:latin typeface="Cambria Math" panose="02040503050406030204" pitchFamily="18" charset="0"/>
                      </a:rPr>
                      <m:t>ħ</m:t>
                    </m:r>
                    <m:r>
                      <a:rPr lang="en-US" sz="3200" b="0" i="0" smtClean="0">
                        <a:latin typeface="Cambria Math" panose="02040503050406030204" pitchFamily="18" charset="0"/>
                      </a:rPr>
                      <m:t>                  (3)                  </m:t>
                    </m:r>
                  </m:oMath>
                </a14:m>
                <a:endParaRPr lang="en-US" sz="3200" dirty="0" smtClean="0"/>
              </a:p>
              <a:p>
                <a:endParaRPr lang="en-US" sz="2100" dirty="0" smtClean="0"/>
              </a:p>
              <a:p>
                <a:r>
                  <a:rPr lang="ka-GE" sz="2100" dirty="0" smtClean="0"/>
                  <a:t>თუ </a:t>
                </a:r>
                <a14:m>
                  <m:oMath xmlns:m="http://schemas.openxmlformats.org/officeDocument/2006/math">
                    <m:r>
                      <a:rPr lang="en-US" sz="2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2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sz="2100" dirty="0">
                    <a:ea typeface="Cambria Math" panose="02040503050406030204" pitchFamily="18" charset="0"/>
                  </a:rPr>
                  <a:t> </a:t>
                </a:r>
                <a:r>
                  <a:rPr lang="ka-GE" sz="2100" dirty="0" smtClean="0">
                    <a:ea typeface="Cambria Math" panose="02040503050406030204" pitchFamily="18" charset="0"/>
                  </a:rPr>
                  <a:t> მცირეა, ანუ დროის ინტერვალი მცირეა,</a:t>
                </a:r>
                <a:r>
                  <a:rPr lang="en-US" sz="2100" dirty="0" smtClean="0">
                    <a:ea typeface="Cambria Math" panose="02040503050406030204" pitchFamily="18" charset="0"/>
                  </a:rPr>
                  <a:t/>
                </a:r>
                <a:br>
                  <a:rPr lang="en-US" sz="2100" dirty="0" smtClean="0">
                    <a:ea typeface="Cambria Math" panose="02040503050406030204" pitchFamily="18" charset="0"/>
                  </a:rPr>
                </a:br>
                <a:r>
                  <a:rPr lang="ka-GE" sz="2100" dirty="0" smtClean="0">
                    <a:ea typeface="Cambria Math" panose="02040503050406030204" pitchFamily="18" charset="0"/>
                  </a:rPr>
                  <a:t>ენერგია ხდება განუზღვრელი_ </a:t>
                </a:r>
                <a:r>
                  <a:rPr lang="en-US" sz="2100" dirty="0" smtClean="0">
                    <a:ea typeface="Cambria Math" panose="02040503050406030204" pitchFamily="18" charset="0"/>
                  </a:rPr>
                  <a:t/>
                </a:r>
                <a:br>
                  <a:rPr lang="en-US" sz="2100" dirty="0" smtClean="0">
                    <a:ea typeface="Cambria Math" panose="02040503050406030204" pitchFamily="18" charset="0"/>
                  </a:rPr>
                </a:br>
                <a:r>
                  <a:rPr lang="ka-GE" sz="2100" dirty="0" smtClean="0">
                    <a:ea typeface="Cambria Math" panose="02040503050406030204" pitchFamily="18" charset="0"/>
                  </a:rPr>
                  <a:t>ყველაფერი შესაძლებელია</a:t>
                </a:r>
                <a:r>
                  <a:rPr lang="ka-GE" dirty="0" smtClean="0">
                    <a:ea typeface="Cambria Math" panose="02040503050406030204" pitchFamily="18" charset="0"/>
                  </a:rPr>
                  <a:t>!</a:t>
                </a:r>
              </a:p>
              <a:p>
                <a:endParaRPr lang="ru-RU" sz="23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36072" y="1671203"/>
                <a:ext cx="9767455" cy="4572000"/>
              </a:xfrm>
              <a:blipFill>
                <a:blip r:embed="rId3"/>
                <a:stretch>
                  <a:fillRect l="-8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737" y="1887681"/>
            <a:ext cx="4139045" cy="4139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9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შენახვის კანონები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371600" y="1911927"/>
                <a:ext cx="9601200" cy="3581400"/>
              </a:xfrm>
            </p:spPr>
            <p:txBody>
              <a:bodyPr/>
              <a:lstStyle/>
              <a:p>
                <a:r>
                  <a:rPr lang="ka-GE" dirty="0" smtClean="0"/>
                  <a:t>ფეიმანის დიაგრამები</a:t>
                </a:r>
                <a:r>
                  <a:rPr lang="en-US" dirty="0" smtClean="0"/>
                  <a:t>;</a:t>
                </a:r>
                <a:endParaRPr lang="ka-GE" dirty="0" smtClean="0"/>
              </a:p>
              <a:p>
                <a:r>
                  <a:rPr lang="ka-GE" dirty="0" smtClean="0"/>
                  <a:t>საწყისს და საბოლოო წერტილებს შორის ინახება : ენერგია, იმპულსი, სპინი, მუხტები ( ორი უკანასკნელი ინახება ასევე შუალედურ პროცესებშიც, ე.ი. არ შეიძლება პროტონმა გამოასხივოს ვირტუალური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ka-GE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dirty="0"/>
                          <m:t>W</m:t>
                        </m:r>
                      </m:e>
                      <m:sup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ka-GE" dirty="0" smtClean="0"/>
                  <a:t> ისე, რომ არ გახდეს ნეიტრონი და ა.შ.)</a:t>
                </a:r>
                <a:endParaRPr lang="en-US" dirty="0" smtClean="0"/>
              </a:p>
              <a:p>
                <a:r>
                  <a:rPr lang="ka-GE" dirty="0" smtClean="0"/>
                  <a:t>ენერგიის შენახვის კანონი ირღვევა მხოლოდ დროის მცირე</a:t>
                </a:r>
                <a:br>
                  <a:rPr lang="ka-GE" dirty="0" smtClean="0"/>
                </a:br>
                <a:r>
                  <a:rPr lang="ka-GE" dirty="0" smtClean="0"/>
                  <a:t> ინტერვალში, ამიტომ გამოსხივებული ვირტუალური</a:t>
                </a:r>
                <a:br>
                  <a:rPr lang="ka-GE" dirty="0" smtClean="0"/>
                </a:br>
                <a:r>
                  <a:rPr lang="ka-GE" dirty="0" smtClean="0"/>
                  <a:t> ნაწილაკი უნდა შთაინთქას ან დაიშალოს რეალურ</a:t>
                </a:r>
                <a:br>
                  <a:rPr lang="ka-GE" dirty="0" smtClean="0"/>
                </a:br>
                <a:r>
                  <a:rPr lang="ka-GE" dirty="0" smtClean="0"/>
                  <a:t> ნაწილაკებად, ამასთან ისე, რომ საწყის და საბლოო</a:t>
                </a:r>
                <a:br>
                  <a:rPr lang="ka-GE" dirty="0" smtClean="0"/>
                </a:br>
                <a:r>
                  <a:rPr lang="ka-GE" dirty="0" smtClean="0"/>
                  <a:t> მდგომარეობებს შორის არ მოხდეს შენახვადი სიდიდის</a:t>
                </a:r>
                <a:br>
                  <a:rPr lang="ka-GE" dirty="0" smtClean="0"/>
                </a:br>
                <a:r>
                  <a:rPr lang="ka-GE" dirty="0" smtClean="0"/>
                  <a:t> დაკარგვა.</a:t>
                </a: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71600" y="1911927"/>
                <a:ext cx="9601200" cy="3581400"/>
              </a:xfrm>
              <a:blipFill>
                <a:blip r:embed="rId2"/>
                <a:stretch>
                  <a:fillRect l="-571" t="-1704" b="-221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7" r="42649" b="22794"/>
          <a:stretch/>
        </p:blipFill>
        <p:spPr>
          <a:xfrm>
            <a:off x="9060872" y="3150386"/>
            <a:ext cx="1911928" cy="326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26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600" dirty="0" smtClean="0"/>
              <a:t>ვირტუალური ნაწილაკები და ველის კვანტური თეორია</a:t>
            </a:r>
            <a:endParaRPr lang="ru-RU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11380" y="1911927"/>
                <a:ext cx="10432473" cy="4682836"/>
              </a:xfrm>
            </p:spPr>
            <p:txBody>
              <a:bodyPr>
                <a:normAutofit fontScale="5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a-GE" sz="3800" dirty="0" smtClean="0"/>
                  <a:t>ველის დაკვანტვა_ </a:t>
                </a:r>
                <a:br>
                  <a:rPr lang="ka-GE" sz="3800" dirty="0" smtClean="0"/>
                </a:br>
                <a:r>
                  <a:rPr lang="ka-GE" sz="3800" dirty="0" smtClean="0"/>
                  <a:t>ურთიერთქმედების გადამტანი</a:t>
                </a:r>
                <a:br>
                  <a:rPr lang="ka-GE" sz="3800" dirty="0" smtClean="0"/>
                </a:br>
                <a:r>
                  <a:rPr lang="ka-GE" sz="3800" dirty="0" smtClean="0"/>
                  <a:t>ბოზონები:</a:t>
                </a:r>
              </a:p>
              <a:p>
                <a:pPr>
                  <a:lnSpc>
                    <a:spcPct val="120000"/>
                  </a:lnSpc>
                </a:pPr>
                <a:r>
                  <a:rPr lang="ka-GE" sz="3800" dirty="0" smtClean="0"/>
                  <a:t>გამა კვანტი (ფოტონი)-</a:t>
                </a:r>
                <a:br>
                  <a:rPr lang="ka-GE" sz="3800" dirty="0" smtClean="0"/>
                </a:br>
                <a:r>
                  <a:rPr lang="ka-GE" sz="3800" dirty="0" smtClean="0"/>
                  <a:t>ელექტრომაგნიტური ურთიერთქმედება;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ka-GE" sz="3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p>
                        <m:r>
                          <a:rPr lang="en-US" sz="3800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sz="3800" b="0" i="1" smtClean="0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ka-GE" sz="3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p>
                        <m:r>
                          <a:rPr lang="en-US" sz="3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sz="38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38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US" sz="38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ka-GE" sz="3800" b="0" i="0" smtClean="0">
                        <a:latin typeface="Cambria Math" panose="02040503050406030204" pitchFamily="18" charset="0"/>
                      </a:rPr>
                      <m:t>სუსტი</m:t>
                    </m:r>
                  </m:oMath>
                </a14:m>
                <a:r>
                  <a:rPr lang="ka-GE" sz="3800" b="0" i="0" dirty="0" smtClean="0">
                    <a:latin typeface="Cambria Math" panose="02040503050406030204" pitchFamily="18" charset="0"/>
                  </a:rPr>
                  <a:t/>
                </a:r>
                <a:br>
                  <a:rPr lang="ka-GE" sz="3800" b="0" i="0" dirty="0" smtClean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ka-GE" sz="3800" b="0" i="0" smtClean="0">
                        <a:latin typeface="Cambria Math" panose="02040503050406030204" pitchFamily="18" charset="0"/>
                      </a:rPr>
                      <m:t> ურთიერთქმედება</m:t>
                    </m:r>
                  </m:oMath>
                </a14:m>
                <a:r>
                  <a:rPr lang="ka-GE" sz="3800" b="0" dirty="0" smtClean="0"/>
                  <a:t>;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3800" dirty="0" smtClean="0"/>
                  <a:t>g – </a:t>
                </a:r>
                <a:r>
                  <a:rPr lang="ka-GE" sz="3800" dirty="0" smtClean="0"/>
                  <a:t>8 გლუონი, ძლიერი</a:t>
                </a:r>
                <a:br>
                  <a:rPr lang="ka-GE" sz="3800" dirty="0" smtClean="0"/>
                </a:br>
                <a:r>
                  <a:rPr lang="ka-GE" sz="3800" dirty="0" smtClean="0"/>
                  <a:t> ურთიერთქმედება;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3800" dirty="0" smtClean="0">
                    <a:solidFill>
                      <a:srgbClr val="FF0000"/>
                    </a:solidFill>
                  </a:rPr>
                  <a:t>G- </a:t>
                </a:r>
                <a:r>
                  <a:rPr lang="ka-GE" sz="3800" dirty="0" smtClean="0">
                    <a:solidFill>
                      <a:srgbClr val="FF0000"/>
                    </a:solidFill>
                  </a:rPr>
                  <a:t>გრავიტონი, გრავიტაციული</a:t>
                </a:r>
                <a:br>
                  <a:rPr lang="ka-GE" sz="3800" dirty="0" smtClean="0">
                    <a:solidFill>
                      <a:srgbClr val="FF0000"/>
                    </a:solidFill>
                  </a:rPr>
                </a:br>
                <a:r>
                  <a:rPr lang="ka-GE" sz="3800" dirty="0" smtClean="0">
                    <a:solidFill>
                      <a:srgbClr val="FF0000"/>
                    </a:solidFill>
                  </a:rPr>
                  <a:t> ურთიერთქმედება</a:t>
                </a:r>
              </a:p>
              <a:p>
                <a:endParaRPr lang="ka-GE" sz="3800" dirty="0" smtClean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11380" y="1911927"/>
                <a:ext cx="10432473" cy="4682836"/>
              </a:xfrm>
              <a:blipFill>
                <a:blip r:embed="rId2"/>
                <a:stretch>
                  <a:fillRect l="-643" t="-9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273" y="1649770"/>
            <a:ext cx="5768253" cy="435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57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სავსე სიცარიელე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1731818"/>
            <a:ext cx="9601200" cy="4021282"/>
          </a:xfrm>
        </p:spPr>
        <p:txBody>
          <a:bodyPr/>
          <a:lstStyle/>
          <a:p>
            <a:r>
              <a:rPr lang="ka-GE" dirty="0" smtClean="0"/>
              <a:t>ლაო-ძი: ,,</a:t>
            </a:r>
            <a:r>
              <a:rPr lang="ka-GE" dirty="0"/>
              <a:t>ვინცა აღივსო სიცარიელით: აღივსო უდიადესი სიმშვიდით....ვინცა აღივსო უდიდესი სიმშვიდით: </a:t>
            </a:r>
            <a:r>
              <a:rPr lang="ka-GE" b="1" dirty="0"/>
              <a:t>აღივსო სიცარიელეში არსთა წრებრუნვით</a:t>
            </a:r>
            <a:r>
              <a:rPr lang="ka-GE" dirty="0"/>
              <a:t> </a:t>
            </a:r>
            <a:r>
              <a:rPr lang="ka-GE" dirty="0" smtClean="0"/>
              <a:t>’’</a:t>
            </a:r>
          </a:p>
          <a:p>
            <a:r>
              <a:rPr lang="ka-GE" dirty="0" smtClean="0"/>
              <a:t>,,</a:t>
            </a:r>
            <a:r>
              <a:rPr lang="ka-GE" dirty="0"/>
              <a:t>უდიდესი სისავსე სიცარიელეს ჰგავს’’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124" y="3387832"/>
            <a:ext cx="7522152" cy="319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4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კაზიმირის ეფექტი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 smtClean="0"/>
              <a:t>თუ ვაკუუმში შევიტანთ ორ თხელ დაუმუხტავ მეტალის ფირფიტას და მივუახლოვებთ ერთმანეთს ნანომეტრებით, აღმოჩნდება , რომ ისინი ერთმანეთს მიუახლოვდებიან. ისმის კითხვა : საიდან გაჩნდა მიმზიდავი ძალა?</a:t>
            </a:r>
          </a:p>
          <a:p>
            <a:r>
              <a:rPr lang="ka-GE" dirty="0" smtClean="0"/>
              <a:t>ახსნა : ვირტუალური ნაწილაკების არსებობა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357" y="3435926"/>
            <a:ext cx="3894070" cy="292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22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კაზიმირის  ეფექტი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39091" y="1801091"/>
                <a:ext cx="10377053" cy="4682835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ka-GE" sz="2600" dirty="0" smtClean="0"/>
                  <a:t>კორპოსკულურ-ტალღური დუალიზმი</a:t>
                </a:r>
              </a:p>
              <a:p>
                <a:pPr indent="-360000">
                  <a:lnSpc>
                    <a:spcPct val="120000"/>
                  </a:lnSpc>
                </a:pPr>
                <a:r>
                  <a:rPr lang="ka-GE" sz="2600" dirty="0" smtClean="0"/>
                  <a:t>ამოცანის კვანტური განხილვის შედეგები: გავითვალისწინებთ რა, რომ ფირფიტებს შორის არსებული ნაწილაკი ვერ </a:t>
                </a:r>
                <a:r>
                  <a:rPr lang="ka-GE" sz="2600" dirty="0" smtClean="0"/>
                  <a:t>გამოვლენ მის გარეთ</a:t>
                </a:r>
                <a:r>
                  <a:rPr lang="ka-GE" sz="2600" dirty="0" smtClean="0"/>
                  <a:t>, შრედინგერის განტოლების ამოხსნით: </a:t>
                </a:r>
                <a:r>
                  <a:rPr lang="ka-GE" sz="2600" dirty="0" smtClean="0"/>
                  <a:t/>
                </a:r>
                <a:br>
                  <a:rPr lang="ka-GE" sz="2600" dirty="0" smtClean="0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ru-RU" sz="2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𝛹</m:t>
                        </m:r>
                      </m:e>
                      <m:sup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r>
                      <a:rPr lang="ru-RU" sz="2600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ru-RU" sz="2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ru-RU" sz="2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p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𝜇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ru-RU" sz="2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−⋃</m:t>
                        </m:r>
                        <m:d>
                          <m:dPr>
                            <m:ctrlPr>
                              <a:rPr lang="ru-RU" sz="2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</m:d>
                    <m:r>
                      <a:rPr lang="ru-RU" sz="2600" i="1">
                        <a:latin typeface="Cambria Math" panose="02040503050406030204" pitchFamily="18" charset="0"/>
                      </a:rPr>
                      <m:t>𝛹</m:t>
                    </m:r>
                    <m:r>
                      <a:rPr lang="ru-RU" sz="26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ru-RU" sz="2600" dirty="0"/>
              </a:p>
              <a:p>
                <a14:m>
                  <m:oMath xmlns:m="http://schemas.openxmlformats.org/officeDocument/2006/math">
                    <m:r>
                      <a:rPr lang="ru-RU" sz="2600" i="1">
                        <a:latin typeface="Cambria Math" panose="02040503050406030204" pitchFamily="18" charset="0"/>
                      </a:rPr>
                      <m:t>⋃</m:t>
                    </m:r>
                    <m:d>
                      <m:dPr>
                        <m:ctrlPr>
                          <a:rPr lang="ru-RU" sz="2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ru-RU" sz="26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2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6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∞,  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≤0,   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≥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  </m:t>
                            </m:r>
                          </m:e>
                          <m:e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0, </m:t>
                            </m:r>
                            <m:r>
                              <a:rPr lang="ka-GE" sz="2600" b="0" i="1" smtClean="0">
                                <a:latin typeface="Cambria Math" panose="02040503050406030204" pitchFamily="18" charset="0"/>
                              </a:rPr>
                              <m:t>            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0&lt;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&lt;</m:t>
                            </m:r>
                            <m:r>
                              <a:rPr lang="ru-RU" sz="26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</m:eqArr>
                      </m:e>
                    </m:d>
                  </m:oMath>
                </a14:m>
                <a:r>
                  <a:rPr lang="ka-GE" sz="2600" dirty="0" smtClean="0"/>
                  <a:t>       </a:t>
                </a:r>
                <a:r>
                  <a:rPr lang="en-US" sz="2600" dirty="0" smtClean="0"/>
                  <a:t>L-</a:t>
                </a:r>
                <a:r>
                  <a:rPr lang="ka-GE" sz="2600" dirty="0" smtClean="0"/>
                  <a:t> ფირფიტებს შორის მანძლია</a:t>
                </a:r>
                <a:endParaRPr lang="ru-RU" sz="2600" dirty="0"/>
              </a:p>
              <a:p>
                <a:endParaRPr lang="ka-GE" sz="2600" dirty="0" smtClean="0"/>
              </a:p>
              <a:p>
                <a:r>
                  <a:rPr lang="ka-GE" sz="2600" dirty="0" smtClean="0"/>
                  <a:t>პირობები:</a:t>
                </a:r>
                <a14:m>
                  <m:oMath xmlns:m="http://schemas.openxmlformats.org/officeDocument/2006/math">
                    <m:r>
                      <a:rPr lang="ru-RU" sz="2600" i="1">
                        <a:latin typeface="Cambria Math" panose="02040503050406030204" pitchFamily="18" charset="0"/>
                      </a:rPr>
                      <m:t>𝛹</m:t>
                    </m:r>
                    <m:d>
                      <m:dPr>
                        <m:ctrlPr>
                          <a:rPr lang="ru-RU" sz="2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ru-RU" sz="2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600" i="1">
                        <a:latin typeface="Cambria Math" panose="02040503050406030204" pitchFamily="18" charset="0"/>
                      </a:rPr>
                      <m:t>𝛹</m:t>
                    </m:r>
                    <m:d>
                      <m:dPr>
                        <m:ctrlPr>
                          <a:rPr lang="ru-RU" sz="2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2600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</m:d>
                    <m:r>
                      <a:rPr lang="ru-RU" sz="26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ru-RU" sz="2600" dirty="0"/>
              </a:p>
              <a:p>
                <a:r>
                  <a:rPr lang="ka-GE" sz="2600" dirty="0" smtClean="0"/>
                  <a:t>მივიღებთ</a:t>
                </a:r>
                <a:r>
                  <a:rPr lang="ka-GE" sz="3000" dirty="0" smtClean="0"/>
                  <a:t>: </a:t>
                </a:r>
                <a14:m>
                  <m:oMath xmlns:m="http://schemas.openxmlformats.org/officeDocument/2006/math">
                    <m:r>
                      <a:rPr lang="ru-RU" sz="3000" i="1">
                        <a:latin typeface="Cambria Math" panose="02040503050406030204" pitchFamily="18" charset="0"/>
                      </a:rPr>
                      <m:t>𝑘𝐿</m:t>
                    </m:r>
                    <m:r>
                      <a:rPr lang="ru-RU" sz="3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3000" i="1">
                        <a:latin typeface="Cambria Math" panose="02040503050406030204" pitchFamily="18" charset="0"/>
                      </a:rPr>
                      <m:t>𝜋</m:t>
                    </m:r>
                    <m:r>
                      <a:rPr lang="ru-RU" sz="3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ru-RU" sz="3000" i="1">
                        <a:latin typeface="Cambria Math" panose="02040503050406030204" pitchFamily="18" charset="0"/>
                      </a:rPr>
                      <m:t> ,    </m:t>
                    </m:r>
                    <m:r>
                      <a:rPr lang="ru-RU" sz="3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ru-RU" sz="3000" i="1">
                        <a:latin typeface="Cambria Math" panose="02040503050406030204" pitchFamily="18" charset="0"/>
                      </a:rPr>
                      <m:t>=1,2,3…</m:t>
                    </m:r>
                  </m:oMath>
                </a14:m>
                <a:r>
                  <a:rPr lang="ka-GE" sz="2600" dirty="0" smtClean="0"/>
                  <a:t>, </a:t>
                </a:r>
                <a:r>
                  <a:rPr lang="en-US" sz="2600" dirty="0"/>
                  <a:t>k</a:t>
                </a:r>
                <a:r>
                  <a:rPr lang="en-US" sz="2600" dirty="0" smtClean="0"/>
                  <a:t>^2</a:t>
                </a:r>
                <a14:m>
                  <m:oMath xmlns:m="http://schemas.openxmlformats.org/officeDocument/2006/math">
                    <m:r>
                      <a:rPr lang="ru-RU" sz="3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0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3000" b="0" i="1" smtClean="0">
                        <a:latin typeface="Cambria Math" panose="02040503050406030204" pitchFamily="18" charset="0"/>
                      </a:rPr>
                      <m:t>𝑚𝐸</m:t>
                    </m:r>
                    <m:r>
                      <a:rPr lang="en-US" sz="30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ru-RU" sz="2600">
                        <a:latin typeface="Cambria Math" panose="02040503050406030204" pitchFamily="18" charset="0"/>
                      </a:rPr>
                      <m:t>ħ</m:t>
                    </m:r>
                    <m:r>
                      <a:rPr lang="en-US" sz="2600" b="0" i="0" smtClean="0">
                        <a:latin typeface="Cambria Math" panose="02040503050406030204" pitchFamily="18" charset="0"/>
                      </a:rPr>
                      <m:t>^2</m:t>
                    </m:r>
                  </m:oMath>
                </a14:m>
                <a:endParaRPr lang="ru-RU" sz="2600" dirty="0"/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39091" y="1801091"/>
                <a:ext cx="10377053" cy="4682835"/>
              </a:xfrm>
              <a:blipFill>
                <a:blip r:embed="rId2"/>
                <a:stretch>
                  <a:fillRect l="-822" t="-260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004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3671455" cy="1485900"/>
          </a:xfrm>
        </p:spPr>
        <p:txBody>
          <a:bodyPr>
            <a:normAutofit fontScale="90000"/>
          </a:bodyPr>
          <a:lstStyle/>
          <a:p>
            <a:r>
              <a:rPr lang="ka-GE" dirty="0" smtClean="0"/>
              <a:t>შიგნით წარმოქმნილი ნაწილაკები შეიზღუდნენ: გარეთ წნევა მეტია, შედეგი- მიზიდვა!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501" y="977037"/>
            <a:ext cx="5890135" cy="5053737"/>
          </a:xfrm>
        </p:spPr>
      </p:pic>
    </p:spTree>
    <p:extLst>
      <p:ext uri="{BB962C8B-B14F-4D97-AF65-F5344CB8AC3E}">
        <p14:creationId xmlns:p14="http://schemas.microsoft.com/office/powerpoint/2010/main" val="29348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კაზიმირის ეფექტი ნაოსნობაში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1383" y="1828801"/>
            <a:ext cx="9961418" cy="4696690"/>
          </a:xfrm>
        </p:spPr>
        <p:txBody>
          <a:bodyPr>
            <a:normAutofit/>
          </a:bodyPr>
          <a:lstStyle/>
          <a:p>
            <a:r>
              <a:rPr lang="ka-GE" sz="2400" dirty="0" smtClean="0"/>
              <a:t>მეთვრამეტე-მეცხრამეტე საუკუნეებით</a:t>
            </a:r>
            <a:br>
              <a:rPr lang="ka-GE" sz="2400" dirty="0" smtClean="0"/>
            </a:br>
            <a:r>
              <a:rPr lang="ka-GE" sz="2400" dirty="0" smtClean="0"/>
              <a:t>დათარიღებულ </a:t>
            </a:r>
            <a:r>
              <a:rPr lang="ka-GE" sz="2400" dirty="0" smtClean="0"/>
              <a:t>დღიურებში</a:t>
            </a:r>
            <a:br>
              <a:rPr lang="ka-GE" sz="2400" dirty="0" smtClean="0"/>
            </a:br>
            <a:r>
              <a:rPr lang="ka-GE" sz="2400" dirty="0" smtClean="0"/>
              <a:t>აღწერილია მოვლენა</a:t>
            </a:r>
            <a:r>
              <a:rPr lang="ka-GE" sz="2400" dirty="0" smtClean="0"/>
              <a:t>, </a:t>
            </a:r>
            <a:r>
              <a:rPr lang="ka-GE" sz="2400" dirty="0" smtClean="0"/>
              <a:t>როდესაც</a:t>
            </a:r>
            <a:br>
              <a:rPr lang="ka-GE" sz="2400" dirty="0" smtClean="0"/>
            </a:br>
            <a:r>
              <a:rPr lang="ka-GE" sz="2400" dirty="0" smtClean="0"/>
              <a:t>არამდგრად ზღვაში გვერდი-გვერდ</a:t>
            </a:r>
            <a:br>
              <a:rPr lang="ka-GE" sz="2400" dirty="0" smtClean="0"/>
            </a:br>
            <a:r>
              <a:rPr lang="ka-GE" sz="2400" dirty="0" smtClean="0"/>
              <a:t>მცურავი გემები ერთმანეთისკენ</a:t>
            </a:r>
            <a:br>
              <a:rPr lang="ka-GE" sz="2400" dirty="0" smtClean="0"/>
            </a:br>
            <a:r>
              <a:rPr lang="ka-GE" sz="2400" dirty="0" smtClean="0"/>
              <a:t>იწყებენ </a:t>
            </a:r>
            <a:r>
              <a:rPr lang="ka-GE" sz="2400" dirty="0" smtClean="0"/>
              <a:t>მოძრაობას და </a:t>
            </a:r>
            <a:r>
              <a:rPr lang="ka-GE" sz="2400" dirty="0" smtClean="0"/>
              <a:t>შედეგად</a:t>
            </a:r>
            <a:br>
              <a:rPr lang="ka-GE" sz="2400" dirty="0" smtClean="0"/>
            </a:br>
            <a:r>
              <a:rPr lang="ka-GE" sz="2400" dirty="0" smtClean="0"/>
              <a:t>კატასტროფული </a:t>
            </a:r>
            <a:r>
              <a:rPr lang="ka-GE" sz="2400" dirty="0" smtClean="0"/>
              <a:t>ავარიებიც </a:t>
            </a:r>
            <a:r>
              <a:rPr lang="ka-GE" sz="2400" dirty="0" smtClean="0"/>
              <a:t>ხდება.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469" y="1704110"/>
            <a:ext cx="5054297" cy="4399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17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817418" y="346365"/>
                <a:ext cx="10515600" cy="5915890"/>
              </a:xfrm>
            </p:spPr>
            <p:txBody>
              <a:bodyPr>
                <a:normAutofit fontScale="9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ka-GE" sz="4000" dirty="0" smtClean="0"/>
                  <a:t>კაზიმის დინამიური ეფექტი</a:t>
                </a:r>
                <a:r>
                  <a:rPr lang="en-US" sz="4000" dirty="0" smtClean="0"/>
                  <a:t/>
                </a:r>
                <a:br>
                  <a:rPr lang="en-US" sz="4000" dirty="0" smtClean="0"/>
                </a:br>
                <a:r>
                  <a:rPr lang="en-US" sz="2000" dirty="0"/>
                  <a:t/>
                </a:r>
                <a:br>
                  <a:rPr lang="en-US" sz="2000" dirty="0"/>
                </a:br>
                <a:r>
                  <a:rPr lang="en-US" sz="2000" dirty="0" smtClean="0"/>
                  <a:t/>
                </a:r>
                <a:br>
                  <a:rPr lang="en-US" sz="2000" dirty="0" smtClean="0"/>
                </a:br>
                <a:r>
                  <a:rPr lang="ka-GE" sz="2300" dirty="0" smtClean="0"/>
                  <a:t>რა მოხდება, თუ დავიწყებ მეტალის ფირფიტების </a:t>
                </a:r>
                <a:br>
                  <a:rPr lang="ka-GE" sz="2300" dirty="0" smtClean="0"/>
                </a:br>
                <a:r>
                  <a:rPr lang="ka-GE" sz="2300" dirty="0" smtClean="0"/>
                  <a:t>სწრაფ, მაღალსიხშირულ </a:t>
                </a:r>
                <a:r>
                  <a:rPr lang="ka-GE" sz="2300" dirty="0" smtClean="0"/>
                  <a:t>ოსცილირებას</a:t>
                </a:r>
                <a:r>
                  <a:rPr lang="ka-GE" sz="2300" dirty="0" smtClean="0"/>
                  <a:t>?</a:t>
                </a:r>
                <a:r>
                  <a:rPr lang="en-US" sz="2300" dirty="0" smtClean="0"/>
                  <a:t> </a:t>
                </a:r>
                <a:r>
                  <a:rPr lang="ka-GE" sz="2300" dirty="0" smtClean="0"/>
                  <a:t/>
                </a:r>
                <a:br>
                  <a:rPr lang="ka-GE" sz="2300" dirty="0" smtClean="0"/>
                </a:br>
                <a:r>
                  <a:rPr lang="ka-GE" sz="2300" dirty="0" smtClean="0"/>
                  <a:t>ვირტუალურ ნაწილაკთა წყვილები ერთმანეთს</a:t>
                </a:r>
                <a:br>
                  <a:rPr lang="ka-GE" sz="2300" dirty="0" smtClean="0"/>
                </a:br>
                <a:r>
                  <a:rPr lang="ka-GE" sz="2300" dirty="0" smtClean="0"/>
                  <a:t>დაშორდებიან და გახდებიან რეალურები. ადგილი</a:t>
                </a:r>
                <a:br>
                  <a:rPr lang="ka-GE" sz="2300" dirty="0" smtClean="0"/>
                </a:br>
                <a:r>
                  <a:rPr lang="ka-GE" sz="2300" dirty="0" smtClean="0"/>
                  <a:t>ექნება გამოსხივებას. ენერგიის კანონის დაურღვევლად!</a:t>
                </a:r>
                <a:br>
                  <a:rPr lang="ka-GE" sz="2300" dirty="0" smtClean="0"/>
                </a:br>
                <a:r>
                  <a:rPr lang="ka-GE" sz="2300" dirty="0" smtClean="0"/>
                  <a:t/>
                </a:r>
                <a:br>
                  <a:rPr lang="ka-GE" sz="2300" dirty="0" smtClean="0"/>
                </a:br>
                <a:r>
                  <a:rPr lang="ka-GE" sz="2300" dirty="0" smtClean="0"/>
                  <a:t>თუ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sz="23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3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ka-GE" sz="23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ka-GE" sz="23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ka-GE" sz="23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3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ka-GE" sz="2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ka-GE" sz="23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ka-GE" sz="2300" dirty="0" smtClean="0"/>
                  <a:t> ,დროის ერთეულში წარმოქმნილი</a:t>
                </a:r>
                <a:br>
                  <a:rPr lang="ka-GE" sz="2300" dirty="0" smtClean="0"/>
                </a:br>
                <a:r>
                  <a:rPr lang="ka-GE" sz="2300" dirty="0" smtClean="0"/>
                  <a:t>ნაწილაკების</a:t>
                </a:r>
                <a:r>
                  <a:rPr lang="ka-GE" sz="2300" dirty="0"/>
                  <a:t> </a:t>
                </a:r>
                <a:r>
                  <a:rPr lang="ka-GE" sz="2300" dirty="0" smtClean="0"/>
                  <a:t>რაოდენობა: </a:t>
                </a:r>
                <a:br>
                  <a:rPr lang="ka-GE" sz="2300" dirty="0" smtClean="0"/>
                </a:br>
                <a14:m>
                  <m:oMath xmlns:m="http://schemas.openxmlformats.org/officeDocument/2006/math">
                    <m:d>
                      <m:dPr>
                        <m:begChr m:val="〈"/>
                        <m:endChr m:val="〉"/>
                        <m:ctrlPr>
                          <a:rPr lang="ru-RU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36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  <m:d>
                      <m:dPr>
                        <m:ctrlPr>
                          <a:rPr lang="ru-RU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36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ru-RU" sz="3600" i="1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ru-RU" sz="3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3600" i="1">
                            <a:latin typeface="Cambria Math" panose="02040503050406030204" pitchFamily="18" charset="0"/>
                          </a:rPr>
                          <m:t>𝑠𝑖𝑛h</m:t>
                        </m:r>
                      </m:e>
                      <m:sup>
                        <m:r>
                          <a:rPr lang="ru-RU" sz="36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ru-RU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3600" i="1">
                            <a:latin typeface="Cambria Math" panose="02040503050406030204" pitchFamily="18" charset="0"/>
                          </a:rPr>
                          <m:t>𝜀</m:t>
                        </m:r>
                        <m:sSub>
                          <m:sSubPr>
                            <m:ctrlPr>
                              <a:rPr lang="ru-RU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ru-RU" sz="3600" i="1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ru-RU" sz="3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ru-RU" sz="3600" i="1">
                            <a:latin typeface="Cambria Math" panose="02040503050406030204" pitchFamily="18" charset="0"/>
                          </a:rPr>
                          <m:t>𝑡</m:t>
                        </m:r>
                        <m:sSup>
                          <m:sSupPr>
                            <m:ctrlPr>
                              <a:rPr lang="ru-RU" sz="3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3600" i="1">
                                <a:latin typeface="Cambria Math" panose="02040503050406030204" pitchFamily="18" charset="0"/>
                              </a:rPr>
                              <m:t>𝜂</m:t>
                            </m:r>
                          </m:e>
                          <m:sup>
                            <m:r>
                              <a:rPr lang="ru-RU" sz="36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</m:oMath>
                </a14:m>
                <a:r>
                  <a:rPr lang="ka-GE" sz="3600" i="1" dirty="0" smtClean="0"/>
                  <a:t>,</a:t>
                </a:r>
                <a:r>
                  <a:rPr lang="en-US" sz="3600" i="1" dirty="0" smtClean="0"/>
                  <a:t/>
                </a:r>
                <a:br>
                  <a:rPr lang="en-US" sz="3600" i="1" dirty="0" smtClean="0"/>
                </a:br>
                <a14:m>
                  <m:oMath xmlns:m="http://schemas.openxmlformats.org/officeDocument/2006/math">
                    <m:r>
                      <a:rPr lang="en-US" sz="27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  <m:r>
                      <a:rPr lang="en-US" sz="27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7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sz="27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sz="2000" i="1" dirty="0" smtClean="0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n-US" sz="2200" dirty="0" smtClean="0"/>
                  <a:t>,  </a:t>
                </a:r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700" dirty="0"/>
                  <a:t> </a:t>
                </a:r>
                <a14:m>
                  <m:oMath xmlns:m="http://schemas.openxmlformats.org/officeDocument/2006/math">
                    <m:r>
                      <a:rPr lang="en-US" sz="2700" i="1" dirty="0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n-US" sz="2200" dirty="0" smtClean="0"/>
                  <a:t>/2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200" dirty="0" smtClean="0"/>
                  <a:t/>
                </a:r>
                <a:br>
                  <a:rPr lang="en-US" sz="2200" dirty="0" smtClean="0"/>
                </a:br>
                <a:r>
                  <a:rPr lang="ka-GE" sz="2200" i="1" dirty="0" smtClean="0">
                    <a:latin typeface="Cambria Math" panose="02040503050406030204" pitchFamily="18" charset="0"/>
                  </a:rPr>
                  <a:t/>
                </a:r>
                <a:br>
                  <a:rPr lang="ka-GE" sz="2200" i="1" dirty="0" smtClean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en-US" sz="270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2700" dirty="0" smtClean="0"/>
                  <a:t>_</a:t>
                </a:r>
                <a:r>
                  <a:rPr lang="ka-GE" sz="2700" dirty="0" smtClean="0"/>
                  <a:t>ოსცილაციის ამპლიტუდა</a:t>
                </a:r>
                <a:r>
                  <a:rPr lang="en-US" sz="2700" dirty="0" smtClean="0"/>
                  <a:t>,</a:t>
                </a:r>
                <a:r>
                  <a:rPr lang="ka-GE" sz="2700" dirty="0" smtClean="0"/>
                  <a:t/>
                </a:r>
                <a:br>
                  <a:rPr lang="ka-GE" sz="2700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ka-GE" sz="27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7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en-US" sz="27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ru-RU" sz="2000" dirty="0" smtClean="0"/>
                  <a:t>_ </a:t>
                </a:r>
                <a:r>
                  <a:rPr lang="ka-GE" sz="2400" dirty="0" smtClean="0"/>
                  <a:t>უმცირესი საკუთარი სიხშირე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ka-GE" sz="1600" dirty="0" smtClean="0"/>
                  <a:t> </a:t>
                </a:r>
                <a:br>
                  <a:rPr lang="ka-GE" sz="1600" dirty="0" smtClean="0"/>
                </a:br>
                <a:endParaRPr lang="ru-RU" sz="1600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17418" y="346365"/>
                <a:ext cx="10515600" cy="5915890"/>
              </a:xfrm>
              <a:blipFill>
                <a:blip r:embed="rId2"/>
                <a:stretch>
                  <a:fillRect l="-1739" t="-154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45"/>
          <a:stretch/>
        </p:blipFill>
        <p:spPr>
          <a:xfrm>
            <a:off x="7855525" y="941317"/>
            <a:ext cx="3942409" cy="39299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927" y="4662643"/>
            <a:ext cx="6076007" cy="200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32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რატომ ვირტუალური?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sz="2400" dirty="0" smtClean="0"/>
              <a:t>ლაო-ძი : </a:t>
            </a:r>
            <a:r>
              <a:rPr lang="ka-GE" sz="2400" dirty="0"/>
              <a:t>,,სამყარო საიდუმლო ჭურჭელს ჰგავს: შეხება მისი არ ეგების</a:t>
            </a:r>
            <a:r>
              <a:rPr lang="ka-GE" sz="2400" b="1" dirty="0"/>
              <a:t>...ვინცა დაეუფლება: დაკარგავს მას.</a:t>
            </a:r>
            <a:r>
              <a:rPr lang="ka-GE" sz="2400" dirty="0"/>
              <a:t>’’</a:t>
            </a:r>
            <a:endParaRPr lang="ru-RU" sz="2400" dirty="0"/>
          </a:p>
          <a:p>
            <a:r>
              <a:rPr lang="ka-GE" sz="2400" dirty="0" smtClean="0"/>
              <a:t>თუ მინდა დაფიქსირება, მიწევს თვითონვე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ka-GE" sz="2400" smtClean="0"/>
              <a:t>გავხადო </a:t>
            </a:r>
            <a:r>
              <a:rPr lang="ka-GE" sz="2400" dirty="0" smtClean="0"/>
              <a:t>იგი რეალური.</a:t>
            </a:r>
          </a:p>
          <a:p>
            <a:r>
              <a:rPr lang="ka-GE" sz="2400" dirty="0" smtClean="0"/>
              <a:t>ალფა დაშლის რეაქციები. რა მოხდება, თუ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ka-GE" sz="2400" dirty="0" smtClean="0"/>
              <a:t> მოვინდომებ მის დაფიქსირებას ‘გადაულახავ’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ka-GE" sz="2400" dirty="0" smtClean="0"/>
              <a:t>პოტენციალში ყოფნისას?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8466" y="3020291"/>
            <a:ext cx="3864608" cy="3155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36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შავი ხვრელი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6505" y="1678998"/>
            <a:ext cx="9601200" cy="3581400"/>
          </a:xfrm>
        </p:spPr>
        <p:txBody>
          <a:bodyPr>
            <a:noAutofit/>
          </a:bodyPr>
          <a:lstStyle/>
          <a:p>
            <a:r>
              <a:rPr lang="ka-GE" sz="2300" dirty="0" smtClean="0"/>
              <a:t>კავშირი შავი ხვრელის მასის </a:t>
            </a:r>
            <a:br>
              <a:rPr lang="ka-GE" sz="2300" dirty="0" smtClean="0"/>
            </a:br>
            <a:r>
              <a:rPr lang="ka-GE" sz="2300" dirty="0" smtClean="0"/>
              <a:t>კლებასთან</a:t>
            </a:r>
          </a:p>
          <a:p>
            <a:r>
              <a:rPr lang="ka-GE" sz="2300" dirty="0" smtClean="0"/>
              <a:t>თუ შავი ხვრელი</a:t>
            </a:r>
            <a:r>
              <a:rPr lang="ka-GE" sz="2300" dirty="0"/>
              <a:t>ს</a:t>
            </a:r>
            <a:r>
              <a:rPr lang="ka-GE" sz="2300" dirty="0" smtClean="0"/>
              <a:t> მოვლენათა </a:t>
            </a:r>
            <a:br>
              <a:rPr lang="ka-GE" sz="2300" dirty="0" smtClean="0"/>
            </a:br>
            <a:r>
              <a:rPr lang="ka-GE" sz="2300" dirty="0" smtClean="0"/>
              <a:t>ჰორიზონტთან გაჩენილი ვირტუალური </a:t>
            </a:r>
            <a:br>
              <a:rPr lang="ka-GE" sz="2300" dirty="0" smtClean="0"/>
            </a:br>
            <a:r>
              <a:rPr lang="ka-GE" sz="2300" dirty="0" smtClean="0"/>
              <a:t>ნაწილაკი-ანტინაწილაკიდან </a:t>
            </a:r>
            <a:br>
              <a:rPr lang="ka-GE" sz="2300" dirty="0" smtClean="0"/>
            </a:br>
            <a:r>
              <a:rPr lang="ka-GE" sz="2300" dirty="0" smtClean="0"/>
              <a:t>ანტინაწილაკი</a:t>
            </a:r>
            <a:r>
              <a:rPr lang="ka-GE" sz="2300" dirty="0"/>
              <a:t> </a:t>
            </a:r>
            <a:r>
              <a:rPr lang="ka-GE" sz="2300" dirty="0" smtClean="0"/>
              <a:t>‘ჩავარდება’ შავ ხვრელში, რა</a:t>
            </a:r>
            <a:br>
              <a:rPr lang="ka-GE" sz="2300" dirty="0" smtClean="0"/>
            </a:br>
            <a:r>
              <a:rPr lang="ka-GE" sz="2300" dirty="0" smtClean="0"/>
              <a:t>მოსდის დარჩნილ ნაწილაკს?</a:t>
            </a:r>
          </a:p>
          <a:p>
            <a:r>
              <a:rPr lang="ka-GE" sz="2300" dirty="0" smtClean="0"/>
              <a:t>დაირღვა თუ არა ენერგიის შენახვის </a:t>
            </a:r>
            <a:br>
              <a:rPr lang="ka-GE" sz="2300" dirty="0" smtClean="0"/>
            </a:br>
            <a:r>
              <a:rPr lang="ka-GE" sz="2300" dirty="0" smtClean="0"/>
              <a:t>კანონი?</a:t>
            </a:r>
          </a:p>
          <a:p>
            <a:r>
              <a:rPr lang="ka-GE" sz="2300" dirty="0" smtClean="0"/>
              <a:t>ახსნა- ენრეგია დაკარგა შავმა ხვრელმა, </a:t>
            </a:r>
            <a:br>
              <a:rPr lang="ka-GE" sz="2300" dirty="0" smtClean="0"/>
            </a:br>
            <a:r>
              <a:rPr lang="ka-GE" sz="2300" dirty="0" smtClean="0"/>
              <a:t>მისი მასა შემცირდა </a:t>
            </a:r>
          </a:p>
          <a:p>
            <a:r>
              <a:rPr lang="ka-GE" sz="2300" dirty="0" smtClean="0"/>
              <a:t>კავშირი ჰოკინგის გამოსხივებასთან</a:t>
            </a:r>
            <a:endParaRPr lang="ru-RU" sz="23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433" y="1678998"/>
            <a:ext cx="4238625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73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ფოტონების გაბნევა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599" y="1551709"/>
            <a:ext cx="10349345" cy="4821382"/>
          </a:xfrm>
        </p:spPr>
        <p:txBody>
          <a:bodyPr>
            <a:normAutofit/>
          </a:bodyPr>
          <a:lstStyle/>
          <a:p>
            <a:r>
              <a:rPr lang="ka-GE" sz="2400" dirty="0" smtClean="0"/>
              <a:t>ფოტონები წარმოადგენენ დაუმუხტავ ბოზონებს.</a:t>
            </a:r>
          </a:p>
          <a:p>
            <a:r>
              <a:rPr lang="ka-GE" sz="2400" dirty="0" smtClean="0"/>
              <a:t>თუ პოტონების ნაკადს ერთმანეთს დავუმიზნებთ, ჩვეულებრივ, ისინი შეუშფოთებლად გაივლიან</a:t>
            </a:r>
          </a:p>
          <a:p>
            <a:r>
              <a:rPr lang="ka-GE" sz="2400" dirty="0" smtClean="0"/>
              <a:t>მაგრამ არსებობს ალბათობა, რომ დროის მცირე</a:t>
            </a:r>
            <a:br>
              <a:rPr lang="ka-GE" sz="2400" dirty="0" smtClean="0"/>
            </a:br>
            <a:r>
              <a:rPr lang="ka-GE" sz="2400" dirty="0" smtClean="0"/>
              <a:t>ინტერვალში </a:t>
            </a:r>
            <a:r>
              <a:rPr lang="ka-GE" sz="2400" smtClean="0"/>
              <a:t>ფოტონისგან გაჩნდეს ვირტუალური</a:t>
            </a:r>
            <a:br>
              <a:rPr lang="ka-GE" sz="2400" smtClean="0"/>
            </a:br>
            <a:r>
              <a:rPr lang="ka-GE" sz="2400" smtClean="0"/>
              <a:t>ელექტრონ-პოზიტრონული </a:t>
            </a:r>
            <a:r>
              <a:rPr lang="ka-GE" sz="2400" dirty="0" smtClean="0"/>
              <a:t>წყვილი</a:t>
            </a:r>
          </a:p>
          <a:p>
            <a:r>
              <a:rPr lang="ka-GE" sz="2400" dirty="0" smtClean="0"/>
              <a:t>რა მოხდება, თუ ორი გამა კვანტი ამ დროს</a:t>
            </a:r>
            <a:br>
              <a:rPr lang="ka-GE" sz="2400" dirty="0" smtClean="0"/>
            </a:br>
            <a:r>
              <a:rPr lang="ka-GE" sz="2400" dirty="0" smtClean="0"/>
              <a:t>ერთმანეთის ახლოს აღმოჩნდება?</a:t>
            </a:r>
          </a:p>
          <a:p>
            <a:r>
              <a:rPr lang="ka-GE" sz="2400" dirty="0" smtClean="0"/>
              <a:t>ალბათობა მცირე. </a:t>
            </a:r>
            <a:r>
              <a:rPr lang="ka-GE" sz="2800" b="1" dirty="0" smtClean="0"/>
              <a:t>რატომ?</a:t>
            </a:r>
          </a:p>
          <a:p>
            <a:r>
              <a:rPr lang="ka-GE" sz="2400" dirty="0" smtClean="0"/>
              <a:t>შვინგერის ზღვარი: 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9" t="11168" r="12545" b="11065"/>
          <a:stretch/>
        </p:blipFill>
        <p:spPr>
          <a:xfrm>
            <a:off x="9074725" y="2970067"/>
            <a:ext cx="2175165" cy="2604656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5143499" y="5403272"/>
            <a:ext cx="3460173" cy="79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02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4327" y="2306782"/>
            <a:ext cx="9601200" cy="1485900"/>
          </a:xfrm>
        </p:spPr>
        <p:txBody>
          <a:bodyPr>
            <a:normAutofit/>
          </a:bodyPr>
          <a:lstStyle/>
          <a:p>
            <a:pPr algn="ctr"/>
            <a:r>
              <a:rPr lang="ka-GE" sz="4800" dirty="0" smtClean="0"/>
              <a:t>მადლობა ყურადღებისთვის!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49719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TM10001105[[fn=Урожай]]</Template>
  <TotalTime>860</TotalTime>
  <Words>231</Words>
  <Application>Microsoft Office PowerPoint</Application>
  <PresentationFormat>Широкоэкранный</PresentationFormat>
  <Paragraphs>56</Paragraphs>
  <Slides>14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Cambria Math</vt:lpstr>
      <vt:lpstr>Franklin Gothic Book</vt:lpstr>
      <vt:lpstr>Sylfaen</vt:lpstr>
      <vt:lpstr>Crop</vt:lpstr>
      <vt:lpstr>ივანე ჯავახიშვილის თბილისის სახელმწიფო უნივერსიტეტი  ფიზიკის მიმართულების სტუდენტი: თინათინ სუპატაშვილი</vt:lpstr>
      <vt:lpstr>ენერგიის რელატივისტური ფორმულა და     ჰაიზენბერგის განუზღვრელობის პრინციპი</vt:lpstr>
      <vt:lpstr>შენახვის კანონები</vt:lpstr>
      <vt:lpstr>ვირტუალური ნაწილაკები და ველის კვანტური თეორია</vt:lpstr>
      <vt:lpstr>სავსე სიცარიელე</vt:lpstr>
      <vt:lpstr>კაზიმირის ეფექტი</vt:lpstr>
      <vt:lpstr>კაზიმირის  ეფექტი</vt:lpstr>
      <vt:lpstr>შიგნით წარმოქმნილი ნაწილაკები შეიზღუდნენ: გარეთ წნევა მეტია, შედეგი- მიზიდვა!</vt:lpstr>
      <vt:lpstr>კაზიმირის ეფექტი ნაოსნობაში</vt:lpstr>
      <vt:lpstr>კაზიმის დინამიური ეფექტი   რა მოხდება, თუ დავიწყებ მეტალის ფირფიტების  სწრაფ, მაღალსიხშირულ ოსცილირებას?  ვირტუალურ ნაწილაკთა წყვილები ერთმანეთს დაშორდებიან და გახდებიან რეალურები. ადგილი ექნება გამოსხივებას. ენერგიის კანონის დაურღვევლად!  თუ ω^′=〖2ω〗_0 ,დროის ერთეულში წარმოქმნილი ნაწილაკების რაოდენობა:  〈n〉(t)= 〖sinh〗^2 (εω_0 tη^3 ), ε=a/λ,  η= λ/2L_0  a_ოსცილაციის ამპლიტუდა, ω_0_ უმცირესი საკუთარი სიხშირე   </vt:lpstr>
      <vt:lpstr>რატომ ვირტუალური?</vt:lpstr>
      <vt:lpstr>შავი ხვრელი</vt:lpstr>
      <vt:lpstr>ფოტონების გაბნევა</vt:lpstr>
      <vt:lpstr>მადლობა ყურადღებისთვის!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jako</dc:creator>
  <cp:lastModifiedBy>jako</cp:lastModifiedBy>
  <cp:revision>50</cp:revision>
  <dcterms:created xsi:type="dcterms:W3CDTF">2018-04-19T03:56:17Z</dcterms:created>
  <dcterms:modified xsi:type="dcterms:W3CDTF">2018-05-05T06:07:05Z</dcterms:modified>
</cp:coreProperties>
</file>