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59" r:id="rId3"/>
    <p:sldId id="260" r:id="rId4"/>
    <p:sldId id="264" r:id="rId5"/>
    <p:sldId id="273" r:id="rId6"/>
    <p:sldId id="261" r:id="rId7"/>
    <p:sldId id="262" r:id="rId8"/>
    <p:sldId id="267" r:id="rId9"/>
    <p:sldId id="265" r:id="rId10"/>
    <p:sldId id="270" r:id="rId11"/>
    <p:sldId id="272" r:id="rId12"/>
    <p:sldId id="275"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6/27/2019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6/27/2019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6/27/2019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62600" y="5257800"/>
            <a:ext cx="2932112" cy="1066800"/>
          </a:xfrm>
        </p:spPr>
        <p:txBody>
          <a:bodyPr>
            <a:normAutofit fontScale="90000"/>
          </a:bodyPr>
          <a:lstStyle/>
          <a:p>
            <a:r>
              <a:rPr lang="ka-GE" dirty="0" smtClean="0">
                <a:solidFill>
                  <a:srgbClr val="FFFF00"/>
                </a:solidFill>
              </a:rPr>
              <a:t>თინათინ სახვაძე</a:t>
            </a:r>
            <a:endParaRPr lang="en-US" dirty="0">
              <a:solidFill>
                <a:srgbClr val="FFFF00"/>
              </a:solidFill>
            </a:endParaRPr>
          </a:p>
        </p:txBody>
      </p:sp>
      <p:sp>
        <p:nvSpPr>
          <p:cNvPr id="4" name="Text Placeholder 3"/>
          <p:cNvSpPr>
            <a:spLocks noGrp="1"/>
          </p:cNvSpPr>
          <p:nvPr>
            <p:ph type="body" idx="1"/>
          </p:nvPr>
        </p:nvSpPr>
        <p:spPr>
          <a:xfrm>
            <a:off x="1066800" y="304800"/>
            <a:ext cx="7772400" cy="1295399"/>
          </a:xfrm>
        </p:spPr>
        <p:txBody>
          <a:bodyPr>
            <a:normAutofit/>
          </a:bodyPr>
          <a:lstStyle/>
          <a:p>
            <a:r>
              <a:rPr lang="ka-GE" sz="7200" dirty="0" smtClean="0">
                <a:solidFill>
                  <a:srgbClr val="FFFF00"/>
                </a:solidFill>
              </a:rPr>
              <a:t>ცეფეიდები </a:t>
            </a:r>
            <a:endParaRPr lang="en-US" sz="7200" dirty="0">
              <a:solidFill>
                <a:srgbClr val="FFFF00"/>
              </a:solidFill>
            </a:endParaRPr>
          </a:p>
        </p:txBody>
      </p:sp>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28600" y="685800"/>
            <a:ext cx="4114800" cy="5440363"/>
          </a:xfrm>
        </p:spPr>
        <p:txBody>
          <a:bodyPr>
            <a:normAutofit fontScale="70000" lnSpcReduction="20000"/>
          </a:bodyPr>
          <a:lstStyle/>
          <a:p>
            <a:pPr>
              <a:buFont typeface="Wingdings" pitchFamily="2" charset="2"/>
              <a:buChar char="q"/>
            </a:pPr>
            <a:r>
              <a:rPr lang="ka-GE" b="1" dirty="0" smtClean="0">
                <a:solidFill>
                  <a:schemeClr val="accent2"/>
                </a:solidFill>
              </a:rPr>
              <a:t>ცეფეიდებს უწოდებენ ცვალებადი ვარსკვლავების კლასს, რომელთა ნათობა პერიოდულად იცვლება - პულსირებს. შუქურას მსგავსად, ასეთი ვარსკვლავები განუწყვეტლივ პულსირებენ, იცვლის რა ამასთანავე, სიკაშკაშეს და </a:t>
            </a:r>
            <a:r>
              <a:rPr lang="ka-GE" b="1" dirty="0" smtClean="0">
                <a:solidFill>
                  <a:schemeClr val="accent2"/>
                </a:solidFill>
              </a:rPr>
              <a:t>ასევე სხვა </a:t>
            </a:r>
            <a:r>
              <a:rPr lang="ka-GE" b="1" dirty="0" smtClean="0">
                <a:solidFill>
                  <a:schemeClr val="accent2"/>
                </a:solidFill>
              </a:rPr>
              <a:t>ფიზიკურ </a:t>
            </a:r>
            <a:r>
              <a:rPr lang="ka-GE" b="1" dirty="0" smtClean="0">
                <a:solidFill>
                  <a:schemeClr val="accent2"/>
                </a:solidFill>
              </a:rPr>
              <a:t>მახასიათებლებს.</a:t>
            </a:r>
          </a:p>
          <a:p>
            <a:pPr>
              <a:buNone/>
            </a:pPr>
            <a:r>
              <a:rPr lang="ka-GE" b="1" dirty="0" smtClean="0">
                <a:solidFill>
                  <a:schemeClr val="accent2"/>
                </a:solidFill>
              </a:rPr>
              <a:t>      ასეთი </a:t>
            </a:r>
            <a:r>
              <a:rPr lang="ka-GE" b="1" dirty="0" smtClean="0">
                <a:solidFill>
                  <a:schemeClr val="accent2"/>
                </a:solidFill>
              </a:rPr>
              <a:t>პულსირებების მიზეზია ცეფეიდების რადიუსის </a:t>
            </a:r>
            <a:r>
              <a:rPr lang="ka-GE" b="1" dirty="0" smtClean="0">
                <a:solidFill>
                  <a:schemeClr val="accent2"/>
                </a:solidFill>
              </a:rPr>
              <a:t>ცვალებადობა.რადიუსის </a:t>
            </a:r>
            <a:r>
              <a:rPr lang="ka-GE" b="1" dirty="0" smtClean="0">
                <a:solidFill>
                  <a:schemeClr val="accent2"/>
                </a:solidFill>
              </a:rPr>
              <a:t>გაზრდისას ვარსკვლავი ცივდება და სიკაშკაშე იკლებს, ხოლო შემცირებისას ვარსკვლავი ცხელდება და სიკაშკაშე მატულობს. </a:t>
            </a:r>
            <a:endParaRPr lang="ru-RU" b="1" dirty="0">
              <a:solidFill>
                <a:schemeClr val="accent2"/>
              </a:solidFill>
            </a:endParaRPr>
          </a:p>
        </p:txBody>
      </p:sp>
      <p:pic>
        <p:nvPicPr>
          <p:cNvPr id="5" name="Content Placeholder 4" descr="RS-cefeidi-hubble.jpg"/>
          <p:cNvPicPr>
            <a:picLocks noGrp="1" noChangeAspect="1"/>
          </p:cNvPicPr>
          <p:nvPr>
            <p:ph sz="half" idx="2"/>
          </p:nvPr>
        </p:nvPicPr>
        <p:blipFill>
          <a:blip r:embed="rId2"/>
          <a:stretch>
            <a:fillRect/>
          </a:stretch>
        </p:blipFill>
        <p:spPr>
          <a:xfrm>
            <a:off x="4267200" y="762000"/>
            <a:ext cx="4648200" cy="5257800"/>
          </a:xfrm>
        </p:spPr>
      </p:pic>
    </p:spTree>
  </p:cSld>
  <p:clrMapOvr>
    <a:masterClrMapping/>
  </p:clrMapOvr>
  <p:transition>
    <p:wedg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0"/>
            <a:ext cx="3886200" cy="6858000"/>
          </a:xfrm>
        </p:spPr>
        <p:style>
          <a:lnRef idx="3">
            <a:schemeClr val="lt1"/>
          </a:lnRef>
          <a:fillRef idx="1">
            <a:schemeClr val="accent1"/>
          </a:fillRef>
          <a:effectRef idx="1">
            <a:schemeClr val="accent1"/>
          </a:effectRef>
          <a:fontRef idx="minor">
            <a:schemeClr val="lt1"/>
          </a:fontRef>
        </p:style>
        <p:txBody>
          <a:bodyPr>
            <a:normAutofit/>
          </a:bodyPr>
          <a:lstStyle/>
          <a:p>
            <a:pPr>
              <a:lnSpc>
                <a:spcPct val="150000"/>
              </a:lnSpc>
            </a:pPr>
            <a:r>
              <a:rPr lang="ka-GE" dirty="0" smtClean="0"/>
              <a:t>აღმოჩენის ავტორია ჯონ გუდრიკი(</a:t>
            </a:r>
            <a:r>
              <a:rPr lang="en-US" dirty="0" smtClean="0"/>
              <a:t>17 September 1764 – 20 April 1786)</a:t>
            </a:r>
            <a:endParaRPr lang="ru-RU" dirty="0"/>
          </a:p>
        </p:txBody>
      </p:sp>
      <p:pic>
        <p:nvPicPr>
          <p:cNvPr id="7" name="Content Placeholder 6" descr="220px-Goodricke_John.jpg"/>
          <p:cNvPicPr>
            <a:picLocks noGrp="1" noChangeAspect="1"/>
          </p:cNvPicPr>
          <p:nvPr>
            <p:ph sz="half" idx="2"/>
          </p:nvPr>
        </p:nvPicPr>
        <p:blipFill>
          <a:blip r:embed="rId2"/>
          <a:stretch>
            <a:fillRect/>
          </a:stretch>
        </p:blipFill>
        <p:spPr>
          <a:xfrm>
            <a:off x="3886200" y="0"/>
            <a:ext cx="5257800" cy="6858000"/>
          </a:xfrm>
        </p:spPr>
      </p:pic>
    </p:spTree>
  </p:cSld>
  <p:clrMapOvr>
    <a:masterClrMapping/>
  </p:clrMapOvr>
  <p:transition>
    <p:pull dir="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0"/>
            <a:ext cx="3962400" cy="6858000"/>
          </a:xfrm>
        </p:spPr>
        <p:style>
          <a:lnRef idx="1">
            <a:schemeClr val="accent1"/>
          </a:lnRef>
          <a:fillRef idx="2">
            <a:schemeClr val="accent1"/>
          </a:fillRef>
          <a:effectRef idx="1">
            <a:schemeClr val="accent1"/>
          </a:effectRef>
          <a:fontRef idx="minor">
            <a:schemeClr val="dk1"/>
          </a:fontRef>
        </p:style>
        <p:txBody>
          <a:bodyPr>
            <a:normAutofit lnSpcReduction="10000"/>
          </a:bodyPr>
          <a:lstStyle/>
          <a:p>
            <a:pPr algn="ctr">
              <a:buNone/>
            </a:pPr>
            <a:r>
              <a:rPr lang="ka-GE" dirty="0" smtClean="0"/>
              <a:t>ჯონ გუდრიკი ყოველ ღამეს ყურადღებით აკვირდებოდა </a:t>
            </a:r>
            <a:r>
              <a:rPr lang="ka-GE" dirty="0" smtClean="0"/>
              <a:t> </a:t>
            </a:r>
            <a:r>
              <a:rPr lang="ka-GE" i="1" dirty="0" smtClean="0"/>
              <a:t>ცეფევსის</a:t>
            </a:r>
          </a:p>
          <a:p>
            <a:pPr algn="ctr">
              <a:buNone/>
            </a:pPr>
            <a:r>
              <a:rPr lang="ka-GE" i="1" dirty="0" smtClean="0"/>
              <a:t>თანავარსკვლავედის</a:t>
            </a:r>
            <a:r>
              <a:rPr lang="ka-GE" dirty="0" smtClean="0"/>
              <a:t> </a:t>
            </a:r>
            <a:r>
              <a:rPr lang="ka-GE" dirty="0" smtClean="0"/>
              <a:t>ერთერთ </a:t>
            </a:r>
            <a:r>
              <a:rPr lang="ka-GE" dirty="0" smtClean="0"/>
              <a:t>ვარსკვლავს, სწორედ იმ ვარსკვლავს, რომელიც ვარსკვლავთა კატალოგებში </a:t>
            </a:r>
            <a:r>
              <a:rPr lang="el-GR" dirty="0" smtClean="0"/>
              <a:t>δ </a:t>
            </a:r>
            <a:r>
              <a:rPr lang="ka-GE" dirty="0" smtClean="0"/>
              <a:t>ასოთია აღნიშნული. ზოგჯერ ვარსკვლავი ჩვეულებრივზე უფრო კაშკაშა იყო, ზოგჯერ კი პირიქით - უფრო სუსტი.</a:t>
            </a:r>
            <a:endParaRPr lang="ru-RU" dirty="0"/>
          </a:p>
        </p:txBody>
      </p:sp>
      <p:pic>
        <p:nvPicPr>
          <p:cNvPr id="5" name="Content Placeholder 4" descr="CepheusCassiopeia1.jpg"/>
          <p:cNvPicPr>
            <a:picLocks noGrp="1" noChangeAspect="1"/>
          </p:cNvPicPr>
          <p:nvPr>
            <p:ph sz="half" idx="2"/>
          </p:nvPr>
        </p:nvPicPr>
        <p:blipFill>
          <a:blip r:embed="rId2"/>
          <a:stretch>
            <a:fillRect/>
          </a:stretch>
        </p:blipFill>
        <p:spPr>
          <a:xfrm>
            <a:off x="3962400" y="0"/>
            <a:ext cx="5181600" cy="6858000"/>
          </a:xfrm>
        </p:spPr>
      </p:pic>
    </p:spTree>
  </p:cSld>
  <p:clrMapOvr>
    <a:masterClrMapping/>
  </p:clrMapOvr>
  <p:transition>
    <p:wheel spokes="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p:spPr>
        <p:style>
          <a:lnRef idx="2">
            <a:schemeClr val="dk1">
              <a:shade val="50000"/>
            </a:schemeClr>
          </a:lnRef>
          <a:fillRef idx="1">
            <a:schemeClr val="dk1"/>
          </a:fillRef>
          <a:effectRef idx="0">
            <a:schemeClr val="dk1"/>
          </a:effectRef>
          <a:fontRef idx="minor">
            <a:schemeClr val="lt1"/>
          </a:fontRef>
        </p:style>
        <p:txBody>
          <a:bodyPr>
            <a:normAutofit/>
          </a:bodyPr>
          <a:lstStyle/>
          <a:p>
            <a:r>
              <a:rPr lang="ka-GE" sz="1600" dirty="0" smtClean="0">
                <a:solidFill>
                  <a:srgbClr val="FFFF00"/>
                </a:solidFill>
              </a:rPr>
              <a:t>მთავარ </a:t>
            </a:r>
            <a:r>
              <a:rPr lang="el-GR" sz="1600" dirty="0" smtClean="0">
                <a:solidFill>
                  <a:srgbClr val="FFFF00"/>
                </a:solidFill>
              </a:rPr>
              <a:t>δ </a:t>
            </a:r>
            <a:r>
              <a:rPr lang="ka-GE" sz="1600" dirty="0" smtClean="0">
                <a:solidFill>
                  <a:srgbClr val="FFFF00"/>
                </a:solidFill>
              </a:rPr>
              <a:t>ცეფეიდს 14” კუთხურ მანძილზე 7</a:t>
            </a:r>
            <a:r>
              <a:rPr lang="en-US" sz="1600" baseline="30000" dirty="0" smtClean="0">
                <a:solidFill>
                  <a:srgbClr val="FFFF00"/>
                </a:solidFill>
              </a:rPr>
              <a:t>m</a:t>
            </a:r>
            <a:r>
              <a:rPr lang="en-US" sz="1600" dirty="0" smtClean="0">
                <a:solidFill>
                  <a:srgbClr val="FFFF00"/>
                </a:solidFill>
              </a:rPr>
              <a:t>,5 </a:t>
            </a:r>
            <a:r>
              <a:rPr lang="ka-GE" sz="1600" dirty="0" smtClean="0">
                <a:solidFill>
                  <a:srgbClr val="FFFF00"/>
                </a:solidFill>
              </a:rPr>
              <a:t>თანამგზავრი ჰყავს: ოქროსფერი-მოყვითალო ცეფეიდი და მისი მოცისფრო თანამგზავრი მთელ ცაზე ერთერთი ულამაზესი ვარსკვლავიერი წყვილია უახლოეს ვარსკვლავიერ წყვილთა შორის</a:t>
            </a:r>
            <a:endParaRPr lang="ru-RU" sz="1600" dirty="0">
              <a:solidFill>
                <a:srgbClr val="FFFF00"/>
              </a:solidFill>
            </a:endParaRPr>
          </a:p>
        </p:txBody>
      </p:sp>
      <p:pic>
        <p:nvPicPr>
          <p:cNvPr id="4" name="Content Placeholder 3" descr="unnamed.jpg"/>
          <p:cNvPicPr>
            <a:picLocks noGrp="1" noChangeAspect="1"/>
          </p:cNvPicPr>
          <p:nvPr>
            <p:ph idx="1"/>
          </p:nvPr>
        </p:nvPicPr>
        <p:blipFill>
          <a:blip r:embed="rId2"/>
          <a:stretch>
            <a:fillRect/>
          </a:stretch>
        </p:blipFill>
        <p:spPr>
          <a:xfrm>
            <a:off x="1" y="1066800"/>
            <a:ext cx="9144000" cy="5791200"/>
          </a:xfrm>
        </p:spPr>
      </p:pic>
    </p:spTree>
  </p:cSld>
  <p:clrMapOvr>
    <a:masterClrMapping/>
  </p:clrMapOvr>
  <p:transition>
    <p:newsfla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381000"/>
            <a:ext cx="4038600" cy="5745163"/>
          </a:xfrm>
        </p:spPr>
        <p:txBody>
          <a:bodyPr>
            <a:normAutofit fontScale="85000" lnSpcReduction="20000"/>
          </a:bodyPr>
          <a:lstStyle/>
          <a:p>
            <a:pPr>
              <a:buFont typeface="Wingdings" pitchFamily="2" charset="2"/>
              <a:buChar char="Ø"/>
            </a:pPr>
            <a:r>
              <a:rPr lang="ka-GE" b="1" dirty="0" smtClean="0">
                <a:solidFill>
                  <a:schemeClr val="accent4">
                    <a:lumMod val="75000"/>
                  </a:schemeClr>
                </a:solidFill>
              </a:rPr>
              <a:t> ცეფეიდები ძალიან კაშკაშა ყვითელი გიგანტები ან ზეგიგანტები არიან, რომელთა ელვარება ასჯერ აჭარბებს მზისას. ელვარების ცვლილება ერთიდან ორასი დღის განმავლობაში ხდება. პულსაციის ციკლში ცეფეიდი ხან დიდი და ცივი ხდება, ხან პატარა და გავარვარებული. ნათობა მაქსიმალურია, როცა ვარსკვლავი მინიმუმამდეა შეკუმშული და პირიქით.</a:t>
            </a:r>
            <a:endParaRPr lang="ru-RU" b="1" dirty="0">
              <a:solidFill>
                <a:schemeClr val="accent4">
                  <a:lumMod val="75000"/>
                </a:schemeClr>
              </a:solidFill>
            </a:endParaRPr>
          </a:p>
        </p:txBody>
      </p:sp>
      <p:pic>
        <p:nvPicPr>
          <p:cNvPr id="5" name="Content Placeholder 4" descr="fejbj.jpg"/>
          <p:cNvPicPr>
            <a:picLocks noGrp="1" noChangeAspect="1"/>
          </p:cNvPicPr>
          <p:nvPr>
            <p:ph sz="half" idx="2"/>
          </p:nvPr>
        </p:nvPicPr>
        <p:blipFill>
          <a:blip r:embed="rId2"/>
          <a:stretch>
            <a:fillRect/>
          </a:stretch>
        </p:blipFill>
        <p:spPr>
          <a:xfrm>
            <a:off x="4495800" y="304800"/>
            <a:ext cx="4191000" cy="5638799"/>
          </a:xfrm>
        </p:spPr>
      </p:pic>
    </p:spTree>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0"/>
            <a:ext cx="9144000" cy="6858000"/>
          </a:xfrm>
        </p:spPr>
        <p:style>
          <a:lnRef idx="1">
            <a:schemeClr val="dk1"/>
          </a:lnRef>
          <a:fillRef idx="2">
            <a:schemeClr val="dk1"/>
          </a:fillRef>
          <a:effectRef idx="1">
            <a:schemeClr val="dk1"/>
          </a:effectRef>
          <a:fontRef idx="minor">
            <a:schemeClr val="dk1"/>
          </a:fontRef>
        </p:style>
        <p:txBody>
          <a:bodyPr>
            <a:normAutofit/>
          </a:bodyPr>
          <a:lstStyle/>
          <a:p>
            <a:r>
              <a:rPr lang="ka-GE" dirty="0" smtClean="0"/>
              <a:t>ცეფეიდებს ყოფენ ორ კლასად.</a:t>
            </a:r>
          </a:p>
          <a:p>
            <a:r>
              <a:rPr lang="en-US" b="1" dirty="0" smtClean="0"/>
              <a:t>I </a:t>
            </a:r>
            <a:r>
              <a:rPr lang="ka-GE" b="1" dirty="0" smtClean="0"/>
              <a:t>კლასის ცეფეიდები</a:t>
            </a:r>
            <a:r>
              <a:rPr lang="ka-GE" dirty="0" smtClean="0"/>
              <a:t> - ცვალებადი ვარსკვლავები რომელთა მასა 4-20 მზის მასის დიაპაზონშია და ნათობა დაახლოებით 100,000-ჯერ აჭარბებს მზისას. ნათობის ცვალებადობის პერიოდი შეიძლება აღწევდეს რამდენიმე თვეს, რადიუსის </a:t>
            </a:r>
            <a:r>
              <a:rPr lang="ka-GE" dirty="0" smtClean="0"/>
              <a:t>ცვლ</a:t>
            </a:r>
            <a:r>
              <a:rPr lang="ka-GE" dirty="0" smtClean="0"/>
              <a:t>ილ</a:t>
            </a:r>
            <a:r>
              <a:rPr lang="ka-GE" dirty="0" smtClean="0"/>
              <a:t>ება </a:t>
            </a:r>
            <a:r>
              <a:rPr lang="ka-GE" dirty="0" smtClean="0"/>
              <a:t>კი 25 %-ს. სპექტრულ კლასიფიკაციაში მათ უკავიათ ადგილი </a:t>
            </a:r>
            <a:r>
              <a:rPr lang="en-US" dirty="0" smtClean="0"/>
              <a:t>F6 - K2 </a:t>
            </a:r>
            <a:r>
              <a:rPr lang="ka-GE" dirty="0" smtClean="0"/>
              <a:t>დიაპაზონში.</a:t>
            </a:r>
          </a:p>
          <a:p>
            <a:r>
              <a:rPr lang="en-US" b="1" dirty="0" smtClean="0"/>
              <a:t>II </a:t>
            </a:r>
            <a:r>
              <a:rPr lang="ka-GE" b="1" dirty="0" smtClean="0"/>
              <a:t>კლასის ცეფეიდები</a:t>
            </a:r>
            <a:r>
              <a:rPr lang="ka-GE" dirty="0" smtClean="0"/>
              <a:t> - ცვლადი ვარსკვლავები რომელთა მასა დაახლოებით 0.5 მზის მასის ტოლია, </a:t>
            </a:r>
            <a:r>
              <a:rPr lang="ka-GE" dirty="0" smtClean="0"/>
              <a:t>ხოლო</a:t>
            </a:r>
            <a:r>
              <a:rPr lang="en-US" dirty="0" smtClean="0"/>
              <a:t> </a:t>
            </a:r>
            <a:r>
              <a:rPr lang="ka-GE" dirty="0" smtClean="0"/>
              <a:t>ნათობის ცვალებადობის პერიოდია 1-50 დღე. როგორც წესი ესენი არიან უფრო ძველი ვარსკვლავები რომლებიც შეიძლება რკინასაც შეიცავდნენ.</a:t>
            </a:r>
          </a:p>
          <a:p>
            <a:pPr>
              <a:buNone/>
            </a:pPr>
            <a:endParaRPr lang="ru-RU" dirty="0"/>
          </a:p>
        </p:txBody>
      </p:sp>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mgane.jpg"/>
          <p:cNvPicPr>
            <a:picLocks noGrp="1" noChangeAspect="1"/>
          </p:cNvPicPr>
          <p:nvPr>
            <p:ph type="pic" idx="1"/>
          </p:nvPr>
        </p:nvPicPr>
        <p:blipFill>
          <a:blip r:embed="rId2"/>
          <a:srcRect t="9393" b="9393"/>
          <a:stretch>
            <a:fillRect/>
          </a:stretch>
        </p:blipFill>
        <p:spPr>
          <a:xfrm>
            <a:off x="0" y="0"/>
            <a:ext cx="9144000" cy="5867400"/>
          </a:xfrm>
        </p:spPr>
      </p:pic>
      <p:sp>
        <p:nvSpPr>
          <p:cNvPr id="6" name="Title 1"/>
          <p:cNvSpPr>
            <a:spLocks noGrp="1"/>
          </p:cNvSpPr>
          <p:nvPr>
            <p:ph type="body" sz="half" idx="2"/>
          </p:nvPr>
        </p:nvSpPr>
        <p:spPr>
          <a:xfrm>
            <a:off x="0" y="5867400"/>
            <a:ext cx="9144000" cy="990600"/>
          </a:xfrm>
        </p:spPr>
        <p:txBody>
          <a:bodyPr>
            <a:normAutofit/>
          </a:bodyPr>
          <a:lstStyle/>
          <a:p>
            <a:r>
              <a:rPr lang="ka-GE" sz="2000" dirty="0" smtClean="0">
                <a:solidFill>
                  <a:srgbClr val="FF0000"/>
                </a:solidFill>
              </a:rPr>
              <a:t>გამოსახულებაზე აღნიშნულია ჩვენი გალაქტიკის ცენტრი და ორი პულსირებადი ვარსკვლავი, ცეფეიდი</a:t>
            </a:r>
            <a:endParaRPr lang="ru-RU" sz="2000" dirty="0">
              <a:solidFill>
                <a:srgbClr val="FF0000"/>
              </a:solidFill>
            </a:endParaRPr>
          </a:p>
        </p:txBody>
      </p:sp>
    </p:spTree>
  </p:cSld>
  <p:clrMapOvr>
    <a:masterClrMapping/>
  </p:clrMapOvr>
  <p:transition>
    <p:wedg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z0dkb.jpg"/>
          <p:cNvPicPr>
            <a:picLocks noGrp="1" noChangeAspect="1"/>
          </p:cNvPicPr>
          <p:nvPr>
            <p:ph idx="1"/>
          </p:nvPr>
        </p:nvPicPr>
        <p:blipFill>
          <a:blip r:embed="rId2"/>
          <a:stretch>
            <a:fillRect/>
          </a:stretch>
        </p:blipFill>
        <p:spPr>
          <a:xfrm>
            <a:off x="3124200" y="0"/>
            <a:ext cx="6019800" cy="6858000"/>
          </a:xfrm>
        </p:spPr>
      </p:pic>
      <p:sp>
        <p:nvSpPr>
          <p:cNvPr id="4" name="Text Placeholder 3"/>
          <p:cNvSpPr>
            <a:spLocks noGrp="1"/>
          </p:cNvSpPr>
          <p:nvPr>
            <p:ph type="body" sz="half" idx="2"/>
          </p:nvPr>
        </p:nvSpPr>
        <p:spPr>
          <a:xfrm>
            <a:off x="0" y="0"/>
            <a:ext cx="3124200" cy="6858000"/>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ka-GE" sz="2400" dirty="0" smtClean="0">
                <a:solidFill>
                  <a:schemeClr val="tx1">
                    <a:lumMod val="95000"/>
                    <a:lumOff val="5000"/>
                  </a:schemeClr>
                </a:solidFill>
              </a:rPr>
              <a:t>ყველაზე ცნობილი კოსმოსური შუქურაა პოლარული ვარსკვლავი, რომელიც ჩრდილოეთ პოლუსის მახლობლად მდებარეობს</a:t>
            </a:r>
            <a:endParaRPr lang="ru-RU" sz="2400" dirty="0">
              <a:solidFill>
                <a:schemeClr val="tx1">
                  <a:lumMod val="95000"/>
                  <a:lumOff val="5000"/>
                </a:schemeClr>
              </a:solidFill>
            </a:endParaRPr>
          </a:p>
        </p:txBody>
      </p:sp>
    </p:spTree>
  </p:cSld>
  <p:clrMapOvr>
    <a:masterClrMapping/>
  </p:clrMapOvr>
  <p:transition>
    <p:comb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p:spPr>
        <p:style>
          <a:lnRef idx="1">
            <a:schemeClr val="dk1"/>
          </a:lnRef>
          <a:fillRef idx="3">
            <a:schemeClr val="dk1"/>
          </a:fillRef>
          <a:effectRef idx="2">
            <a:schemeClr val="dk1"/>
          </a:effectRef>
          <a:fontRef idx="minor">
            <a:schemeClr val="lt1"/>
          </a:fontRef>
        </p:style>
        <p:txBody>
          <a:bodyPr/>
          <a:lstStyle/>
          <a:p>
            <a:r>
              <a:rPr lang="ka-GE" dirty="0" smtClean="0">
                <a:solidFill>
                  <a:srgbClr val="FF0000"/>
                </a:solidFill>
              </a:rPr>
              <a:t>ირმის ნახტომის ცეფეიდები</a:t>
            </a:r>
            <a:endParaRPr lang="ru-RU" dirty="0">
              <a:solidFill>
                <a:srgbClr val="FF0000"/>
              </a:solidFill>
            </a:endParaRPr>
          </a:p>
        </p:txBody>
      </p:sp>
      <p:pic>
        <p:nvPicPr>
          <p:cNvPr id="4" name="Content Placeholder 3" descr="b6pkw.jpg"/>
          <p:cNvPicPr>
            <a:picLocks noGrp="1" noChangeAspect="1"/>
          </p:cNvPicPr>
          <p:nvPr>
            <p:ph idx="1"/>
          </p:nvPr>
        </p:nvPicPr>
        <p:blipFill>
          <a:blip r:embed="rId2"/>
          <a:stretch>
            <a:fillRect/>
          </a:stretch>
        </p:blipFill>
        <p:spPr>
          <a:xfrm>
            <a:off x="0" y="1066800"/>
            <a:ext cx="9143999" cy="5791200"/>
          </a:xfrm>
        </p:spPr>
      </p:pic>
    </p:spTree>
  </p:cSld>
  <p:clrMapOvr>
    <a:masterClrMapping/>
  </p:clrMapOvr>
  <p:transition>
    <p:cover dir="l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0"/>
            <a:ext cx="3962400" cy="6858000"/>
          </a:xfrm>
        </p:spPr>
        <p:style>
          <a:lnRef idx="1">
            <a:schemeClr val="accent1"/>
          </a:lnRef>
          <a:fillRef idx="3">
            <a:schemeClr val="accent1"/>
          </a:fillRef>
          <a:effectRef idx="2">
            <a:schemeClr val="accent1"/>
          </a:effectRef>
          <a:fontRef idx="minor">
            <a:schemeClr val="lt1"/>
          </a:fontRef>
        </p:style>
        <p:txBody>
          <a:bodyPr>
            <a:normAutofit fontScale="77500" lnSpcReduction="20000"/>
          </a:bodyPr>
          <a:lstStyle/>
          <a:p>
            <a:r>
              <a:rPr lang="ka-GE" sz="2900" dirty="0" smtClean="0"/>
              <a:t>ცეფევსის თანავარსკვლავედში არის კიდევ ერთი, ძალზე კაშკაშა ცეფეიდი - </a:t>
            </a:r>
            <a:r>
              <a:rPr lang="el-GR" sz="2900" dirty="0" smtClean="0"/>
              <a:t>β  </a:t>
            </a:r>
            <a:r>
              <a:rPr lang="ka-GE" sz="2900" dirty="0" smtClean="0"/>
              <a:t>ვარსკვლავი</a:t>
            </a:r>
            <a:r>
              <a:rPr lang="en-US" sz="2900" dirty="0" smtClean="0"/>
              <a:t>.</a:t>
            </a:r>
            <a:r>
              <a:rPr lang="ka-GE" sz="2900" dirty="0" smtClean="0"/>
              <a:t> მას ბრწყინვალების ცვალებადობის ძალზე მცირე პერიოდი აქვს _ მხოლოდ 0,19 დღეღამე, და ასევე მცირე ამპლიტუდაც _ 0მ,05. შეუიარაღებელი თვალისათვის ის ყოველთვის ერთნაირად კაშკაშაა, მაგრამ ძალზე მგრძნობიარე ასტრონომიული ფოტომეტრები მკვეთრად აღიქვამენ სიკაშკაშის ამ უბადრუკ </a:t>
            </a:r>
            <a:r>
              <a:rPr lang="ka-GE" sz="2900" dirty="0" smtClean="0"/>
              <a:t>ცვალებადობას.</a:t>
            </a:r>
            <a:endParaRPr lang="ru-RU" dirty="0"/>
          </a:p>
        </p:txBody>
      </p:sp>
      <p:pic>
        <p:nvPicPr>
          <p:cNvPr id="5" name="Content Placeholder 4" descr="62.CepheusStars1 copy.jpg"/>
          <p:cNvPicPr>
            <a:picLocks noGrp="1" noChangeAspect="1"/>
          </p:cNvPicPr>
          <p:nvPr>
            <p:ph sz="half" idx="2"/>
          </p:nvPr>
        </p:nvPicPr>
        <p:blipFill>
          <a:blip r:embed="rId2"/>
          <a:stretch>
            <a:fillRect/>
          </a:stretch>
        </p:blipFill>
        <p:spPr>
          <a:xfrm>
            <a:off x="3962400" y="0"/>
            <a:ext cx="5181600" cy="6858000"/>
          </a:xfrm>
        </p:spPr>
      </p:pic>
    </p:spTree>
  </p:cSld>
  <p:clrMapOvr>
    <a:masterClrMapping/>
  </p:clrMapOvr>
  <p:transition>
    <p:diamond/>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blinds dir="vert"/>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TotalTime>
  <Words>118</Words>
  <Application>Microsoft Office PowerPoint</Application>
  <PresentationFormat>On-screen Show (4:3)</PresentationFormat>
  <Paragraphs>16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თინათინ სახვაძე</vt:lpstr>
      <vt:lpstr>Slide 2</vt:lpstr>
      <vt:lpstr>Slide 3</vt:lpstr>
      <vt:lpstr>Slide 4</vt:lpstr>
      <vt:lpstr>მთავარ δ ცეფეიდს 14” კუთხურ მანძილზე 7m,5 თანამგზავრი ჰყავს: ოქროსფერი-მოყვითალო ცეფეიდი და მისი მოცისფრო თანამგზავრი მთელ ცაზე ერთერთი ულამაზესი ვარსკვლავიერი წყვილია უახლოეს ვარსკვლავიერ წყვილთა შორის</vt:lpstr>
      <vt:lpstr>Slide 6</vt:lpstr>
      <vt:lpstr>Slide 7</vt:lpstr>
      <vt:lpstr>Slide 8</vt:lpstr>
      <vt:lpstr>Slide 9</vt:lpstr>
      <vt:lpstr>ირმის ნახტომის ცეფეიდები</vt:lpstr>
      <vt:lpstr>Slide 11</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rcuser4</cp:lastModifiedBy>
  <cp:revision>18</cp:revision>
  <dcterms:created xsi:type="dcterms:W3CDTF">2006-08-16T00:00:00Z</dcterms:created>
  <dcterms:modified xsi:type="dcterms:W3CDTF">2019-06-27T16:21:33Z</dcterms:modified>
</cp:coreProperties>
</file>