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4" r:id="rId2"/>
    <p:sldId id="265" r:id="rId3"/>
    <p:sldId id="256" r:id="rId4"/>
    <p:sldId id="257" r:id="rId5"/>
    <p:sldId id="258" r:id="rId6"/>
    <p:sldId id="263" r:id="rId7"/>
    <p:sldId id="259" r:id="rId8"/>
    <p:sldId id="260" r:id="rId9"/>
    <p:sldId id="261" r:id="rId10"/>
    <p:sldId id="262" r:id="rId11"/>
    <p:sldId id="267"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7C95233-1213-4680-9509-F9DC0398B013}"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9669259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95233-1213-4680-9509-F9DC0398B013}"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3288606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C95233-1213-4680-9509-F9DC0398B013}"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2348942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7C95233-1213-4680-9509-F9DC0398B013}"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2783802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7C95233-1213-4680-9509-F9DC0398B013}" type="datetimeFigureOut">
              <a:rPr lang="en-US" smtClean="0"/>
              <a:t>12/14/2020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2268392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7C95233-1213-4680-9509-F9DC0398B013}" type="datetimeFigureOut">
              <a:rPr lang="en-US" smtClean="0"/>
              <a:t>12/14/2020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3120160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C95233-1213-4680-9509-F9DC0398B013}" type="datetimeFigureOut">
              <a:rPr lang="en-US" smtClean="0"/>
              <a:t>12/14/2020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2089629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C95233-1213-4680-9509-F9DC0398B013}"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837581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C95233-1213-4680-9509-F9DC0398B013}" type="datetimeFigureOut">
              <a:rPr lang="en-US" smtClean="0"/>
              <a:t>12/14/2020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1929151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95233-1213-4680-9509-F9DC0398B013}"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2966356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C95233-1213-4680-9509-F9DC0398B013}" type="datetimeFigureOut">
              <a:rPr lang="en-US" smtClean="0"/>
              <a:t>12/14/2020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0BBA33-462B-4A62-BCA1-03058EF28270}" type="slidenum">
              <a:rPr lang="en-US" smtClean="0"/>
              <a:t>‹#›</a:t>
            </a:fld>
            <a:endParaRPr lang="en-US"/>
          </a:p>
        </p:txBody>
      </p:sp>
    </p:spTree>
    <p:extLst>
      <p:ext uri="{BB962C8B-B14F-4D97-AF65-F5344CB8AC3E}">
        <p14:creationId xmlns:p14="http://schemas.microsoft.com/office/powerpoint/2010/main" val="122108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C95233-1213-4680-9509-F9DC0398B013}" type="datetimeFigureOut">
              <a:rPr lang="en-US" smtClean="0"/>
              <a:t>12/14/2020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0BBA33-462B-4A62-BCA1-03058EF28270}" type="slidenum">
              <a:rPr lang="en-US" smtClean="0"/>
              <a:t>‹#›</a:t>
            </a:fld>
            <a:endParaRPr lang="en-US"/>
          </a:p>
        </p:txBody>
      </p:sp>
    </p:spTree>
    <p:extLst>
      <p:ext uri="{BB962C8B-B14F-4D97-AF65-F5344CB8AC3E}">
        <p14:creationId xmlns:p14="http://schemas.microsoft.com/office/powerpoint/2010/main" val="140161274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hyperlink" Target="https://scholar.google.com/citations?user=PIHH-0EAAAAJ&amp;hl=en&amp;oi=sra"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27" y="1"/>
            <a:ext cx="12092119" cy="6774872"/>
          </a:xfrm>
          <a:prstGeom prst="rect">
            <a:avLst/>
          </a:prstGeom>
        </p:spPr>
      </p:pic>
      <p:sp>
        <p:nvSpPr>
          <p:cNvPr id="2" name="Title 1"/>
          <p:cNvSpPr>
            <a:spLocks noGrp="1"/>
          </p:cNvSpPr>
          <p:nvPr>
            <p:ph type="ctrTitle"/>
          </p:nvPr>
        </p:nvSpPr>
        <p:spPr>
          <a:xfrm>
            <a:off x="1761259" y="1871446"/>
            <a:ext cx="9144000" cy="2418918"/>
          </a:xfrm>
        </p:spPr>
        <p:txBody>
          <a:bodyPr>
            <a:noAutofit/>
          </a:bodyPr>
          <a:lstStyle/>
          <a:p>
            <a:r>
              <a:rPr lang="ka-GE" sz="6600" dirty="0" smtClean="0">
                <a:solidFill>
                  <a:srgbClr val="0070C0"/>
                </a:solidFill>
              </a:rPr>
              <a:t>შავი ხვრელის ენტროპია</a:t>
            </a:r>
            <a:endParaRPr lang="en-US" sz="6600" dirty="0">
              <a:solidFill>
                <a:srgbClr val="0070C0"/>
              </a:solidFill>
            </a:endParaRPr>
          </a:p>
        </p:txBody>
      </p:sp>
      <p:sp>
        <p:nvSpPr>
          <p:cNvPr id="3" name="Subtitle 2"/>
          <p:cNvSpPr>
            <a:spLocks noGrp="1"/>
          </p:cNvSpPr>
          <p:nvPr>
            <p:ph type="subTitle" idx="1"/>
          </p:nvPr>
        </p:nvSpPr>
        <p:spPr>
          <a:xfrm>
            <a:off x="9244445" y="6161809"/>
            <a:ext cx="2947555" cy="342900"/>
          </a:xfrm>
        </p:spPr>
        <p:txBody>
          <a:bodyPr>
            <a:normAutofit/>
          </a:bodyPr>
          <a:lstStyle/>
          <a:p>
            <a:pPr algn="r"/>
            <a:r>
              <a:rPr lang="ka-GE" sz="1600" dirty="0" smtClean="0">
                <a:solidFill>
                  <a:srgbClr val="0070C0"/>
                </a:solidFill>
              </a:rPr>
              <a:t>მომხსენებელი: გოგა სუქნიძე</a:t>
            </a:r>
            <a:endParaRPr lang="en-US" sz="1600" dirty="0">
              <a:solidFill>
                <a:srgbClr val="0070C0"/>
              </a:solidFill>
            </a:endParaRPr>
          </a:p>
        </p:txBody>
      </p:sp>
    </p:spTree>
    <p:extLst>
      <p:ext uri="{BB962C8B-B14F-4D97-AF65-F5344CB8AC3E}">
        <p14:creationId xmlns:p14="http://schemas.microsoft.com/office/powerpoint/2010/main" val="3572454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127" y="0"/>
            <a:ext cx="12022282" cy="6858000"/>
          </a:xfrm>
        </p:spPr>
        <p:txBody>
          <a:bodyPr/>
          <a:lstStyle/>
          <a:p>
            <a:pPr algn="l"/>
            <a:endParaRPr lang="ka-GE" dirty="0" smtClean="0"/>
          </a:p>
          <a:p>
            <a:pPr marL="342900" indent="-342900" algn="l">
              <a:buFont typeface="Arial" panose="020B0604020202020204" pitchFamily="34" charset="0"/>
              <a:buChar char="•"/>
            </a:pPr>
            <a:endParaRPr lang="ka-GE" dirty="0"/>
          </a:p>
          <a:p>
            <a:pPr algn="l"/>
            <a:endParaRPr lang="ka-GE" dirty="0" smtClean="0"/>
          </a:p>
          <a:p>
            <a:pPr marL="342900" indent="-342900" algn="l">
              <a:buFont typeface="Arial" panose="020B0604020202020204" pitchFamily="34" charset="0"/>
              <a:buChar char="•"/>
            </a:pPr>
            <a:r>
              <a:rPr lang="ka-GE" sz="3200" dirty="0" smtClean="0"/>
              <a:t>ენტროპია და თერმოდინამიკის მეორე კანონი</a:t>
            </a:r>
          </a:p>
          <a:p>
            <a:pPr marL="342900" indent="-342900" algn="l">
              <a:buFont typeface="Arial" panose="020B0604020202020204" pitchFamily="34" charset="0"/>
              <a:buChar char="•"/>
            </a:pPr>
            <a:r>
              <a:rPr lang="ka-GE" sz="3200" dirty="0" smtClean="0"/>
              <a:t>მაქსველის დემონი</a:t>
            </a:r>
          </a:p>
          <a:p>
            <a:pPr marL="342900" indent="-342900" algn="l">
              <a:buFont typeface="Arial" panose="020B0604020202020204" pitchFamily="34" charset="0"/>
              <a:buChar char="•"/>
            </a:pPr>
            <a:r>
              <a:rPr lang="ka-GE" sz="3200" dirty="0" smtClean="0"/>
              <a:t>ბოლცმან-შანონ-ნეიმანის </a:t>
            </a:r>
            <a:r>
              <a:rPr lang="ka-GE" sz="3200" dirty="0" smtClean="0"/>
              <a:t>ენტროპია</a:t>
            </a:r>
          </a:p>
          <a:p>
            <a:pPr marL="342900" indent="-342900" algn="l">
              <a:buFont typeface="Arial" panose="020B0604020202020204" pitchFamily="34" charset="0"/>
              <a:buChar char="•"/>
            </a:pPr>
            <a:r>
              <a:rPr lang="ka-GE" sz="3200" dirty="0" smtClean="0"/>
              <a:t>შავი ხვრელი როგორც თერმოდინამიკური სისტემა</a:t>
            </a:r>
          </a:p>
          <a:p>
            <a:pPr marL="342900" indent="-342900" algn="l">
              <a:buFont typeface="Arial" panose="020B0604020202020204" pitchFamily="34" charset="0"/>
              <a:buChar char="•"/>
            </a:pPr>
            <a:r>
              <a:rPr lang="ka-GE" sz="3200" dirty="0" smtClean="0"/>
              <a:t>შავი ხვრელის ენტროპია </a:t>
            </a:r>
          </a:p>
          <a:p>
            <a:pPr marL="342900" indent="-342900" algn="l">
              <a:buFont typeface="Arial" panose="020B0604020202020204" pitchFamily="34" charset="0"/>
              <a:buChar char="•"/>
            </a:pPr>
            <a:r>
              <a:rPr lang="ka-GE" sz="3200" dirty="0" smtClean="0"/>
              <a:t>თერმოდინამიკის განზოგადოებული მეორე კანონი</a:t>
            </a:r>
            <a:endParaRPr lang="en-US" sz="3200" dirty="0"/>
          </a:p>
        </p:txBody>
      </p:sp>
    </p:spTree>
    <p:extLst>
      <p:ext uri="{BB962C8B-B14F-4D97-AF65-F5344CB8AC3E}">
        <p14:creationId xmlns:p14="http://schemas.microsoft.com/office/powerpoint/2010/main" val="312943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3047" y="1195633"/>
            <a:ext cx="3597177" cy="287703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1591" y="1261675"/>
            <a:ext cx="1604211" cy="2744956"/>
          </a:xfrm>
          <a:prstGeom prst="rect">
            <a:avLst/>
          </a:prstGeom>
        </p:spPr>
      </p:pic>
      <p:sp>
        <p:nvSpPr>
          <p:cNvPr id="2" name="Title 1"/>
          <p:cNvSpPr>
            <a:spLocks noGrp="1"/>
          </p:cNvSpPr>
          <p:nvPr>
            <p:ph type="ctrTitle"/>
          </p:nvPr>
        </p:nvSpPr>
        <p:spPr>
          <a:xfrm>
            <a:off x="983672" y="0"/>
            <a:ext cx="10238509" cy="766763"/>
          </a:xfrm>
        </p:spPr>
        <p:txBody>
          <a:bodyPr>
            <a:noAutofit/>
          </a:bodyPr>
          <a:lstStyle/>
          <a:p>
            <a:r>
              <a:rPr lang="ka-GE" sz="3600" dirty="0" smtClean="0"/>
              <a:t>ენტროპია და თერმოდინამიკის მეორე კანონი</a:t>
            </a:r>
            <a:endParaRPr lang="en-US" sz="3600" dirty="0"/>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50222" y="898234"/>
                <a:ext cx="12105408" cy="5959766"/>
              </a:xfrm>
            </p:spPr>
            <p:txBody>
              <a:bodyPr>
                <a:normAutofit/>
              </a:bodyPr>
              <a:lstStyle/>
              <a:p>
                <a:pPr algn="l"/>
                <a:r>
                  <a:rPr lang="ka-GE" b="1" dirty="0" smtClean="0"/>
                  <a:t>კარნოს ციკლი</a:t>
                </a:r>
              </a:p>
              <a:p>
                <a:pPr algn="l"/>
                <a:endParaRPr lang="ka-GE" b="1" dirty="0"/>
              </a:p>
              <a:p>
                <a:pPr algn="l"/>
                <a:endParaRPr lang="ka-GE" b="1" dirty="0" smtClean="0"/>
              </a:p>
              <a:p>
                <a:pPr algn="l"/>
                <a:endParaRPr lang="ka-GE" b="1" dirty="0"/>
              </a:p>
              <a:p>
                <a:pPr algn="l"/>
                <a:endParaRPr lang="ka-GE" b="1" dirty="0" smtClean="0"/>
              </a:p>
              <a:p>
                <a:pPr algn="l"/>
                <a:endParaRPr lang="ka-GE" b="1" dirty="0"/>
              </a:p>
              <a:p>
                <a:pPr algn="l"/>
                <a:endParaRPr lang="ka-GE" b="1" dirty="0" smtClean="0"/>
              </a:p>
              <a:p>
                <a:pPr algn="l"/>
                <a:r>
                  <a:rPr lang="ka-GE" b="1" dirty="0" smtClean="0"/>
                  <a:t>რუდოლფ კლაუზიუსი</a:t>
                </a:r>
                <a:endParaRPr lang="en-US" b="1" dirty="0" smtClean="0"/>
              </a:p>
              <a:p>
                <a:pPr algn="l"/>
                <a14:m>
                  <m:oMathPara xmlns:m="http://schemas.openxmlformats.org/officeDocument/2006/math">
                    <m:oMathParaPr>
                      <m:jc m:val="left"/>
                    </m:oMathParaPr>
                    <m:oMath xmlns:m="http://schemas.openxmlformats.org/officeDocument/2006/math">
                      <m:r>
                        <a:rPr lang="en-US"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𝑆</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𝑄</m:t>
                          </m:r>
                        </m:num>
                        <m:den>
                          <m:r>
                            <a:rPr lang="en-US" b="0" i="1" smtClean="0">
                              <a:latin typeface="Cambria Math" panose="02040503050406030204" pitchFamily="18" charset="0"/>
                              <a:ea typeface="Cambria Math" panose="02040503050406030204" pitchFamily="18" charset="0"/>
                            </a:rPr>
                            <m:t>𝑇</m:t>
                          </m:r>
                        </m:den>
                      </m:f>
                    </m:oMath>
                  </m:oMathPara>
                </a14:m>
                <a:endParaRPr lang="en-US" dirty="0" smtClean="0"/>
              </a:p>
              <a:p>
                <a:pPr algn="l"/>
                <a14:m>
                  <m:oMathPara xmlns:m="http://schemas.openxmlformats.org/officeDocument/2006/math">
                    <m:oMathParaPr>
                      <m:jc m:val="left"/>
                    </m:oMathParaPr>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𝑆</m:t>
                      </m:r>
                      <m:r>
                        <a:rPr lang="en-US" b="0" i="1" smtClean="0">
                          <a:latin typeface="Cambria Math" panose="02040503050406030204" pitchFamily="18" charset="0"/>
                          <a:ea typeface="Cambria Math" panose="02040503050406030204" pitchFamily="18" charset="0"/>
                        </a:rPr>
                        <m:t>=0</m:t>
                      </m:r>
                    </m:oMath>
                  </m:oMathPara>
                </a14:m>
                <a:endParaRPr lang="en-US" dirty="0" smtClean="0"/>
              </a:p>
              <a:p>
                <a:pPr algn="l"/>
                <a14:m>
                  <m:oMathPara xmlns:m="http://schemas.openxmlformats.org/officeDocument/2006/math">
                    <m:oMathParaPr>
                      <m:jc m:val="left"/>
                    </m:oMathParaPr>
                    <m:oMath xmlns:m="http://schemas.openxmlformats.org/officeDocument/2006/math">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ea typeface="Cambria Math" panose="02040503050406030204" pitchFamily="18" charset="0"/>
                        </a:rPr>
                        <m:t>𝑆</m:t>
                      </m:r>
                      <m:r>
                        <a:rPr lang="en-US" b="0" i="1" smtClean="0">
                          <a:latin typeface="Cambria Math" panose="02040503050406030204" pitchFamily="18" charset="0"/>
                          <a:ea typeface="Cambria Math" panose="02040503050406030204" pitchFamily="18" charset="0"/>
                        </a:rPr>
                        <m:t>&gt;0</m:t>
                      </m:r>
                    </m:oMath>
                  </m:oMathPara>
                </a14:m>
                <a:endParaRPr lang="en-US" dirty="0" smtClean="0"/>
              </a:p>
              <a:p>
                <a:pPr algn="l"/>
                <a:r>
                  <a:rPr lang="ka-GE" dirty="0" smtClean="0"/>
                  <a:t>შეუძლებელია შევქმნათ ციკლურად მომუშავე ძრავა, რომელიც ცხელი სხეულიდან ცივ სხეულში სითბოს გადატანის გარდა არაფერს გააკეთებს.</a:t>
                </a:r>
                <a:endParaRPr lang="en-US" dirty="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50222" y="898234"/>
                <a:ext cx="12105408" cy="5959766"/>
              </a:xfrm>
              <a:blipFill rotWithShape="0">
                <a:blip r:embed="rId4"/>
                <a:stretch>
                  <a:fillRect l="-755" t="-1227"/>
                </a:stretch>
              </a:blipFill>
            </p:spPr>
            <p:txBody>
              <a:bodyPr/>
              <a:lstStyle/>
              <a:p>
                <a:r>
                  <a:rPr lang="en-US">
                    <a:noFill/>
                  </a:rPr>
                  <a:t> </a:t>
                </a:r>
              </a:p>
            </p:txBody>
          </p:sp>
        </mc:Fallback>
      </mc:AlternateContent>
    </p:spTree>
    <p:extLst>
      <p:ext uri="{BB962C8B-B14F-4D97-AF65-F5344CB8AC3E}">
        <p14:creationId xmlns:p14="http://schemas.microsoft.com/office/powerpoint/2010/main" val="321111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0"/>
            <a:ext cx="9144000" cy="1056265"/>
          </a:xfrm>
        </p:spPr>
        <p:txBody>
          <a:bodyPr>
            <a:normAutofit/>
          </a:bodyPr>
          <a:lstStyle/>
          <a:p>
            <a:r>
              <a:rPr lang="ka-GE" sz="4800" b="1" dirty="0" smtClean="0"/>
              <a:t>მაქსველის დემონი</a:t>
            </a:r>
            <a:endParaRPr lang="en-US" sz="4800" b="1" dirty="0"/>
          </a:p>
        </p:txBody>
      </p:sp>
      <p:sp>
        <p:nvSpPr>
          <p:cNvPr id="3" name="Subtitle 2"/>
          <p:cNvSpPr>
            <a:spLocks noGrp="1"/>
          </p:cNvSpPr>
          <p:nvPr>
            <p:ph type="subTitle" idx="1"/>
          </p:nvPr>
        </p:nvSpPr>
        <p:spPr>
          <a:xfrm>
            <a:off x="0" y="1191347"/>
            <a:ext cx="5434445" cy="5593916"/>
          </a:xfrm>
        </p:spPr>
        <p:txBody>
          <a:bodyPr>
            <a:normAutofit lnSpcReduction="10000"/>
          </a:bodyPr>
          <a:lstStyle/>
          <a:p>
            <a:r>
              <a:rPr lang="ka-GE" b="1" dirty="0" smtClean="0"/>
              <a:t>პარადოქსი</a:t>
            </a:r>
          </a:p>
          <a:p>
            <a:pPr algn="l"/>
            <a:r>
              <a:rPr lang="ka-GE" sz="2200" dirty="0" smtClean="0"/>
              <a:t>წარმოვიდგინოთ ყუთი რომელშიც გვაქვს თერმულ წონასწორობაში მყოფი გაზი, ე.ი. ტემეპერატურა </a:t>
            </a:r>
            <a:r>
              <a:rPr lang="en-US" sz="2200" dirty="0" smtClean="0"/>
              <a:t>T </a:t>
            </a:r>
            <a:r>
              <a:rPr lang="ka-GE" sz="2200" dirty="0" smtClean="0"/>
              <a:t>არის ერთგვაროვანი მთელ ყუთში.</a:t>
            </a:r>
          </a:p>
          <a:p>
            <a:pPr algn="l"/>
            <a:r>
              <a:rPr lang="ka-GE" sz="2200" dirty="0" smtClean="0"/>
              <a:t>დემონს შეუძლია გააღოს და დაკეტოს ყუთში ჩადებული გამუოფის კარი</a:t>
            </a:r>
            <a:r>
              <a:rPr lang="ka-GE" sz="2200" dirty="0" smtClean="0"/>
              <a:t>.</a:t>
            </a:r>
            <a:endParaRPr lang="ka-GE" sz="2200" dirty="0" smtClean="0"/>
          </a:p>
          <a:p>
            <a:pPr algn="l"/>
            <a:r>
              <a:rPr lang="ka-GE" sz="2200" dirty="0" smtClean="0"/>
              <a:t>როგორც კი დემონის ქმედება გამოიწვევს მცირე ტემპერატურათა შორის სხვაობას მარჯვენა და მარცხენა ნაწილებს შორის, ის განაგრძობს ტემპერატურის გადაადგილებას ცივი(მარჯვენა) მახრიდან, ცხელ(მარცხენა) მხარეში, მუშაობის შესრულების გარეშე, რაც იწვევს თერმოდინამიკის მეორე კანონის დარღვევას.</a:t>
            </a:r>
            <a:r>
              <a:rPr lang="en-US" sz="2200" dirty="0" smtClean="0"/>
              <a:t> </a:t>
            </a:r>
            <a:r>
              <a:rPr lang="ka-GE" sz="2200" dirty="0" smtClean="0"/>
              <a:t>ენტროპია მცირდება ისე, რომ არსად არ იზრდება </a:t>
            </a:r>
            <a:r>
              <a:rPr lang="en-US" sz="2200" dirty="0" smtClean="0"/>
              <a:t>        </a:t>
            </a:r>
            <a:endParaRPr lang="en-US" sz="22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3217" y="1459142"/>
            <a:ext cx="5696349" cy="4068821"/>
          </a:xfrm>
          <a:prstGeom prst="rect">
            <a:avLst/>
          </a:prstGeom>
        </p:spPr>
      </p:pic>
    </p:spTree>
    <p:extLst>
      <p:ext uri="{BB962C8B-B14F-4D97-AF65-F5344CB8AC3E}">
        <p14:creationId xmlns:p14="http://schemas.microsoft.com/office/powerpoint/2010/main" val="14989040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535130"/>
            <a:ext cx="5205845" cy="6712527"/>
          </a:xfrm>
        </p:spPr>
        <p:txBody>
          <a:bodyPr>
            <a:normAutofit/>
          </a:bodyPr>
          <a:lstStyle/>
          <a:p>
            <a:r>
              <a:rPr lang="ka-GE" sz="2800" b="1" dirty="0" smtClean="0"/>
              <a:t>დემონის ეგზორციზმი (პარადოქსის გადაჭრა)</a:t>
            </a:r>
          </a:p>
          <a:p>
            <a:pPr algn="l"/>
            <a:endParaRPr lang="ka-GE" sz="2000" dirty="0" smtClean="0"/>
          </a:p>
          <a:p>
            <a:pPr algn="l"/>
            <a:r>
              <a:rPr lang="ka-GE" sz="2200" dirty="0" smtClean="0"/>
              <a:t>პარადოქსს გადაჭრის ჩვენს მიერ განხილული პროცესის ბოლო ეტაპი, ინფორმაციის წაშლა.</a:t>
            </a:r>
          </a:p>
          <a:p>
            <a:pPr algn="l"/>
            <a:r>
              <a:rPr lang="ka-GE" sz="2200" dirty="0" smtClean="0"/>
              <a:t>დემონმა, რომ თავის საქმე გააკეთოს ის უნდა დააკვირდეს ნაწილაკებს და შეინახოს ინფორმაცია მათ შესახებ. </a:t>
            </a:r>
          </a:p>
          <a:p>
            <a:pPr algn="l"/>
            <a:r>
              <a:rPr lang="ka-GE" sz="2200" dirty="0" smtClean="0"/>
              <a:t>ნაწილაკების ალბათურობა შემცირდება იმის ხარჯზე, რომ ეს ალბათურობა უნდა გადავიდეს დემონის გონებაში. </a:t>
            </a:r>
          </a:p>
          <a:p>
            <a:pPr algn="l"/>
            <a:r>
              <a:rPr lang="ka-GE" sz="2200" dirty="0" smtClean="0"/>
              <a:t>დემონმა ინფორმაცია უნდა წაშალოს რაც გამოიწვევს ენტროპიის გაზრდას გარე სამყაროში.</a:t>
            </a:r>
          </a:p>
          <a:p>
            <a:pPr algn="l"/>
            <a:endParaRPr lang="ka-GE" sz="2000" dirty="0" smtClean="0"/>
          </a:p>
          <a:p>
            <a:pPr algn="l"/>
            <a:endParaRPr lang="en-US"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7952" y="816270"/>
            <a:ext cx="4853446" cy="2775544"/>
          </a:xfrm>
          <a:prstGeom prst="rect">
            <a:avLst/>
          </a:prstGeom>
        </p:spPr>
      </p:pic>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4339" y="3891394"/>
            <a:ext cx="4560673" cy="2608116"/>
          </a:xfrm>
          <a:prstGeom prst="rect">
            <a:avLst/>
          </a:prstGeom>
        </p:spPr>
      </p:pic>
      <p:sp>
        <p:nvSpPr>
          <p:cNvPr id="9" name="Oval Callout 8"/>
          <p:cNvSpPr/>
          <p:nvPr/>
        </p:nvSpPr>
        <p:spPr>
          <a:xfrm>
            <a:off x="8655628" y="16170"/>
            <a:ext cx="1891144" cy="987137"/>
          </a:xfrm>
          <a:prstGeom prst="wedgeEllipseCallou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ka-GE" dirty="0" smtClean="0"/>
              <a:t>1100101010100101010101010101....</a:t>
            </a:r>
            <a:endParaRPr lang="en-US" dirty="0"/>
          </a:p>
        </p:txBody>
      </p:sp>
      <p:grpSp>
        <p:nvGrpSpPr>
          <p:cNvPr id="2" name="Group 1"/>
          <p:cNvGrpSpPr/>
          <p:nvPr/>
        </p:nvGrpSpPr>
        <p:grpSpPr>
          <a:xfrm>
            <a:off x="8068998" y="3514690"/>
            <a:ext cx="1184116" cy="540396"/>
            <a:chOff x="8068998" y="3514690"/>
            <a:chExt cx="1184116" cy="540396"/>
          </a:xfrm>
        </p:grpSpPr>
        <p:cxnSp>
          <p:nvCxnSpPr>
            <p:cNvPr id="23" name="Curved Connector 22"/>
            <p:cNvCxnSpPr/>
            <p:nvPr/>
          </p:nvCxnSpPr>
          <p:spPr>
            <a:xfrm flipV="1">
              <a:off x="8944849" y="3771914"/>
              <a:ext cx="308265" cy="283172"/>
            </a:xfrm>
            <a:prstGeom prst="curvedConnector3">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1" name="Curved Connector 30"/>
            <p:cNvCxnSpPr/>
            <p:nvPr/>
          </p:nvCxnSpPr>
          <p:spPr>
            <a:xfrm rot="16200000" flipV="1">
              <a:off x="8182658" y="3671453"/>
              <a:ext cx="248091" cy="226868"/>
            </a:xfrm>
            <a:prstGeom prst="curvedConnector3">
              <a:avLst>
                <a:gd name="adj1" fmla="val 50000"/>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Curved Connector 31"/>
            <p:cNvCxnSpPr/>
            <p:nvPr/>
          </p:nvCxnSpPr>
          <p:spPr>
            <a:xfrm rot="16200000" flipV="1">
              <a:off x="8378975" y="3617730"/>
              <a:ext cx="358278" cy="257672"/>
            </a:xfrm>
            <a:prstGeom prst="curvedConnector3">
              <a:avLst>
                <a:gd name="adj1" fmla="val 26798"/>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Curved Connector 32"/>
            <p:cNvCxnSpPr/>
            <p:nvPr/>
          </p:nvCxnSpPr>
          <p:spPr>
            <a:xfrm>
              <a:off x="8068998" y="3871230"/>
              <a:ext cx="318878" cy="108950"/>
            </a:xfrm>
            <a:prstGeom prst="curvedConnector3">
              <a:avLst>
                <a:gd name="adj1" fmla="val 59776"/>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Curved Connector 33"/>
            <p:cNvCxnSpPr/>
            <p:nvPr/>
          </p:nvCxnSpPr>
          <p:spPr>
            <a:xfrm flipV="1">
              <a:off x="8728352" y="3643302"/>
              <a:ext cx="308265" cy="283172"/>
            </a:xfrm>
            <a:prstGeom prst="curvedConnector3">
              <a:avLst>
                <a:gd name="adj1" fmla="val 39888"/>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8" name="Curved Connector 47"/>
            <p:cNvCxnSpPr/>
            <p:nvPr/>
          </p:nvCxnSpPr>
          <p:spPr>
            <a:xfrm rot="5400000" flipH="1" flipV="1">
              <a:off x="8605778" y="3657433"/>
              <a:ext cx="406124" cy="120638"/>
            </a:xfrm>
            <a:prstGeom prst="curvedConnector3">
              <a:avLst>
                <a:gd name="adj1" fmla="val 50000"/>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2575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5772" y="0"/>
            <a:ext cx="6535881" cy="1049482"/>
          </a:xfrm>
        </p:spPr>
        <p:txBody>
          <a:bodyPr>
            <a:normAutofit/>
          </a:bodyPr>
          <a:lstStyle/>
          <a:p>
            <a:r>
              <a:rPr lang="ka-GE" sz="3200" dirty="0" smtClean="0"/>
              <a:t>ბოლცმან-შანონ-ნეიმანის ენტროპია</a:t>
            </a:r>
            <a:endParaRPr lang="en-US" sz="3200" dirty="0"/>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0" y="1049482"/>
                <a:ext cx="12191999" cy="5808517"/>
              </a:xfrm>
            </p:spPr>
            <p:txBody>
              <a:bodyPr>
                <a:normAutofit/>
              </a:bodyPr>
              <a:lstStyle/>
              <a:p>
                <a:pPr algn="l"/>
                <a:r>
                  <a:rPr lang="ka-GE" sz="2000" dirty="0" smtClean="0"/>
                  <a:t>თერმოდინამიკაში </a:t>
                </a:r>
                <a:r>
                  <a:rPr lang="ka-GE" sz="2000" dirty="0" smtClean="0"/>
                  <a:t>ბოლცმანის </a:t>
                </a:r>
                <a:r>
                  <a:rPr lang="ka-GE" sz="2000" dirty="0" smtClean="0"/>
                  <a:t>ენტროპია სისტემისათვის განსაზღვრულია შემდეგნაირად:</a:t>
                </a:r>
              </a:p>
              <a:p>
                <a:pPr algn="l"/>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𝑆</m:t>
                      </m:r>
                      <m:r>
                        <a:rPr lang="en-US" sz="2000" b="0" i="1" smtClean="0">
                          <a:latin typeface="Cambria Math" panose="02040503050406030204" pitchFamily="18" charset="0"/>
                        </a:rPr>
                        <m:t>=</m:t>
                      </m:r>
                      <m:r>
                        <a:rPr lang="en-US" sz="2000" b="0" i="1" smtClean="0">
                          <a:latin typeface="Cambria Math" panose="02040503050406030204" pitchFamily="18" charset="0"/>
                        </a:rPr>
                        <m:t>𝑘𝑙𝑛𝑁</m:t>
                      </m:r>
                    </m:oMath>
                  </m:oMathPara>
                </a14:m>
                <a:endParaRPr lang="en-US" sz="2000" dirty="0" smtClean="0"/>
              </a:p>
              <a:p>
                <a:pPr algn="l"/>
                <a14:m>
                  <m:oMath xmlns:m="http://schemas.openxmlformats.org/officeDocument/2006/math">
                    <m:r>
                      <a:rPr lang="en-US" sz="2000" b="0" i="1" smtClean="0">
                        <a:latin typeface="Cambria Math" panose="02040503050406030204" pitchFamily="18" charset="0"/>
                      </a:rPr>
                      <m:t>𝑘</m:t>
                    </m:r>
                  </m:oMath>
                </a14:m>
                <a:r>
                  <a:rPr lang="en-US" sz="2000" dirty="0" smtClean="0"/>
                  <a:t>-</a:t>
                </a:r>
                <a:r>
                  <a:rPr lang="ka-GE" sz="2000" dirty="0" smtClean="0"/>
                  <a:t>ბოლცმანის</a:t>
                </a:r>
                <a:r>
                  <a:rPr lang="en-US" sz="2000" dirty="0" smtClean="0"/>
                  <a:t> </a:t>
                </a:r>
                <a:r>
                  <a:rPr lang="ka-GE" sz="2000" dirty="0" smtClean="0"/>
                  <a:t>მუდმივა</a:t>
                </a:r>
                <a:endParaRPr lang="en-US" sz="2000" dirty="0" smtClean="0"/>
              </a:p>
              <a:p>
                <a:pPr algn="l"/>
                <a14:m>
                  <m:oMath xmlns:m="http://schemas.openxmlformats.org/officeDocument/2006/math">
                    <m:r>
                      <a:rPr lang="ka-GE" sz="2000" b="0" i="1" smtClean="0">
                        <a:latin typeface="Cambria Math" panose="02040503050406030204" pitchFamily="18" charset="0"/>
                      </a:rPr>
                      <m:t>𝑁</m:t>
                    </m:r>
                  </m:oMath>
                </a14:m>
                <a:r>
                  <a:rPr lang="en-US" sz="2000" dirty="0" smtClean="0"/>
                  <a:t>-</a:t>
                </a:r>
                <a:r>
                  <a:rPr lang="ka-GE" sz="2000" dirty="0" smtClean="0"/>
                  <a:t>მიკრომდგომარეობების რაოდენობა, რომლებიც თანხვედრაშია მაკროდგომარეობასთან</a:t>
                </a:r>
                <a:endParaRPr lang="en-US" sz="2000" dirty="0" smtClean="0"/>
              </a:p>
              <a:p>
                <a:pPr algn="l"/>
                <a:endParaRPr lang="ka-GE" sz="2000" dirty="0" smtClean="0"/>
              </a:p>
              <a:p>
                <a:pPr algn="l"/>
                <a:r>
                  <a:rPr lang="ka-GE" sz="2000" dirty="0" smtClean="0"/>
                  <a:t>ინფორმაციის </a:t>
                </a:r>
                <a:r>
                  <a:rPr lang="ka-GE" sz="2000" dirty="0" smtClean="0"/>
                  <a:t>თეორიაში ენტროპია გვიჩვენებს ინფორმაციის განუზღვრელობას დაკავშირებულს დისკრეტულ ალბათურ </a:t>
                </a:r>
                <a:r>
                  <a:rPr lang="ka-GE" sz="2000" dirty="0" smtClean="0"/>
                  <a:t>ცვლადთან, რასაც შანონის ენტროპიას ვუწოდებთ</a:t>
                </a:r>
              </a:p>
              <a:p>
                <a:pPr algn="l"/>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𝐼</m:t>
                      </m:r>
                      <m:r>
                        <a:rPr lang="ka-GE" sz="2000" b="0" i="1" smtClean="0">
                          <a:latin typeface="Cambria Math" panose="02040503050406030204" pitchFamily="18" charset="0"/>
                        </a:rPr>
                        <m:t>=−</m:t>
                      </m:r>
                      <m:nary>
                        <m:naryPr>
                          <m:chr m:val="∑"/>
                          <m:ctrlPr>
                            <a:rPr lang="ka-GE" sz="2000" b="0" i="1" smtClean="0"/>
                          </m:ctrlPr>
                        </m:naryPr>
                        <m:sub>
                          <m:r>
                            <m:rPr>
                              <m:brk m:alnAt="23"/>
                            </m:rPr>
                            <a:rPr lang="en-US" sz="2000" b="0" i="1" smtClean="0">
                              <a:latin typeface="Cambria Math" panose="02040503050406030204" pitchFamily="18" charset="0"/>
                            </a:rPr>
                            <m:t>𝑖</m:t>
                          </m:r>
                          <m:r>
                            <a:rPr lang="en-US" sz="2000" b="0" i="1" smtClean="0">
                              <a:latin typeface="Cambria Math" panose="02040503050406030204" pitchFamily="18" charset="0"/>
                            </a:rPr>
                            <m:t>=1</m:t>
                          </m:r>
                        </m:sub>
                        <m:sup>
                          <m:r>
                            <a:rPr lang="ka-GE" sz="2000" b="0" i="1" smtClean="0"/>
                            <m:t>𝑁</m:t>
                          </m:r>
                        </m:sup>
                        <m:e>
                          <m:sSub>
                            <m:sSubPr>
                              <m:ctrlPr>
                                <a:rPr lang="ka-GE" sz="2000" b="0" i="1" smtClean="0"/>
                              </m:ctrlPr>
                            </m:sSubPr>
                            <m:e>
                              <m:r>
                                <a:rPr lang="en-US" sz="2000" b="0" i="1" smtClean="0">
                                  <a:latin typeface="Cambria Math" panose="02040503050406030204" pitchFamily="18" charset="0"/>
                                </a:rPr>
                                <m:t>𝑝</m:t>
                              </m:r>
                            </m:e>
                            <m:sub>
                              <m:r>
                                <a:rPr lang="en-US" sz="2000" b="0" i="1" smtClean="0">
                                  <a:latin typeface="Cambria Math" panose="02040503050406030204" pitchFamily="18" charset="0"/>
                                </a:rPr>
                                <m:t>𝑖</m:t>
                              </m:r>
                            </m:sub>
                          </m:sSub>
                          <m:r>
                            <a:rPr lang="en-US" sz="2000" b="0" i="1" smtClean="0">
                              <a:latin typeface="Cambria Math" panose="02040503050406030204" pitchFamily="18" charset="0"/>
                            </a:rPr>
                            <m:t>𝑙𝑛</m:t>
                          </m:r>
                          <m:sSub>
                            <m:sSubPr>
                              <m:ctrlPr>
                                <a:rPr lang="ka-GE" sz="2000" b="0" i="1" smtClean="0"/>
                              </m:ctrlPr>
                            </m:sSubPr>
                            <m:e>
                              <m:r>
                                <a:rPr lang="en-US" sz="2000" b="0" i="1" smtClean="0">
                                  <a:latin typeface="Cambria Math" panose="02040503050406030204" pitchFamily="18" charset="0"/>
                                </a:rPr>
                                <m:t>𝑝</m:t>
                              </m:r>
                            </m:e>
                            <m:sub>
                              <m:r>
                                <a:rPr lang="en-US" sz="2000" b="0" i="1" smtClean="0">
                                  <a:latin typeface="Cambria Math" panose="02040503050406030204" pitchFamily="18" charset="0"/>
                                </a:rPr>
                                <m:t>𝑖</m:t>
                              </m:r>
                            </m:sub>
                          </m:sSub>
                        </m:e>
                      </m:nary>
                    </m:oMath>
                  </m:oMathPara>
                </a14:m>
                <a:endParaRPr lang="en-US" sz="2000" dirty="0" smtClean="0"/>
              </a:p>
              <a:p>
                <a:pPr algn="l"/>
                <a14:m>
                  <m:oMath xmlns:m="http://schemas.openxmlformats.org/officeDocument/2006/math">
                    <m:sSub>
                      <m:sSubPr>
                        <m:ctrlPr>
                          <a:rPr lang="ka-GE" sz="2000" i="1">
                            <a:latin typeface="Cambria Math" panose="02040503050406030204" pitchFamily="18" charset="0"/>
                          </a:rPr>
                        </m:ctrlPr>
                      </m:sSubPr>
                      <m:e>
                        <m:r>
                          <a:rPr lang="en-US" sz="2000" i="1">
                            <a:latin typeface="Cambria Math" panose="02040503050406030204" pitchFamily="18" charset="0"/>
                          </a:rPr>
                          <m:t>𝑝</m:t>
                        </m:r>
                      </m:e>
                      <m:sub>
                        <m:r>
                          <a:rPr lang="en-US" sz="2000" i="1">
                            <a:latin typeface="Cambria Math" panose="02040503050406030204" pitchFamily="18" charset="0"/>
                          </a:rPr>
                          <m:t>𝑖</m:t>
                        </m:r>
                      </m:sub>
                    </m:sSub>
                  </m:oMath>
                </a14:m>
                <a:r>
                  <a:rPr lang="en-US" sz="2000" dirty="0" smtClean="0"/>
                  <a:t>- </a:t>
                </a:r>
                <a:r>
                  <a:rPr lang="ka-GE" sz="2000" dirty="0" smtClean="0"/>
                  <a:t>აღნიშნავს ალბათობას რომ სიდიდე იქნება </a:t>
                </a:r>
                <a14:m>
                  <m:oMath xmlns:m="http://schemas.openxmlformats.org/officeDocument/2006/math">
                    <m:r>
                      <a:rPr lang="en-US" sz="2000" b="0" i="1" smtClean="0">
                        <a:latin typeface="Cambria Math" panose="02040503050406030204" pitchFamily="18" charset="0"/>
                      </a:rPr>
                      <m:t>𝑖</m:t>
                    </m:r>
                  </m:oMath>
                </a14:m>
                <a:r>
                  <a:rPr lang="ka-GE" sz="2000" dirty="0" smtClean="0"/>
                  <a:t> მდგომარეობაში</a:t>
                </a:r>
              </a:p>
              <a:p>
                <a:pPr algn="l"/>
                <a:endParaRPr lang="ka-GE" sz="2000" dirty="0"/>
              </a:p>
              <a:p>
                <a:pPr algn="l"/>
                <a:r>
                  <a:rPr lang="ka-GE" sz="2000" dirty="0" smtClean="0"/>
                  <a:t>ენტროპიას კვანტურ მექანიკაში</a:t>
                </a:r>
                <a:r>
                  <a:rPr lang="en-US" sz="2000" dirty="0" smtClean="0"/>
                  <a:t> </a:t>
                </a:r>
                <a:r>
                  <a:rPr lang="ka-GE" sz="2000" dirty="0" smtClean="0"/>
                  <a:t>ვზომავთ ნეიმანის ენტროპიით, რაც უკავშირდება გაზომვის შედეგების  ინფორმაციის ნაკლებობას</a:t>
                </a:r>
              </a:p>
              <a:p>
                <a:pPr/>
                <a:r>
                  <a:rPr lang="en-US" sz="2000" b="0" dirty="0" smtClean="0"/>
                  <a:t>S</a:t>
                </a:r>
                <a14:m>
                  <m:oMath xmlns:m="http://schemas.openxmlformats.org/officeDocument/2006/math">
                    <m:r>
                      <a:rPr lang="en-US" sz="2000" b="0" i="1" smtClean="0">
                        <a:latin typeface="Cambria Math" panose="02040503050406030204" pitchFamily="18" charset="0"/>
                      </a:rPr>
                      <m:t>=−</m:t>
                    </m:r>
                    <m:r>
                      <a:rPr lang="en-US" sz="2000" b="0" i="1" smtClean="0">
                        <a:latin typeface="Cambria Math" panose="02040503050406030204" pitchFamily="18" charset="0"/>
                      </a:rPr>
                      <m:t>𝑡𝑟</m:t>
                    </m:r>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𝜌</m:t>
                    </m:r>
                    <m:r>
                      <a:rPr lang="en-US" sz="2000" b="0" i="1" smtClean="0">
                        <a:latin typeface="Cambria Math" panose="02040503050406030204" pitchFamily="18" charset="0"/>
                        <a:ea typeface="Cambria Math" panose="02040503050406030204" pitchFamily="18" charset="0"/>
                      </a:rPr>
                      <m:t>𝑙𝑛</m:t>
                    </m:r>
                    <m:r>
                      <a:rPr lang="en-US" sz="2000" b="0" i="1" smtClean="0">
                        <a:latin typeface="Cambria Math" panose="02040503050406030204" pitchFamily="18" charset="0"/>
                        <a:ea typeface="Cambria Math" panose="02040503050406030204" pitchFamily="18" charset="0"/>
                      </a:rPr>
                      <m:t>𝜌</m:t>
                    </m:r>
                    <m:r>
                      <a:rPr lang="en-US" sz="2000" b="0" i="1" smtClean="0">
                        <a:latin typeface="Cambria Math" panose="02040503050406030204" pitchFamily="18" charset="0"/>
                        <a:ea typeface="Cambria Math" panose="02040503050406030204" pitchFamily="18" charset="0"/>
                      </a:rPr>
                      <m:t>)</m:t>
                    </m:r>
                  </m:oMath>
                </a14:m>
                <a:r>
                  <a:rPr lang="en-US" sz="2000" dirty="0" smtClean="0"/>
                  <a:t>   </a:t>
                </a:r>
                <a:endParaRPr lang="ka-GE" sz="2000" dirty="0" smtClean="0"/>
              </a:p>
              <a:p>
                <a:pPr algn="l"/>
                <a14:m>
                  <m:oMath xmlns:m="http://schemas.openxmlformats.org/officeDocument/2006/math">
                    <m:r>
                      <a:rPr lang="en-US" sz="2000" i="1" smtClean="0">
                        <a:latin typeface="Cambria Math" panose="02040503050406030204" pitchFamily="18" charset="0"/>
                        <a:ea typeface="Cambria Math" panose="02040503050406030204" pitchFamily="18" charset="0"/>
                      </a:rPr>
                      <m:t>𝜌</m:t>
                    </m:r>
                  </m:oMath>
                </a14:m>
                <a:r>
                  <a:rPr lang="ka-GE" sz="2000" dirty="0" smtClean="0"/>
                  <a:t>-სიმკვრივის მატრიცა </a:t>
                </a:r>
                <a:endParaRPr lang="en-US" sz="2000" dirty="0" smtClean="0"/>
              </a:p>
              <a:p>
                <a:pPr algn="l"/>
                <a:endParaRPr lang="en-US" sz="2000" dirty="0" smtClean="0"/>
              </a:p>
              <a:p>
                <a:pPr/>
                <a:endParaRPr lang="en-US" sz="2000" dirty="0" smtClean="0"/>
              </a:p>
              <a:p>
                <a:endParaRPr lang="en-US" sz="2000" dirty="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0" y="1049482"/>
                <a:ext cx="12191999" cy="5808517"/>
              </a:xfrm>
              <a:blipFill rotWithShape="0">
                <a:blip r:embed="rId2"/>
                <a:stretch>
                  <a:fillRect l="-500" t="-944"/>
                </a:stretch>
              </a:blipFill>
            </p:spPr>
            <p:txBody>
              <a:bodyPr/>
              <a:lstStyle/>
              <a:p>
                <a:r>
                  <a:rPr lang="en-US">
                    <a:noFill/>
                  </a:rPr>
                  <a:t> </a:t>
                </a:r>
              </a:p>
            </p:txBody>
          </p:sp>
        </mc:Fallback>
      </mc:AlternateContent>
      <p:sp>
        <p:nvSpPr>
          <p:cNvPr id="7" name="TextBox 6"/>
          <p:cNvSpPr txBox="1"/>
          <p:nvPr/>
        </p:nvSpPr>
        <p:spPr>
          <a:xfrm>
            <a:off x="10948554" y="3784463"/>
            <a:ext cx="457201" cy="338554"/>
          </a:xfrm>
          <a:prstGeom prst="rect">
            <a:avLst/>
          </a:prstGeom>
          <a:noFill/>
        </p:spPr>
        <p:txBody>
          <a:bodyPr wrap="square" rtlCol="0">
            <a:spAutoFit/>
          </a:bodyPr>
          <a:lstStyle/>
          <a:p>
            <a:r>
              <a:rPr lang="ka-GE" sz="1600" dirty="0" smtClean="0"/>
              <a:t>(2)</a:t>
            </a:r>
            <a:endParaRPr lang="en-US" sz="1600" dirty="0"/>
          </a:p>
        </p:txBody>
      </p:sp>
      <p:sp>
        <p:nvSpPr>
          <p:cNvPr id="8" name="TextBox 7"/>
          <p:cNvSpPr txBox="1"/>
          <p:nvPr/>
        </p:nvSpPr>
        <p:spPr>
          <a:xfrm>
            <a:off x="10948554" y="5866519"/>
            <a:ext cx="457201" cy="338554"/>
          </a:xfrm>
          <a:prstGeom prst="rect">
            <a:avLst/>
          </a:prstGeom>
          <a:noFill/>
        </p:spPr>
        <p:txBody>
          <a:bodyPr wrap="square" rtlCol="0">
            <a:spAutoFit/>
          </a:bodyPr>
          <a:lstStyle/>
          <a:p>
            <a:r>
              <a:rPr lang="ka-GE" sz="1600" dirty="0" smtClean="0"/>
              <a:t>(3)</a:t>
            </a:r>
            <a:endParaRPr lang="en-US" sz="1600" dirty="0"/>
          </a:p>
        </p:txBody>
      </p:sp>
      <p:sp>
        <p:nvSpPr>
          <p:cNvPr id="4" name="TextBox 3"/>
          <p:cNvSpPr txBox="1"/>
          <p:nvPr/>
        </p:nvSpPr>
        <p:spPr>
          <a:xfrm>
            <a:off x="10948554" y="1368578"/>
            <a:ext cx="457201" cy="338554"/>
          </a:xfrm>
          <a:prstGeom prst="rect">
            <a:avLst/>
          </a:prstGeom>
          <a:noFill/>
        </p:spPr>
        <p:txBody>
          <a:bodyPr wrap="square" rtlCol="0">
            <a:spAutoFit/>
          </a:bodyPr>
          <a:lstStyle/>
          <a:p>
            <a:r>
              <a:rPr lang="ka-GE" sz="1600" dirty="0" smtClean="0"/>
              <a:t>(1)</a:t>
            </a:r>
            <a:endParaRPr lang="en-US" sz="1600" dirty="0"/>
          </a:p>
        </p:txBody>
      </p:sp>
    </p:spTree>
    <p:extLst>
      <p:ext uri="{BB962C8B-B14F-4D97-AF65-F5344CB8AC3E}">
        <p14:creationId xmlns:p14="http://schemas.microsoft.com/office/powerpoint/2010/main" val="126117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0"/>
            <a:ext cx="9144000" cy="1223963"/>
          </a:xfrm>
        </p:spPr>
        <p:txBody>
          <a:bodyPr>
            <a:normAutofit/>
          </a:bodyPr>
          <a:lstStyle/>
          <a:p>
            <a:r>
              <a:rPr lang="ka-GE" sz="3600" dirty="0" smtClean="0"/>
              <a:t>ანალოგია შავი ხვრელის ფიზიკასა და თერმოდინამიკას შორის</a:t>
            </a:r>
            <a:endParaRPr lang="en-US" sz="3600" dirty="0"/>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0" y="1347210"/>
                <a:ext cx="11897590" cy="5323754"/>
              </a:xfrm>
            </p:spPr>
            <p:txBody>
              <a:bodyPr/>
              <a:lstStyle/>
              <a:p>
                <a:pPr algn="l"/>
                <a:r>
                  <a:rPr lang="ka-GE" b="1" dirty="0" smtClean="0"/>
                  <a:t>მოტივაცია</a:t>
                </a:r>
              </a:p>
              <a:p>
                <a:pPr algn="l"/>
                <a:r>
                  <a:rPr lang="ka-GE" sz="2000" dirty="0" smtClean="0"/>
                  <a:t>მსგავსება შავი ხვრელის ზედაპირის ფართობის ზრდასა და ენტროპიის ზრდას შორის. </a:t>
                </a:r>
                <a:endParaRPr lang="ka-GE" sz="2000" dirty="0"/>
              </a:p>
              <a:p>
                <a:pPr algn="l"/>
                <a:r>
                  <a:rPr lang="ka-GE" sz="2000" dirty="0" smtClean="0"/>
                  <a:t>.  </a:t>
                </a:r>
                <a:endParaRPr lang="ka-GE" sz="2000" dirty="0" smtClean="0"/>
              </a:p>
              <a:p>
                <a:pPr algn="l"/>
                <a:r>
                  <a:rPr lang="ka-GE" sz="2000" dirty="0" smtClean="0"/>
                  <a:t>ქრისტოდულოუმ </a:t>
                </a:r>
                <a:r>
                  <a:rPr lang="ka-GE" sz="2000" dirty="0" smtClean="0"/>
                  <a:t>აჩვენა, რომ კერის შავი ხვრელი დაუყვანადი მასა </a:t>
                </a:r>
                <a:r>
                  <a:rPr lang="en-US" sz="2000" dirty="0"/>
                  <a:t>M</a:t>
                </a:r>
                <a:r>
                  <a:rPr lang="en-US" sz="2000" baseline="-25000" dirty="0"/>
                  <a:t>ir</a:t>
                </a:r>
                <a:r>
                  <a:rPr lang="en-US" sz="2000" dirty="0"/>
                  <a:t> </a:t>
                </a:r>
                <a:r>
                  <a:rPr lang="ka-GE" sz="2000" dirty="0" smtClean="0"/>
                  <a:t>და ზედაპირის ფართობი </a:t>
                </a:r>
                <a:r>
                  <a:rPr lang="en-US" sz="2000" dirty="0" smtClean="0"/>
                  <a:t>A</a:t>
                </a:r>
                <a:r>
                  <a:rPr lang="ka-GE" sz="2000" dirty="0" smtClean="0"/>
                  <a:t> ერთმანეთს უკავშირდებიან შემდეგი ფორმულით:</a:t>
                </a:r>
              </a:p>
              <a:p>
                <a:pPr algn="l"/>
                <a:r>
                  <a:rPr lang="ka-GE" sz="2000" dirty="0"/>
                  <a:t> </a:t>
                </a:r>
                <a:r>
                  <a:rPr lang="ka-GE" sz="2000" dirty="0" smtClean="0"/>
                  <a:t>                                                                          </a:t>
                </a:r>
                <a:r>
                  <a:rPr lang="en-US" sz="2000" dirty="0" smtClean="0"/>
                  <a:t>M</a:t>
                </a:r>
                <a:r>
                  <a:rPr lang="en-US" sz="2000" baseline="-25000" dirty="0" smtClean="0"/>
                  <a:t>ir</a:t>
                </a:r>
                <a:r>
                  <a:rPr lang="en-US" sz="2000" dirty="0"/>
                  <a:t>=</a:t>
                </a:r>
                <a14:m>
                  <m:oMath xmlns:m="http://schemas.openxmlformats.org/officeDocument/2006/math">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𝐴</m:t>
                                </m:r>
                              </m:num>
                              <m:den>
                                <m:r>
                                  <a:rPr lang="en-US" sz="2000" i="1">
                                    <a:latin typeface="Cambria Math" panose="02040503050406030204" pitchFamily="18" charset="0"/>
                                  </a:rPr>
                                  <m:t>16</m:t>
                                </m:r>
                                <m:r>
                                  <a:rPr lang="en-US" sz="2000" i="1">
                                    <a:latin typeface="Cambria Math" panose="02040503050406030204" pitchFamily="18" charset="0"/>
                                  </a:rPr>
                                  <m:t>𝜋</m:t>
                                </m:r>
                              </m:den>
                            </m:f>
                          </m:e>
                        </m:d>
                      </m:e>
                      <m:sup>
                        <m:r>
                          <a:rPr lang="en-US" sz="2000" i="1">
                            <a:latin typeface="Cambria Math" panose="02040503050406030204" pitchFamily="18" charset="0"/>
                          </a:rPr>
                          <m:t>1/2</m:t>
                        </m:r>
                      </m:sup>
                    </m:sSup>
                  </m:oMath>
                </a14:m>
                <a:r>
                  <a:rPr lang="ka-GE" sz="2000" dirty="0" smtClean="0"/>
                  <a:t>                                                                            </a:t>
                </a:r>
                <a:r>
                  <a:rPr lang="ka-GE" sz="1800" dirty="0" smtClean="0"/>
                  <a:t>(4)</a:t>
                </a:r>
                <a:endParaRPr lang="en-US" sz="1800" dirty="0"/>
              </a:p>
              <a:p>
                <a:pPr algn="l"/>
                <a:endParaRPr lang="en-US" sz="2000" dirty="0" smtClean="0"/>
              </a:p>
              <a:p>
                <a:pPr algn="l"/>
                <a:r>
                  <a:rPr lang="ka-GE" sz="2000" dirty="0" smtClean="0"/>
                  <a:t>გვინდა ავაგოთ </a:t>
                </a:r>
                <a:r>
                  <a:rPr lang="ka-GE" sz="2000" dirty="0" smtClean="0"/>
                  <a:t>მე-(2)-ეთერმოდინამიკური გამოსახულების შავი ხვრელის ანალოგია </a:t>
                </a:r>
              </a:p>
              <a:p>
                <a:pPr algn="l"/>
                <a:r>
                  <a:rPr lang="ka-GE" sz="2000" dirty="0"/>
                  <a:t> </a:t>
                </a:r>
                <a:r>
                  <a:rPr lang="ka-GE" sz="2000" dirty="0" smtClean="0"/>
                  <a:t>                                                                          </a:t>
                </a:r>
                <a14:m>
                  <m:oMath xmlns:m="http://schemas.openxmlformats.org/officeDocument/2006/math">
                    <m:r>
                      <a:rPr lang="en-US" sz="2000" i="1" dirty="0" smtClean="0">
                        <a:latin typeface="Cambria Math" panose="02040503050406030204" pitchFamily="18" charset="0"/>
                      </a:rPr>
                      <m:t>𝑑𝐸</m:t>
                    </m:r>
                    <m:r>
                      <a:rPr lang="en-US" sz="2000" i="1" dirty="0" smtClean="0">
                        <a:latin typeface="Cambria Math" panose="02040503050406030204" pitchFamily="18" charset="0"/>
                      </a:rPr>
                      <m:t>=</m:t>
                    </m:r>
                    <m:r>
                      <a:rPr lang="en-US" sz="2000" i="1" dirty="0" err="1" smtClean="0">
                        <a:latin typeface="Cambria Math" panose="02040503050406030204" pitchFamily="18" charset="0"/>
                      </a:rPr>
                      <m:t>𝑇𝑑𝑆</m:t>
                    </m:r>
                    <m:r>
                      <a:rPr lang="en-US" sz="2000" i="1" dirty="0" err="1" smtClean="0">
                        <a:latin typeface="Cambria Math" panose="02040503050406030204" pitchFamily="18" charset="0"/>
                      </a:rPr>
                      <m:t>−</m:t>
                    </m:r>
                    <m:r>
                      <a:rPr lang="en-US" sz="2000" i="1" dirty="0" err="1" smtClean="0">
                        <a:latin typeface="Cambria Math" panose="02040503050406030204" pitchFamily="18" charset="0"/>
                      </a:rPr>
                      <m:t>𝑃𝑑𝑉</m:t>
                    </m:r>
                  </m:oMath>
                </a14:m>
                <a:r>
                  <a:rPr lang="ka-GE" sz="2000" dirty="0" smtClean="0"/>
                  <a:t>                                                                    </a:t>
                </a:r>
                <a:r>
                  <a:rPr lang="ka-GE" sz="1800" dirty="0" smtClean="0"/>
                  <a:t>(5)</a:t>
                </a:r>
                <a:endParaRPr lang="ka-GE" sz="1800" dirty="0" smtClean="0"/>
              </a:p>
              <a:p>
                <a:pPr algn="l"/>
                <a:endParaRPr lang="ka-GE" sz="1800" dirty="0"/>
              </a:p>
              <a:p>
                <a:pPr algn="l"/>
                <a:r>
                  <a:rPr lang="ka-GE" sz="1800" dirty="0" smtClean="0"/>
                  <a:t>განვსაზღვროთ სიდიდე </a:t>
                </a:r>
                <a:r>
                  <a:rPr lang="en-US" sz="1800" dirty="0" smtClean="0"/>
                  <a:t>“</a:t>
                </a:r>
                <a:r>
                  <a:rPr lang="ka-GE" sz="1800" dirty="0" smtClean="0"/>
                  <a:t>რაციონალური ფართობი</a:t>
                </a:r>
                <a:r>
                  <a:rPr lang="en-US" sz="1800" dirty="0" smtClean="0"/>
                  <a:t>”</a:t>
                </a:r>
                <a:r>
                  <a:rPr lang="ka-GE" sz="1800" dirty="0" smtClean="0"/>
                  <a:t>:</a:t>
                </a:r>
                <a:r>
                  <a:rPr lang="en-US" sz="1800" dirty="0" smtClean="0"/>
                  <a:t> </a:t>
                </a:r>
                <a:r>
                  <a:rPr lang="el-GR" sz="2000" dirty="0" smtClean="0"/>
                  <a:t>α</a:t>
                </a:r>
                <a:r>
                  <a:rPr lang="ka-GE" sz="2000" dirty="0" smtClean="0"/>
                  <a:t>= </a:t>
                </a:r>
                <a14:m>
                  <m:oMath xmlns:m="http://schemas.openxmlformats.org/officeDocument/2006/math">
                    <m:f>
                      <m:fPr>
                        <m:ctrlPr>
                          <a:rPr lang="ka-GE" sz="2000" i="1" smtClean="0">
                            <a:latin typeface="Cambria Math" panose="02040503050406030204" pitchFamily="18" charset="0"/>
                          </a:rPr>
                        </m:ctrlPr>
                      </m:fPr>
                      <m:num>
                        <m:r>
                          <a:rPr lang="en-US" sz="2000" b="0" i="1" smtClean="0">
                            <a:latin typeface="Cambria Math" panose="02040503050406030204" pitchFamily="18" charset="0"/>
                          </a:rPr>
                          <m:t>𝐴</m:t>
                        </m:r>
                      </m:num>
                      <m:den>
                        <m:r>
                          <a:rPr lang="en-US" sz="2000" b="0" i="1" smtClean="0">
                            <a:latin typeface="Cambria Math" panose="02040503050406030204" pitchFamily="18" charset="0"/>
                          </a:rPr>
                          <m:t>4</m:t>
                        </m:r>
                        <m:r>
                          <a:rPr lang="en-US" sz="2000" b="0" i="1" smtClean="0">
                            <a:latin typeface="Cambria Math" panose="02040503050406030204" pitchFamily="18" charset="0"/>
                            <a:ea typeface="Cambria Math" panose="02040503050406030204" pitchFamily="18" charset="0"/>
                          </a:rPr>
                          <m:t>𝜋</m:t>
                        </m:r>
                      </m:den>
                    </m:f>
                  </m:oMath>
                </a14:m>
                <a:r>
                  <a:rPr lang="en-US" sz="2000" dirty="0" smtClean="0"/>
                  <a:t>                                                                                    </a:t>
                </a:r>
                <a:r>
                  <a:rPr lang="en-US" sz="1800" dirty="0" smtClean="0"/>
                  <a:t> </a:t>
                </a:r>
                <a:r>
                  <a:rPr lang="en-US" sz="1800" dirty="0" smtClean="0"/>
                  <a:t>(</a:t>
                </a:r>
                <a:r>
                  <a:rPr lang="ka-GE" sz="1800" dirty="0" smtClean="0"/>
                  <a:t>6</a:t>
                </a:r>
                <a:r>
                  <a:rPr lang="en-US" sz="1800" dirty="0" smtClean="0"/>
                  <a:t>)</a:t>
                </a:r>
                <a:endParaRPr lang="ka-GE" sz="1800" dirty="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0" y="1347210"/>
                <a:ext cx="11897590" cy="5323754"/>
              </a:xfrm>
              <a:blipFill rotWithShape="0">
                <a:blip r:embed="rId2"/>
                <a:stretch>
                  <a:fillRect l="-768" t="-1375"/>
                </a:stretch>
              </a:blipFill>
            </p:spPr>
            <p:txBody>
              <a:bodyPr/>
              <a:lstStyle/>
              <a:p>
                <a:r>
                  <a:rPr lang="en-US">
                    <a:noFill/>
                  </a:rPr>
                  <a:t> </a:t>
                </a:r>
              </a:p>
            </p:txBody>
          </p:sp>
        </mc:Fallback>
      </mc:AlternateContent>
    </p:spTree>
    <p:extLst>
      <p:ext uri="{BB962C8B-B14F-4D97-AF65-F5344CB8AC3E}">
        <p14:creationId xmlns:p14="http://schemas.microsoft.com/office/powerpoint/2010/main" val="2791898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1020901" y="4073236"/>
            <a:ext cx="270163" cy="384463"/>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p:cNvSpPr/>
          <p:nvPr/>
        </p:nvSpPr>
        <p:spPr>
          <a:xfrm>
            <a:off x="1872959" y="4051532"/>
            <a:ext cx="1714500" cy="384463"/>
          </a:xfrm>
          <a:prstGeom prst="ellipse">
            <a:avLst/>
          </a:prstGeom>
          <a:solidFill>
            <a:schemeClr val="bg1"/>
          </a:solidFill>
          <a:ln>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0" name="Oval 19"/>
          <p:cNvSpPr/>
          <p:nvPr/>
        </p:nvSpPr>
        <p:spPr>
          <a:xfrm>
            <a:off x="3688772" y="5247545"/>
            <a:ext cx="306533" cy="461665"/>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4021282" y="5218606"/>
            <a:ext cx="1122218" cy="490604"/>
          </a:xfrm>
          <a:prstGeom prst="ellipse">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83128" y="0"/>
                <a:ext cx="11876810" cy="6858000"/>
              </a:xfrm>
            </p:spPr>
            <p:txBody>
              <a:bodyPr>
                <a:normAutofit/>
              </a:bodyPr>
              <a:lstStyle/>
              <a:p>
                <a:pPr algn="l"/>
                <a:r>
                  <a:rPr lang="ka-GE" sz="2000" dirty="0" smtClean="0"/>
                  <a:t>განვიხილოთ კერის შავი ხვრელი, მასით </a:t>
                </a:r>
                <a:r>
                  <a:rPr lang="en-US" sz="2000" dirty="0" smtClean="0"/>
                  <a:t>M, </a:t>
                </a:r>
                <a:r>
                  <a:rPr lang="ka-GE" sz="2000" dirty="0" smtClean="0"/>
                  <a:t>მუხტით </a:t>
                </a:r>
                <a:r>
                  <a:rPr lang="en-US" sz="2000" dirty="0" smtClean="0"/>
                  <a:t>Q </a:t>
                </a:r>
                <a:r>
                  <a:rPr lang="ka-GE" sz="2000" dirty="0" smtClean="0"/>
                  <a:t> და კუთხური მომენტით </a:t>
                </a:r>
                <a:r>
                  <a:rPr lang="en-US" sz="2000" b="1" dirty="0" smtClean="0"/>
                  <a:t>L</a:t>
                </a:r>
                <a:r>
                  <a:rPr lang="en-US" sz="2000" dirty="0" smtClean="0"/>
                  <a:t>. </a:t>
                </a:r>
                <a:endParaRPr lang="ka-GE" sz="2000" dirty="0"/>
              </a:p>
              <a:p>
                <a:r>
                  <a:rPr lang="en-US" sz="2000" dirty="0" smtClean="0"/>
                  <a:t>      </a:t>
                </a:r>
                <a:r>
                  <a:rPr lang="ka-GE" sz="2000" dirty="0" smtClean="0"/>
                  <a:t>  </a:t>
                </a:r>
                <a:r>
                  <a:rPr lang="en-US" sz="2000" dirty="0" smtClean="0"/>
                  <a:t>                  </a:t>
                </a:r>
                <a14:m>
                  <m:oMath xmlns:m="http://schemas.openxmlformats.org/officeDocument/2006/math">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𝑑𝑠</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rPr>
                          <m:t>𝑡𝑡</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𝑑𝑡</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+2</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rPr>
                          <m:t>𝑡</m:t>
                        </m:r>
                        <m:r>
                          <a:rPr lang="en-US" sz="2000" b="0" i="1" smtClean="0">
                            <a:latin typeface="Cambria Math" panose="02040503050406030204" pitchFamily="18" charset="0"/>
                            <a:ea typeface="Cambria Math" panose="02040503050406030204" pitchFamily="18" charset="0"/>
                          </a:rPr>
                          <m:t>𝜑</m:t>
                        </m:r>
                      </m:sub>
                    </m:sSub>
                    <m:r>
                      <a:rPr lang="en-US" sz="2000" b="0" i="1" smtClean="0">
                        <a:latin typeface="Cambria Math" panose="02040503050406030204" pitchFamily="18" charset="0"/>
                      </a:rPr>
                      <m:t>𝑑𝑡𝑑</m:t>
                    </m:r>
                    <m:r>
                      <a:rPr lang="en-US" sz="2000" b="0" i="1" smtClean="0">
                        <a:latin typeface="Cambria Math" panose="02040503050406030204" pitchFamily="18" charset="0"/>
                        <a:ea typeface="Cambria Math" panose="02040503050406030204" pitchFamily="18" charset="0"/>
                      </a:rPr>
                      <m:t>𝜑</m:t>
                    </m:r>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ea typeface="Cambria Math" panose="02040503050406030204" pitchFamily="18" charset="0"/>
                          </a:rPr>
                          <m:t>𝜑𝜑</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𝑑</m:t>
                        </m:r>
                        <m:r>
                          <a:rPr lang="en-US" sz="2000" b="0" i="1" smtClean="0">
                            <a:latin typeface="Cambria Math" panose="02040503050406030204" pitchFamily="18" charset="0"/>
                            <a:ea typeface="Cambria Math" panose="02040503050406030204" pitchFamily="18" charset="0"/>
                          </a:rPr>
                          <m:t>𝜑</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rPr>
                          <m:t>𝑟𝑟</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𝑑𝑟</m:t>
                        </m:r>
                      </m:e>
                      <m:sup>
                        <m:r>
                          <a:rPr lang="en-US" sz="2000" b="0" i="1" smtClean="0">
                            <a:latin typeface="Cambria Math" panose="02040503050406030204" pitchFamily="18" charset="0"/>
                          </a:rPr>
                          <m:t>2</m:t>
                        </m:r>
                      </m:sup>
                    </m:sSup>
                    <m:r>
                      <a:rPr lang="en-US" sz="2000" b="0" i="1" smtClean="0">
                        <a:latin typeface="Cambria Math" panose="02040503050406030204" pitchFamily="18" charset="0"/>
                      </a:rPr>
                      <m:t>+</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ea typeface="Cambria Math" panose="02040503050406030204" pitchFamily="18" charset="0"/>
                          </a:rPr>
                          <m:t>𝜃𝜃</m:t>
                        </m:r>
                      </m:sub>
                    </m:sSub>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𝑑</m:t>
                        </m:r>
                        <m:r>
                          <a:rPr lang="en-US" sz="2000" b="0" i="1" smtClean="0">
                            <a:latin typeface="Cambria Math" panose="02040503050406030204" pitchFamily="18" charset="0"/>
                            <a:ea typeface="Cambria Math" panose="02040503050406030204" pitchFamily="18" charset="0"/>
                          </a:rPr>
                          <m:t>𝜃</m:t>
                        </m:r>
                      </m:e>
                      <m:sup>
                        <m:r>
                          <a:rPr lang="en-US" sz="2000" b="0" i="1" smtClean="0">
                            <a:latin typeface="Cambria Math" panose="02040503050406030204" pitchFamily="18" charset="0"/>
                          </a:rPr>
                          <m:t>2</m:t>
                        </m:r>
                      </m:sup>
                    </m:sSup>
                  </m:oMath>
                </a14:m>
                <a:r>
                  <a:rPr lang="en-US" sz="2000" dirty="0" smtClean="0"/>
                  <a:t>                             </a:t>
                </a:r>
                <a:r>
                  <a:rPr lang="ka-GE" sz="2000" dirty="0"/>
                  <a:t>  </a:t>
                </a:r>
                <a:r>
                  <a:rPr lang="en-US" sz="2000" dirty="0" smtClean="0"/>
                  <a:t>      </a:t>
                </a:r>
                <a:r>
                  <a:rPr lang="ka-GE" sz="2000" dirty="0" smtClean="0"/>
                  <a:t>  </a:t>
                </a:r>
                <a:r>
                  <a:rPr lang="en-US" sz="1800" dirty="0" smtClean="0"/>
                  <a:t>(</a:t>
                </a:r>
                <a:r>
                  <a:rPr lang="ka-GE" sz="1800" dirty="0" smtClean="0"/>
                  <a:t>7</a:t>
                </a:r>
                <a:r>
                  <a:rPr lang="en-US" sz="1800" dirty="0" smtClean="0"/>
                  <a:t>)</a:t>
                </a:r>
                <a:endParaRPr lang="en-US" sz="1800" dirty="0" smtClean="0"/>
              </a:p>
              <a:p>
                <a:pPr algn="l"/>
                <a:r>
                  <a:rPr lang="ka-GE" sz="1800" dirty="0" smtClean="0"/>
                  <a:t>სადაც:</a:t>
                </a:r>
              </a:p>
              <a:p>
                <a:pPr algn="l"/>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𝑔</m:t>
                        </m:r>
                      </m:e>
                      <m:sub>
                        <m:r>
                          <a:rPr lang="en-US" sz="2000" b="0" i="1" smtClean="0">
                            <a:latin typeface="Cambria Math" panose="02040503050406030204" pitchFamily="18" charset="0"/>
                          </a:rPr>
                          <m:t>𝑟𝑟</m:t>
                        </m:r>
                      </m:sub>
                    </m:sSub>
                    <m:r>
                      <a:rPr lang="ka-GE" sz="2000" b="0" i="1" smtClean="0">
                        <a:latin typeface="Cambria Math" panose="02040503050406030204" pitchFamily="18" charset="0"/>
                      </a:rPr>
                      <m:t>=</m:t>
                    </m:r>
                    <m:d>
                      <m:dPr>
                        <m:ctrlPr>
                          <a:rPr lang="ka-GE" sz="2000" b="0" i="1" smtClean="0">
                            <a:latin typeface="Cambria Math" panose="02040503050406030204" pitchFamily="18" charset="0"/>
                          </a:rPr>
                        </m:ctrlPr>
                      </m:dPr>
                      <m:e>
                        <m:sSup>
                          <m:sSupPr>
                            <m:ctrlPr>
                              <a:rPr lang="ka-GE" sz="2000" b="0" i="1" smtClean="0">
                                <a:latin typeface="Cambria Math" panose="02040503050406030204" pitchFamily="18" charset="0"/>
                              </a:rPr>
                            </m:ctrlPr>
                          </m:sSupPr>
                          <m:e>
                            <m:r>
                              <a:rPr lang="en-US" sz="2000" b="0" i="1" smtClean="0">
                                <a:latin typeface="Cambria Math" panose="02040503050406030204" pitchFamily="18" charset="0"/>
                              </a:rPr>
                              <m:t>𝑟</m:t>
                            </m:r>
                          </m:e>
                          <m:sup>
                            <m:r>
                              <a:rPr lang="ka-GE" sz="2000" b="0" i="1" smtClean="0">
                                <a:latin typeface="Cambria Math" panose="02040503050406030204" pitchFamily="18" charset="0"/>
                              </a:rPr>
                              <m:t>2</m:t>
                            </m:r>
                          </m:sup>
                        </m:sSup>
                        <m:r>
                          <a:rPr lang="en-US" sz="2000" b="0" i="1" smtClean="0">
                            <a:latin typeface="Cambria Math" panose="02040503050406030204" pitchFamily="18" charset="0"/>
                          </a:rPr>
                          <m:t>+</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𝑎</m:t>
                            </m:r>
                          </m:e>
                          <m:sup>
                            <m:r>
                              <a:rPr lang="en-US" sz="2000" b="0" i="1" smtClean="0">
                                <a:latin typeface="Cambria Math" panose="02040503050406030204" pitchFamily="18" charset="0"/>
                              </a:rPr>
                              <m:t>2</m:t>
                            </m:r>
                          </m:sup>
                        </m:sSup>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𝑐𝑜𝑠</m:t>
                            </m:r>
                          </m:e>
                          <m:sup>
                            <m:r>
                              <a:rPr lang="en-US" sz="2000" b="0" i="1" smtClean="0">
                                <a:latin typeface="Cambria Math" panose="02040503050406030204" pitchFamily="18" charset="0"/>
                              </a:rPr>
                              <m:t>2</m:t>
                            </m:r>
                          </m:sup>
                        </m:sSup>
                        <m:r>
                          <a:rPr lang="en-US" sz="2000" b="0" i="1" smtClean="0">
                            <a:latin typeface="Cambria Math" panose="02040503050406030204" pitchFamily="18" charset="0"/>
                            <a:ea typeface="Cambria Math" panose="02040503050406030204" pitchFamily="18" charset="0"/>
                          </a:rPr>
                          <m:t>𝜃</m:t>
                        </m:r>
                      </m:e>
                    </m:d>
                    <m:sSup>
                      <m:sSupPr>
                        <m:ctrlPr>
                          <a:rPr lang="ka-GE" sz="2000" b="0" i="1" smtClean="0">
                            <a:latin typeface="Cambria Math" panose="02040503050406030204" pitchFamily="18" charset="0"/>
                          </a:rPr>
                        </m:ctrlPr>
                      </m:sSupPr>
                      <m:e>
                        <m:r>
                          <a:rPr lang="ka-GE" sz="2000" b="0" i="1" smtClean="0">
                            <a:latin typeface="Cambria Math" panose="02040503050406030204" pitchFamily="18" charset="0"/>
                            <a:ea typeface="Cambria Math" panose="02040503050406030204" pitchFamily="18" charset="0"/>
                          </a:rPr>
                          <m:t>∆</m:t>
                        </m:r>
                      </m:e>
                      <m:sup>
                        <m:r>
                          <a:rPr lang="en-US" sz="2000" b="0" i="1" smtClean="0">
                            <a:latin typeface="Cambria Math" panose="02040503050406030204" pitchFamily="18" charset="0"/>
                          </a:rPr>
                          <m:t>−1</m:t>
                        </m:r>
                      </m:sup>
                    </m:sSup>
                  </m:oMath>
                </a14:m>
                <a:r>
                  <a:rPr lang="en-US" sz="2000" dirty="0" smtClean="0"/>
                  <a:t>                                                                                                                                          </a:t>
                </a:r>
                <a:r>
                  <a:rPr lang="ka-GE" sz="2000" dirty="0" smtClean="0"/>
                  <a:t> </a:t>
                </a:r>
                <a:r>
                  <a:rPr lang="en-US" sz="1800" dirty="0" smtClean="0"/>
                  <a:t>(</a:t>
                </a:r>
                <a:r>
                  <a:rPr lang="ka-GE" sz="1800" dirty="0" smtClean="0"/>
                  <a:t>8</a:t>
                </a:r>
                <a:r>
                  <a:rPr lang="en-US" sz="1800" dirty="0" smtClean="0"/>
                  <a:t>)  </a:t>
                </a:r>
                <a:endParaRPr lang="en-US" sz="1800" dirty="0" smtClean="0"/>
              </a:p>
              <a:p>
                <a:pPr algn="l"/>
                <a:r>
                  <a:rPr lang="en-US" sz="2000" dirty="0" smtClean="0"/>
                  <a:t> </a:t>
                </a:r>
                <a14:m>
                  <m:oMath xmlns:m="http://schemas.openxmlformats.org/officeDocument/2006/math">
                    <m:r>
                      <a:rPr lang="ka-GE" sz="2000" b="0" i="1" smtClean="0">
                        <a:latin typeface="Cambria Math" panose="02040503050406030204" pitchFamily="18" charset="0"/>
                        <a:ea typeface="Cambria Math" panose="02040503050406030204" pitchFamily="18" charset="0"/>
                      </a:rPr>
                      <m:t>∆≡</m:t>
                    </m:r>
                    <m:sSup>
                      <m:sSupPr>
                        <m:ctrlPr>
                          <a:rPr lang="ka-GE"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𝑟</m:t>
                        </m:r>
                      </m:e>
                      <m:sup>
                        <m:r>
                          <a:rPr lang="en-US" sz="2000" b="0" i="1" smtClean="0">
                            <a:latin typeface="Cambria Math" panose="02040503050406030204" pitchFamily="18" charset="0"/>
                            <a:ea typeface="Cambria Math" panose="02040503050406030204" pitchFamily="18" charset="0"/>
                          </a:rPr>
                          <m:t>2</m:t>
                        </m:r>
                      </m:sup>
                    </m:sSup>
                    <m:r>
                      <a:rPr lang="en-US" sz="2000" b="0" i="1" smtClean="0">
                        <a:latin typeface="Cambria Math" panose="02040503050406030204" pitchFamily="18" charset="0"/>
                        <a:ea typeface="Cambria Math" panose="02040503050406030204" pitchFamily="18" charset="0"/>
                      </a:rPr>
                      <m:t>−2</m:t>
                    </m:r>
                    <m:r>
                      <a:rPr lang="en-US" sz="2000" b="0" i="1" smtClean="0">
                        <a:latin typeface="Cambria Math" panose="02040503050406030204" pitchFamily="18" charset="0"/>
                        <a:ea typeface="Cambria Math" panose="02040503050406030204" pitchFamily="18" charset="0"/>
                      </a:rPr>
                      <m:t>𝑀𝑟</m:t>
                    </m:r>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𝑎</m:t>
                        </m:r>
                      </m:e>
                      <m:sup>
                        <m:r>
                          <a:rPr lang="en-US" sz="2000" b="0" i="1" smtClean="0">
                            <a:latin typeface="Cambria Math" panose="02040503050406030204" pitchFamily="18" charset="0"/>
                            <a:ea typeface="Cambria Math" panose="02040503050406030204" pitchFamily="18" charset="0"/>
                          </a:rPr>
                          <m:t>2</m:t>
                        </m:r>
                      </m:sup>
                    </m:sSup>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𝑄</m:t>
                        </m:r>
                      </m:e>
                      <m:sup>
                        <m:r>
                          <a:rPr lang="en-US" sz="2000" b="0" i="1" smtClean="0">
                            <a:latin typeface="Cambria Math" panose="02040503050406030204" pitchFamily="18" charset="0"/>
                            <a:ea typeface="Cambria Math" panose="02040503050406030204" pitchFamily="18" charset="0"/>
                          </a:rPr>
                          <m:t>2</m:t>
                        </m:r>
                      </m:sup>
                    </m:sSup>
                  </m:oMath>
                </a14:m>
                <a:r>
                  <a:rPr lang="en-US" sz="2000" dirty="0" smtClean="0"/>
                  <a:t>                                                                                                                                            </a:t>
                </a:r>
                <a:r>
                  <a:rPr lang="ka-GE" sz="2000" dirty="0" smtClean="0"/>
                  <a:t> </a:t>
                </a:r>
                <a:r>
                  <a:rPr lang="en-US" sz="1800" dirty="0" smtClean="0"/>
                  <a:t>(</a:t>
                </a:r>
                <a:r>
                  <a:rPr lang="ka-GE" sz="1800" dirty="0" smtClean="0"/>
                  <a:t>9</a:t>
                </a:r>
                <a:r>
                  <a:rPr lang="en-US" sz="1800" dirty="0" smtClean="0"/>
                  <a:t>)</a:t>
                </a:r>
                <a:endParaRPr lang="en-US" sz="1800" dirty="0" smtClean="0"/>
              </a:p>
              <a:p>
                <a:pPr algn="l"/>
                <a:r>
                  <a:rPr lang="ka-GE" sz="1800" dirty="0" smtClean="0"/>
                  <a:t>რაციონალური ფართობი მოიცემა: </a:t>
                </a:r>
                <a14:m>
                  <m:oMath xmlns:m="http://schemas.openxmlformats.org/officeDocument/2006/math">
                    <m:r>
                      <a:rPr lang="ka-GE" sz="1800" i="1" smtClean="0">
                        <a:latin typeface="Cambria Math" panose="02040503050406030204" pitchFamily="18" charset="0"/>
                        <a:ea typeface="Cambria Math" panose="02040503050406030204" pitchFamily="18" charset="0"/>
                      </a:rPr>
                      <m:t>𝛼</m:t>
                    </m:r>
                    <m:r>
                      <a:rPr lang="ka-GE" sz="1800" b="0" i="1" smtClean="0">
                        <a:latin typeface="Cambria Math" panose="02040503050406030204" pitchFamily="18" charset="0"/>
                        <a:ea typeface="Cambria Math" panose="02040503050406030204" pitchFamily="18" charset="0"/>
                      </a:rPr>
                      <m:t>=</m:t>
                    </m:r>
                    <m:sSubSup>
                      <m:sSubSupPr>
                        <m:ctrlPr>
                          <a:rPr lang="ka-GE" sz="1800" b="0" i="1" smtClean="0">
                            <a:latin typeface="Cambria Math" panose="02040503050406030204" pitchFamily="18" charset="0"/>
                            <a:ea typeface="Cambria Math" panose="02040503050406030204" pitchFamily="18" charset="0"/>
                          </a:rPr>
                        </m:ctrlPr>
                      </m:sSubSupPr>
                      <m:e>
                        <m:r>
                          <a:rPr lang="en-US" sz="1800" b="0" i="1" smtClean="0">
                            <a:latin typeface="Cambria Math" panose="02040503050406030204" pitchFamily="18" charset="0"/>
                            <a:ea typeface="Cambria Math" panose="02040503050406030204" pitchFamily="18" charset="0"/>
                          </a:rPr>
                          <m:t>𝑟</m:t>
                        </m:r>
                      </m:e>
                      <m:sub>
                        <m:r>
                          <a:rPr lang="en-US" sz="1800" b="0" i="1" smtClean="0">
                            <a:latin typeface="Cambria Math" panose="02040503050406030204" pitchFamily="18" charset="0"/>
                            <a:ea typeface="Cambria Math" panose="02040503050406030204" pitchFamily="18" charset="0"/>
                          </a:rPr>
                          <m:t>+</m:t>
                        </m:r>
                      </m:sub>
                      <m:sup>
                        <m:r>
                          <a:rPr lang="en-US" sz="1800" b="0" i="1" smtClean="0">
                            <a:latin typeface="Cambria Math" panose="02040503050406030204" pitchFamily="18" charset="0"/>
                            <a:ea typeface="Cambria Math" panose="02040503050406030204" pitchFamily="18" charset="0"/>
                          </a:rPr>
                          <m:t>2</m:t>
                        </m:r>
                      </m:sup>
                    </m:sSubSup>
                    <m:r>
                      <a:rPr lang="en-US" sz="1800" b="0" i="1" smtClean="0">
                        <a:latin typeface="Cambria Math" panose="02040503050406030204" pitchFamily="18" charset="0"/>
                        <a:ea typeface="Cambria Math" panose="02040503050406030204" pitchFamily="18" charset="0"/>
                      </a:rPr>
                      <m:t>+</m:t>
                    </m:r>
                    <m:sSup>
                      <m:sSupPr>
                        <m:ctrlPr>
                          <a:rPr lang="en-US" sz="1800" b="0" i="1" smtClean="0">
                            <a:latin typeface="Cambria Math" panose="02040503050406030204" pitchFamily="18" charset="0"/>
                            <a:ea typeface="Cambria Math" panose="02040503050406030204" pitchFamily="18" charset="0"/>
                          </a:rPr>
                        </m:ctrlPr>
                      </m:sSupPr>
                      <m:e>
                        <m:r>
                          <a:rPr lang="en-US" sz="1800" b="0" i="1" smtClean="0">
                            <a:latin typeface="Cambria Math" panose="02040503050406030204" pitchFamily="18" charset="0"/>
                            <a:ea typeface="Cambria Math" panose="02040503050406030204" pitchFamily="18" charset="0"/>
                          </a:rPr>
                          <m:t>𝑎</m:t>
                        </m:r>
                      </m:e>
                      <m:sup>
                        <m:r>
                          <a:rPr lang="en-US" sz="1800" b="0" i="1" smtClean="0">
                            <a:latin typeface="Cambria Math" panose="02040503050406030204" pitchFamily="18" charset="0"/>
                            <a:ea typeface="Cambria Math" panose="02040503050406030204" pitchFamily="18" charset="0"/>
                          </a:rPr>
                          <m:t>2</m:t>
                        </m:r>
                      </m:sup>
                    </m:sSup>
                    <m:r>
                      <a:rPr lang="en-US" sz="1800" b="0" i="1" smtClean="0">
                        <a:latin typeface="Cambria Math" panose="02040503050406030204" pitchFamily="18" charset="0"/>
                        <a:ea typeface="Cambria Math" panose="02040503050406030204" pitchFamily="18" charset="0"/>
                      </a:rPr>
                      <m:t>=2</m:t>
                    </m:r>
                    <m:r>
                      <a:rPr lang="en-US" sz="1800" b="0" i="1" smtClean="0">
                        <a:latin typeface="Cambria Math" panose="02040503050406030204" pitchFamily="18" charset="0"/>
                        <a:ea typeface="Cambria Math" panose="02040503050406030204" pitchFamily="18" charset="0"/>
                      </a:rPr>
                      <m:t>𝑀</m:t>
                    </m:r>
                    <m:sSub>
                      <m:sSubPr>
                        <m:ctrlPr>
                          <a:rPr lang="en-US" sz="1800" b="0" i="1" smtClean="0">
                            <a:latin typeface="Cambria Math" panose="02040503050406030204" pitchFamily="18" charset="0"/>
                            <a:ea typeface="Cambria Math" panose="02040503050406030204" pitchFamily="18" charset="0"/>
                          </a:rPr>
                        </m:ctrlPr>
                      </m:sSubPr>
                      <m:e>
                        <m:r>
                          <a:rPr lang="en-US" sz="1800" b="0" i="1" smtClean="0">
                            <a:latin typeface="Cambria Math" panose="02040503050406030204" pitchFamily="18" charset="0"/>
                            <a:ea typeface="Cambria Math" panose="02040503050406030204" pitchFamily="18" charset="0"/>
                          </a:rPr>
                          <m:t>𝑟</m:t>
                        </m:r>
                      </m:e>
                      <m:sub>
                        <m:r>
                          <a:rPr lang="en-US" sz="1800" b="0" i="1" smtClean="0">
                            <a:latin typeface="Cambria Math" panose="02040503050406030204" pitchFamily="18" charset="0"/>
                            <a:ea typeface="Cambria Math" panose="02040503050406030204" pitchFamily="18" charset="0"/>
                          </a:rPr>
                          <m:t>+</m:t>
                        </m:r>
                      </m:sub>
                    </m:sSub>
                    <m:r>
                      <a:rPr lang="en-US" sz="1800" b="0" i="1" smtClean="0">
                        <a:latin typeface="Cambria Math" panose="02040503050406030204" pitchFamily="18" charset="0"/>
                        <a:ea typeface="Cambria Math" panose="02040503050406030204" pitchFamily="18" charset="0"/>
                      </a:rPr>
                      <m:t>−</m:t>
                    </m:r>
                    <m:sSup>
                      <m:sSupPr>
                        <m:ctrlPr>
                          <a:rPr lang="en-US" sz="1800" b="0" i="1" smtClean="0">
                            <a:latin typeface="Cambria Math" panose="02040503050406030204" pitchFamily="18" charset="0"/>
                            <a:ea typeface="Cambria Math" panose="02040503050406030204" pitchFamily="18" charset="0"/>
                          </a:rPr>
                        </m:ctrlPr>
                      </m:sSupPr>
                      <m:e>
                        <m:r>
                          <a:rPr lang="en-US" sz="1800" b="0" i="1" smtClean="0">
                            <a:latin typeface="Cambria Math" panose="02040503050406030204" pitchFamily="18" charset="0"/>
                            <a:ea typeface="Cambria Math" panose="02040503050406030204" pitchFamily="18" charset="0"/>
                          </a:rPr>
                          <m:t>𝑄</m:t>
                        </m:r>
                      </m:e>
                      <m:sup>
                        <m:r>
                          <a:rPr lang="en-US" sz="1800" b="0" i="1" smtClean="0">
                            <a:latin typeface="Cambria Math" panose="02040503050406030204" pitchFamily="18" charset="0"/>
                            <a:ea typeface="Cambria Math" panose="02040503050406030204" pitchFamily="18" charset="0"/>
                          </a:rPr>
                          <m:t>2</m:t>
                        </m:r>
                      </m:sup>
                    </m:sSup>
                  </m:oMath>
                </a14:m>
                <a:r>
                  <a:rPr lang="en-US" sz="1800" dirty="0" smtClean="0"/>
                  <a:t>                                                                                     </a:t>
                </a:r>
                <a:r>
                  <a:rPr lang="en-US" sz="1800" dirty="0" smtClean="0"/>
                  <a:t>(</a:t>
                </a:r>
                <a:r>
                  <a:rPr lang="ka-GE" sz="1800" dirty="0" smtClean="0"/>
                  <a:t>10</a:t>
                </a:r>
                <a:r>
                  <a:rPr lang="en-US" sz="1800" dirty="0" smtClean="0"/>
                  <a:t>)</a:t>
                </a:r>
                <a:r>
                  <a:rPr lang="ka-GE" sz="1800" dirty="0" smtClean="0"/>
                  <a:t> </a:t>
                </a:r>
                <a:endParaRPr lang="en-US" sz="1800" dirty="0" smtClean="0"/>
              </a:p>
              <a:p>
                <a:pPr algn="l"/>
                <a:r>
                  <a:rPr lang="ka-GE" sz="1800" dirty="0" smtClean="0"/>
                  <a:t>სადაც:</a:t>
                </a:r>
              </a:p>
              <a:p>
                <a:pPr algn="l"/>
                <a:r>
                  <a:rPr lang="en-US" sz="2000" b="1" dirty="0" smtClean="0"/>
                  <a:t>a</a:t>
                </a:r>
                <a14:m>
                  <m:oMath xmlns:m="http://schemas.openxmlformats.org/officeDocument/2006/math">
                    <m:r>
                      <a:rPr lang="en-US" sz="2000" b="1" i="1" smtClean="0">
                        <a:latin typeface="Cambria Math" panose="02040503050406030204" pitchFamily="18" charset="0"/>
                      </a:rPr>
                      <m:t>=</m:t>
                    </m:r>
                    <m:f>
                      <m:fPr>
                        <m:ctrlPr>
                          <a:rPr lang="en-US" sz="2000" b="1" i="1" smtClean="0">
                            <a:latin typeface="Cambria Math" panose="02040503050406030204" pitchFamily="18" charset="0"/>
                          </a:rPr>
                        </m:ctrlPr>
                      </m:fPr>
                      <m:num>
                        <m:r>
                          <a:rPr lang="en-US" sz="2000" b="1" i="1" smtClean="0">
                            <a:latin typeface="Cambria Math" panose="02040503050406030204" pitchFamily="18" charset="0"/>
                          </a:rPr>
                          <m:t>𝑳</m:t>
                        </m:r>
                      </m:num>
                      <m:den>
                        <m:r>
                          <a:rPr lang="en-US" sz="2000" b="0" i="1" smtClean="0">
                            <a:latin typeface="Cambria Math" panose="02040503050406030204" pitchFamily="18" charset="0"/>
                          </a:rPr>
                          <m:t>𝑀</m:t>
                        </m:r>
                      </m:den>
                    </m:f>
                  </m:oMath>
                </a14:m>
                <a:r>
                  <a:rPr lang="en-US" sz="2000" b="1" i="1" dirty="0" smtClean="0"/>
                  <a:t> </a:t>
                </a:r>
                <a:r>
                  <a:rPr lang="en-US" sz="2000" dirty="0" smtClean="0"/>
                  <a:t>;   </a:t>
                </a:r>
                <a:r>
                  <a:rPr lang="ka-GE" sz="2000" dirty="0" smtClean="0"/>
                  <a:t>                                                                                                                                                      </a:t>
                </a:r>
                <a:r>
                  <a:rPr lang="en-US" sz="2000" dirty="0" smtClean="0"/>
                  <a:t> </a:t>
                </a:r>
                <a:r>
                  <a:rPr lang="ka-GE" sz="2000" dirty="0" smtClean="0"/>
                  <a:t>   (11)</a:t>
                </a:r>
              </a:p>
              <a:p>
                <a:pPr algn="l"/>
                <a:r>
                  <a:rPr lang="en-US" sz="2000" dirty="0" smtClean="0"/>
                  <a:t> </a:t>
                </a: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i="1" smtClean="0">
                            <a:latin typeface="Cambria Math" panose="02040503050406030204" pitchFamily="18" charset="0"/>
                            <a:ea typeface="Cambria Math" panose="02040503050406030204" pitchFamily="18" charset="0"/>
                          </a:rPr>
                          <m:t>±</m:t>
                        </m:r>
                      </m:sub>
                    </m:sSub>
                    <m:r>
                      <a:rPr lang="en-US" sz="2000" b="0" i="1" smtClean="0">
                        <a:latin typeface="Cambria Math" panose="02040503050406030204" pitchFamily="18" charset="0"/>
                      </a:rPr>
                      <m:t>=</m:t>
                    </m:r>
                    <m:r>
                      <a:rPr lang="en-US" sz="2000" b="0" i="1" smtClean="0">
                        <a:latin typeface="Cambria Math" panose="02040503050406030204" pitchFamily="18" charset="0"/>
                      </a:rPr>
                      <m:t>𝑀</m:t>
                    </m:r>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d>
                          <m:dPr>
                            <m:ctrlPr>
                              <a:rPr lang="en-US" sz="2000" b="0" i="1" smtClean="0">
                                <a:latin typeface="Cambria Math" panose="02040503050406030204" pitchFamily="18" charset="0"/>
                                <a:ea typeface="Cambria Math" panose="02040503050406030204" pitchFamily="18" charset="0"/>
                              </a:rPr>
                            </m:ctrlPr>
                          </m:dPr>
                          <m:e>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𝑀</m:t>
                                </m:r>
                              </m:e>
                              <m:sup>
                                <m:r>
                                  <a:rPr lang="en-US" sz="2000" b="0" i="1" smtClean="0">
                                    <a:latin typeface="Cambria Math" panose="02040503050406030204" pitchFamily="18" charset="0"/>
                                    <a:ea typeface="Cambria Math" panose="02040503050406030204" pitchFamily="18" charset="0"/>
                                  </a:rPr>
                                  <m:t>2</m:t>
                                </m:r>
                              </m:sup>
                            </m:sSup>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𝑄</m:t>
                                </m:r>
                              </m:e>
                              <m:sup>
                                <m:r>
                                  <a:rPr lang="en-US" sz="2000" b="0" i="1" smtClean="0">
                                    <a:latin typeface="Cambria Math" panose="02040503050406030204" pitchFamily="18" charset="0"/>
                                    <a:ea typeface="Cambria Math" panose="02040503050406030204" pitchFamily="18" charset="0"/>
                                  </a:rPr>
                                  <m:t>2</m:t>
                                </m:r>
                              </m:sup>
                            </m:sSup>
                            <m:r>
                              <a:rPr lang="en-US" sz="2000" b="0" i="1" smtClean="0">
                                <a:latin typeface="Cambria Math" panose="02040503050406030204" pitchFamily="18" charset="0"/>
                                <a:ea typeface="Cambria Math" panose="02040503050406030204" pitchFamily="18" charset="0"/>
                              </a:rPr>
                              <m:t>−</m:t>
                            </m:r>
                            <m:sSup>
                              <m:sSupPr>
                                <m:ctrlPr>
                                  <a:rPr lang="en-US" sz="2000" b="0" i="1" smtClean="0">
                                    <a:latin typeface="Cambria Math" panose="02040503050406030204" pitchFamily="18" charset="0"/>
                                    <a:ea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𝑎</m:t>
                                </m:r>
                              </m:e>
                              <m:sup>
                                <m:r>
                                  <a:rPr lang="en-US" sz="2000" b="0" i="1" smtClean="0">
                                    <a:latin typeface="Cambria Math" panose="02040503050406030204" pitchFamily="18" charset="0"/>
                                    <a:ea typeface="Cambria Math" panose="02040503050406030204" pitchFamily="18" charset="0"/>
                                  </a:rPr>
                                  <m:t>2</m:t>
                                </m:r>
                              </m:sup>
                            </m:sSup>
                          </m:e>
                        </m:d>
                      </m:e>
                      <m:sup>
                        <m:r>
                          <a:rPr lang="en-US" sz="2000" b="0" i="1" smtClean="0">
                            <a:latin typeface="Cambria Math" panose="02040503050406030204" pitchFamily="18" charset="0"/>
                            <a:ea typeface="Cambria Math" panose="02040503050406030204" pitchFamily="18" charset="0"/>
                          </a:rPr>
                          <m:t>1/2</m:t>
                        </m:r>
                      </m:sup>
                    </m:sSup>
                  </m:oMath>
                </a14:m>
                <a:r>
                  <a:rPr lang="en-US" sz="2000" b="1" i="1" dirty="0" smtClean="0"/>
                  <a:t>                                                                                                         </a:t>
                </a:r>
                <a:r>
                  <a:rPr lang="ka-GE" sz="2000" b="1" i="1" dirty="0" smtClean="0"/>
                  <a:t>                      </a:t>
                </a:r>
                <a:r>
                  <a:rPr lang="en-US" sz="2000" dirty="0" smtClean="0"/>
                  <a:t> (</a:t>
                </a:r>
                <a:r>
                  <a:rPr lang="ka-GE" sz="2000" dirty="0" smtClean="0"/>
                  <a:t>12</a:t>
                </a:r>
                <a:r>
                  <a:rPr lang="en-US" sz="2000" dirty="0" smtClean="0"/>
                  <a:t>)</a:t>
                </a:r>
                <a:endParaRPr lang="en-US" sz="2000" dirty="0" smtClean="0"/>
              </a:p>
              <a:p>
                <a:pPr algn="l"/>
                <a:r>
                  <a:rPr lang="ka-GE" sz="2000" dirty="0" smtClean="0"/>
                  <a:t>გავაწარმოოთ მე-</a:t>
                </a:r>
                <a:r>
                  <a:rPr lang="ka-GE" sz="2000" dirty="0" smtClean="0"/>
                  <a:t>(10)-</a:t>
                </a:r>
                <a:r>
                  <a:rPr lang="ka-GE" sz="2000" dirty="0" smtClean="0"/>
                  <a:t>ე და  ამოვხსნათ </a:t>
                </a:r>
                <a14:m>
                  <m:oMath xmlns:m="http://schemas.openxmlformats.org/officeDocument/2006/math">
                    <m:r>
                      <a:rPr lang="en-US" sz="2000" b="0" i="1" smtClean="0">
                        <a:latin typeface="Cambria Math" panose="02040503050406030204" pitchFamily="18" charset="0"/>
                      </a:rPr>
                      <m:t>𝑑𝑀</m:t>
                    </m:r>
                  </m:oMath>
                </a14:m>
                <a:r>
                  <a:rPr lang="en-US" sz="2000" dirty="0" smtClean="0"/>
                  <a:t>-</a:t>
                </a:r>
                <a:r>
                  <a:rPr lang="ka-GE" sz="2000" dirty="0" smtClean="0"/>
                  <a:t>ისთვის</a:t>
                </a:r>
              </a:p>
              <a:p>
                <a:pPr algn="l"/>
                <a14:m>
                  <m:oMath xmlns:m="http://schemas.openxmlformats.org/officeDocument/2006/math">
                    <m:r>
                      <a:rPr lang="en-US" sz="2000" b="0" i="1" smtClean="0">
                        <a:latin typeface="Cambria Math" panose="02040503050406030204" pitchFamily="18" charset="0"/>
                      </a:rPr>
                      <m:t>𝑑𝑀</m:t>
                    </m:r>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𝜃</m:t>
                    </m:r>
                    <m:r>
                      <a:rPr lang="en-US" sz="2000" b="0" i="1" smtClean="0">
                        <a:latin typeface="Cambria Math" panose="02040503050406030204" pitchFamily="18" charset="0"/>
                        <a:ea typeface="Cambria Math" panose="02040503050406030204" pitchFamily="18" charset="0"/>
                      </a:rPr>
                      <m:t>𝑑</m:t>
                    </m:r>
                    <m:r>
                      <a:rPr lang="en-US" sz="2000" b="0" i="1" smtClean="0">
                        <a:latin typeface="Cambria Math" panose="02040503050406030204" pitchFamily="18" charset="0"/>
                        <a:ea typeface="Cambria Math" panose="02040503050406030204" pitchFamily="18" charset="0"/>
                      </a:rPr>
                      <m:t>𝛼</m:t>
                    </m:r>
                    <m:r>
                      <a:rPr lang="en-US" sz="2000" b="0" i="1" smtClean="0">
                        <a:latin typeface="Cambria Math" panose="02040503050406030204" pitchFamily="18" charset="0"/>
                        <a:ea typeface="Cambria Math" panose="02040503050406030204" pitchFamily="18" charset="0"/>
                      </a:rPr>
                      <m:t>+</m:t>
                    </m:r>
                    <m:r>
                      <a:rPr lang="el-GR" sz="2000" b="1" i="1" smtClean="0">
                        <a:latin typeface="Cambria Math" panose="02040503050406030204" pitchFamily="18" charset="0"/>
                        <a:ea typeface="Cambria Math" panose="02040503050406030204" pitchFamily="18" charset="0"/>
                      </a:rPr>
                      <m:t>𝜴</m:t>
                    </m:r>
                    <m:r>
                      <a:rPr lang="el-GR" sz="2000" b="1"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𝑑</m:t>
                    </m:r>
                    <m:r>
                      <a:rPr lang="en-US" sz="2000" b="1" i="1" smtClean="0">
                        <a:latin typeface="Cambria Math" panose="02040503050406030204" pitchFamily="18" charset="0"/>
                        <a:ea typeface="Cambria Math" panose="02040503050406030204" pitchFamily="18" charset="0"/>
                      </a:rPr>
                      <m:t>𝑳</m:t>
                    </m:r>
                    <m:r>
                      <a:rPr lang="en-US" sz="2000" b="1" i="1" smtClean="0">
                        <a:latin typeface="Cambria Math" panose="02040503050406030204" pitchFamily="18" charset="0"/>
                        <a:ea typeface="Cambria Math" panose="02040503050406030204" pitchFamily="18" charset="0"/>
                      </a:rPr>
                      <m:t>+</m:t>
                    </m:r>
                    <m:r>
                      <m:rPr>
                        <m:sty m:val="p"/>
                      </m:rPr>
                      <a:rPr lang="el-GR" sz="2000" i="1" smtClean="0">
                        <a:latin typeface="Cambria Math" panose="02040503050406030204" pitchFamily="18" charset="0"/>
                        <a:ea typeface="Cambria Math" panose="02040503050406030204" pitchFamily="18" charset="0"/>
                      </a:rPr>
                      <m:t>Φ</m:t>
                    </m:r>
                    <m:r>
                      <a:rPr lang="en-US" sz="2000" b="0" i="1" smtClean="0">
                        <a:latin typeface="Cambria Math" panose="02040503050406030204" pitchFamily="18" charset="0"/>
                        <a:ea typeface="Cambria Math" panose="02040503050406030204" pitchFamily="18" charset="0"/>
                      </a:rPr>
                      <m:t>𝑑𝑄</m:t>
                    </m:r>
                  </m:oMath>
                </a14:m>
                <a:r>
                  <a:rPr lang="en-US" sz="2000" b="1" dirty="0" smtClean="0"/>
                  <a:t>                                                                                                                                </a:t>
                </a:r>
                <a:r>
                  <a:rPr lang="en-US" sz="2000" b="1" dirty="0" smtClean="0"/>
                  <a:t>      </a:t>
                </a:r>
                <a:r>
                  <a:rPr lang="en-US" sz="2000" dirty="0" smtClean="0"/>
                  <a:t>(10)</a:t>
                </a:r>
                <a:endParaRPr lang="en-US" sz="2000" b="1" dirty="0" smtClean="0"/>
              </a:p>
              <a:p>
                <a:pPr algn="l"/>
                <a14:m>
                  <m:oMath xmlns:m="http://schemas.openxmlformats.org/officeDocument/2006/math">
                    <m:r>
                      <a:rPr lang="en-US" sz="2000" b="0" i="1" smtClean="0">
                        <a:latin typeface="Cambria Math" panose="02040503050406030204" pitchFamily="18" charset="0"/>
                        <a:ea typeface="Cambria Math" panose="02040503050406030204" pitchFamily="18" charset="0"/>
                      </a:rPr>
                      <m:t>𝜃</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1</m:t>
                        </m:r>
                      </m:num>
                      <m:den>
                        <m:r>
                          <a:rPr lang="en-US" sz="2000" b="0" i="1" smtClean="0">
                            <a:latin typeface="Cambria Math" panose="02040503050406030204" pitchFamily="18" charset="0"/>
                            <a:ea typeface="Cambria Math" panose="02040503050406030204" pitchFamily="18" charset="0"/>
                          </a:rPr>
                          <m:t>4</m:t>
                        </m:r>
                      </m:den>
                    </m:f>
                    <m:d>
                      <m:dPr>
                        <m:ctrlPr>
                          <a:rPr lang="en-US" sz="2000" b="0" i="1" smtClean="0">
                            <a:latin typeface="Cambria Math" panose="02040503050406030204" pitchFamily="18" charset="0"/>
                            <a:ea typeface="Cambria Math" panose="02040503050406030204" pitchFamily="18" charset="0"/>
                          </a:rPr>
                        </m:ctrlPr>
                      </m:dPr>
                      <m:e>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m:t>
                            </m:r>
                          </m:sub>
                        </m:sSub>
                        <m:r>
                          <a:rPr lang="en-US" sz="2000" b="0" i="1" smtClean="0">
                            <a:latin typeface="Cambria Math" panose="02040503050406030204" pitchFamily="18" charset="0"/>
                            <a:ea typeface="Cambria Math" panose="02040503050406030204" pitchFamily="18" charset="0"/>
                          </a:rPr>
                          <m:t>−</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m:t>
                            </m:r>
                          </m:sub>
                        </m:sSub>
                      </m:e>
                    </m:d>
                    <m:r>
                      <a:rPr lang="en-US" sz="2000" b="0" i="1" smtClean="0">
                        <a:latin typeface="Cambria Math" panose="02040503050406030204" pitchFamily="18" charset="0"/>
                        <a:ea typeface="Cambria Math" panose="02040503050406030204" pitchFamily="18" charset="0"/>
                      </a:rPr>
                      <m:t>/</m:t>
                    </m:r>
                  </m:oMath>
                </a14:m>
                <a:r>
                  <a:rPr lang="en-US" sz="2000" b="0" dirty="0" smtClean="0">
                    <a:ea typeface="Cambria Math" panose="02040503050406030204" pitchFamily="18" charset="0"/>
                  </a:rPr>
                  <a:t> </a:t>
                </a:r>
                <a14:m>
                  <m:oMath xmlns:m="http://schemas.openxmlformats.org/officeDocument/2006/math">
                    <m:r>
                      <a:rPr lang="en-US" sz="2000" b="0" i="1" smtClean="0">
                        <a:latin typeface="Cambria Math" panose="02040503050406030204" pitchFamily="18" charset="0"/>
                        <a:ea typeface="Cambria Math" panose="02040503050406030204" pitchFamily="18" charset="0"/>
                      </a:rPr>
                      <m:t>𝑎</m:t>
                    </m:r>
                  </m:oMath>
                </a14:m>
                <a:r>
                  <a:rPr lang="en-US" sz="2000" dirty="0" smtClean="0"/>
                  <a:t>                                                                                                                                                    </a:t>
                </a:r>
                <a:r>
                  <a:rPr lang="en-US" sz="2000" dirty="0" smtClean="0"/>
                  <a:t>    </a:t>
                </a:r>
                <a:r>
                  <a:rPr lang="en-US" sz="2000" dirty="0" smtClean="0"/>
                  <a:t>(11)</a:t>
                </a:r>
                <a:endParaRPr lang="en-US" sz="2000" b="1" dirty="0" smtClean="0"/>
              </a:p>
              <a:p>
                <a:pPr algn="l"/>
                <a14:m>
                  <m:oMath xmlns:m="http://schemas.openxmlformats.org/officeDocument/2006/math">
                    <m:r>
                      <a:rPr lang="el-GR" sz="2000" b="1" i="1" smtClean="0">
                        <a:latin typeface="Cambria Math" panose="02040503050406030204" pitchFamily="18" charset="0"/>
                        <a:ea typeface="Cambria Math" panose="02040503050406030204" pitchFamily="18" charset="0"/>
                      </a:rPr>
                      <m:t>𝜴</m:t>
                    </m:r>
                    <m:r>
                      <a:rPr lang="el-GR" sz="2000" b="1" i="1" smtClean="0">
                        <a:latin typeface="Cambria Math" panose="02040503050406030204" pitchFamily="18" charset="0"/>
                        <a:ea typeface="Cambria Math" panose="02040503050406030204" pitchFamily="18" charset="0"/>
                      </a:rPr>
                      <m:t>≡</m:t>
                    </m:r>
                    <m:r>
                      <a:rPr lang="en-US" sz="2000" b="1" i="1" smtClean="0">
                        <a:latin typeface="Cambria Math" panose="02040503050406030204" pitchFamily="18" charset="0"/>
                        <a:ea typeface="Cambria Math" panose="02040503050406030204" pitchFamily="18" charset="0"/>
                      </a:rPr>
                      <m:t>𝒂</m:t>
                    </m:r>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𝛼</m:t>
                    </m:r>
                  </m:oMath>
                </a14:m>
                <a:r>
                  <a:rPr lang="en-US" sz="2000" b="1" dirty="0" smtClean="0"/>
                  <a:t>                                                                                                                                                                      </a:t>
                </a:r>
                <a:r>
                  <a:rPr lang="en-US" sz="2000" b="1" dirty="0" smtClean="0"/>
                  <a:t>   </a:t>
                </a:r>
                <a:r>
                  <a:rPr lang="en-US" sz="2000" dirty="0" smtClean="0"/>
                  <a:t>(12)</a:t>
                </a:r>
                <a:endParaRPr lang="en-US" sz="2000" b="1" dirty="0" smtClean="0"/>
              </a:p>
              <a:p>
                <a:pPr algn="l"/>
                <a14:m>
                  <m:oMath xmlns:m="http://schemas.openxmlformats.org/officeDocument/2006/math">
                    <m:r>
                      <m:rPr>
                        <m:sty m:val="p"/>
                      </m:rPr>
                      <a:rPr lang="el-GR" sz="2000" i="1" smtClean="0">
                        <a:latin typeface="Cambria Math" panose="02040503050406030204" pitchFamily="18" charset="0"/>
                        <a:ea typeface="Cambria Math" panose="02040503050406030204" pitchFamily="18" charset="0"/>
                      </a:rPr>
                      <m:t>Φ</m:t>
                    </m:r>
                    <m:r>
                      <a:rPr lang="el-GR" sz="200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𝑄</m:t>
                    </m:r>
                    <m:sSub>
                      <m:sSubPr>
                        <m:ctrlPr>
                          <a:rPr lang="en-US" sz="2000" b="0" i="1" smtClean="0">
                            <a:latin typeface="Cambria Math" panose="02040503050406030204" pitchFamily="18" charset="0"/>
                            <a:ea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𝑟</m:t>
                        </m:r>
                      </m:e>
                      <m:sub>
                        <m:r>
                          <a:rPr lang="en-US" sz="2000" b="0" i="1" smtClean="0">
                            <a:latin typeface="Cambria Math" panose="02040503050406030204" pitchFamily="18" charset="0"/>
                            <a:ea typeface="Cambria Math" panose="02040503050406030204" pitchFamily="18" charset="0"/>
                          </a:rPr>
                          <m:t>+</m:t>
                        </m:r>
                      </m:sub>
                    </m:sSub>
                    <m:r>
                      <a:rPr lang="en-US" sz="2000" b="0" i="1" smtClean="0">
                        <a:latin typeface="Cambria Math" panose="02040503050406030204" pitchFamily="18" charset="0"/>
                        <a:ea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𝛼</m:t>
                    </m:r>
                  </m:oMath>
                </a14:m>
                <a:r>
                  <a:rPr lang="en-US" sz="2000" b="1" dirty="0" smtClean="0"/>
                  <a:t>                                                  </a:t>
                </a:r>
                <a:r>
                  <a:rPr lang="en-US" sz="2000" dirty="0" smtClean="0"/>
                  <a:t>                                                                                                               </a:t>
                </a:r>
                <a:r>
                  <a:rPr lang="en-US" sz="2000" dirty="0" smtClean="0"/>
                  <a:t>   </a:t>
                </a:r>
                <a:r>
                  <a:rPr lang="en-US" sz="2000" dirty="0" smtClean="0"/>
                  <a:t>(13)</a:t>
                </a:r>
              </a:p>
              <a:p>
                <a:pPr algn="l"/>
                <a:endParaRPr lang="en-US" sz="2000" dirty="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83128" y="0"/>
                <a:ext cx="11876810" cy="6858000"/>
              </a:xfrm>
              <a:blipFill rotWithShape="0">
                <a:blip r:embed="rId2"/>
                <a:stretch>
                  <a:fillRect l="-565" t="-889"/>
                </a:stretch>
              </a:blipFill>
            </p:spPr>
            <p:txBody>
              <a:bodyPr/>
              <a:lstStyle/>
              <a:p>
                <a:r>
                  <a:rPr lang="en-US">
                    <a:noFill/>
                  </a:rPr>
                  <a:t> </a:t>
                </a:r>
              </a:p>
            </p:txBody>
          </p:sp>
        </mc:Fallback>
      </mc:AlternateContent>
      <p:cxnSp>
        <p:nvCxnSpPr>
          <p:cNvPr id="8" name="Straight Arrow Connector 7"/>
          <p:cNvCxnSpPr/>
          <p:nvPr/>
        </p:nvCxnSpPr>
        <p:spPr>
          <a:xfrm>
            <a:off x="2324964" y="4058767"/>
            <a:ext cx="2088574" cy="1145370"/>
          </a:xfrm>
          <a:prstGeom prst="straightConnector1">
            <a:avLst/>
          </a:prstGeom>
          <a:ln w="12700">
            <a:tailEnd type="triangle"/>
          </a:ln>
        </p:spPr>
        <p:style>
          <a:lnRef idx="1">
            <a:schemeClr val="accent2"/>
          </a:lnRef>
          <a:fillRef idx="0">
            <a:schemeClr val="accent2"/>
          </a:fillRef>
          <a:effectRef idx="0">
            <a:schemeClr val="accent2"/>
          </a:effectRef>
          <a:fontRef idx="minor">
            <a:schemeClr val="tx1"/>
          </a:fontRef>
        </p:style>
      </p:cxnSp>
      <p:cxnSp>
        <p:nvCxnSpPr>
          <p:cNvPr id="13" name="Straight Arrow Connector 12"/>
          <p:cNvCxnSpPr/>
          <p:nvPr/>
        </p:nvCxnSpPr>
        <p:spPr>
          <a:xfrm>
            <a:off x="1317041" y="4309460"/>
            <a:ext cx="2343150" cy="1021213"/>
          </a:xfrm>
          <a:prstGeom prst="straightConnector1">
            <a:avLst/>
          </a:prstGeom>
          <a:ln w="12700">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mc:Choice xmlns:a14="http://schemas.microsoft.com/office/drawing/2010/main" Requires="a14">
          <p:sp>
            <p:nvSpPr>
              <p:cNvPr id="15" name="TextBox 14"/>
              <p:cNvSpPr txBox="1"/>
              <p:nvPr/>
            </p:nvSpPr>
            <p:spPr>
              <a:xfrm>
                <a:off x="2465242" y="5247544"/>
                <a:ext cx="2753591" cy="46166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𝑑𝐸</m:t>
                      </m:r>
                      <m:r>
                        <a:rPr lang="en-US" sz="2400" b="0" i="1" smtClean="0">
                          <a:latin typeface="Cambria Math" panose="02040503050406030204" pitchFamily="18" charset="0"/>
                        </a:rPr>
                        <m:t>=</m:t>
                      </m:r>
                      <m:r>
                        <a:rPr lang="en-US" sz="2400" b="0" i="1" smtClean="0">
                          <a:latin typeface="Cambria Math" panose="02040503050406030204" pitchFamily="18" charset="0"/>
                        </a:rPr>
                        <m:t>𝑇𝑑𝑆</m:t>
                      </m:r>
                      <m:r>
                        <a:rPr lang="en-US" sz="2400" b="0" i="1" smtClean="0">
                          <a:latin typeface="Cambria Math" panose="02040503050406030204" pitchFamily="18" charset="0"/>
                        </a:rPr>
                        <m:t>−</m:t>
                      </m:r>
                      <m:r>
                        <a:rPr lang="en-US" sz="2400" b="0" i="1" smtClean="0">
                          <a:latin typeface="Cambria Math" panose="02040503050406030204" pitchFamily="18" charset="0"/>
                        </a:rPr>
                        <m:t>𝑃𝑑𝑉</m:t>
                      </m:r>
                    </m:oMath>
                  </m:oMathPara>
                </a14:m>
                <a:endParaRPr lang="en-US" sz="2400" dirty="0"/>
              </a:p>
            </p:txBody>
          </p:sp>
        </mc:Choice>
        <mc:Fallback>
          <p:sp>
            <p:nvSpPr>
              <p:cNvPr id="15" name="TextBox 14"/>
              <p:cNvSpPr txBox="1">
                <a:spLocks noRot="1" noChangeAspect="1" noMove="1" noResize="1" noEditPoints="1" noAdjustHandles="1" noChangeArrowheads="1" noChangeShapeType="1" noTextEdit="1"/>
              </p:cNvSpPr>
              <p:nvPr/>
            </p:nvSpPr>
            <p:spPr>
              <a:xfrm>
                <a:off x="2465242" y="5247544"/>
                <a:ext cx="2753591" cy="461665"/>
              </a:xfrm>
              <a:prstGeom prst="rect">
                <a:avLst/>
              </a:prstGeom>
              <a:blipFill rotWithShape="0">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821461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2" end="1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6" grpId="0" animBg="1"/>
      <p:bldP spid="20" grpId="0" animBg="1"/>
      <p:bldP spid="18" grpId="0" animBg="1"/>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0481" y="0"/>
            <a:ext cx="9144000" cy="1483736"/>
          </a:xfrm>
        </p:spPr>
        <p:txBody>
          <a:bodyPr>
            <a:normAutofit/>
          </a:bodyPr>
          <a:lstStyle/>
          <a:p>
            <a:r>
              <a:rPr lang="ka-GE" sz="4400" dirty="0" smtClean="0"/>
              <a:t>ინფორმაცია და შავი ხვრელი</a:t>
            </a:r>
            <a:r>
              <a:rPr lang="ka-GE" sz="4400" dirty="0"/>
              <a:t>ს</a:t>
            </a:r>
            <a:r>
              <a:rPr lang="ka-GE" sz="4400" dirty="0" smtClean="0"/>
              <a:t> ენტროპია</a:t>
            </a:r>
            <a:endParaRPr lang="en-US" sz="4400" dirty="0"/>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83126" y="1494127"/>
                <a:ext cx="12032673" cy="5374264"/>
              </a:xfrm>
            </p:spPr>
            <p:txBody>
              <a:bodyPr>
                <a:normAutofit/>
              </a:bodyPr>
              <a:lstStyle/>
              <a:p>
                <a:pPr algn="l"/>
                <a:r>
                  <a:rPr lang="ka-GE" sz="2200" dirty="0" smtClean="0"/>
                  <a:t>როგორც უკვე ვიცით ენტროპია სისტემისათვის, რომელზეც მხოლოდ ის ვიცით, რომ მე-</a:t>
                </a:r>
                <a:r>
                  <a:rPr lang="en-US" sz="2200" dirty="0" smtClean="0"/>
                  <a:t>n</a:t>
                </a:r>
                <a:r>
                  <a:rPr lang="ka-GE" sz="2200" dirty="0" smtClean="0"/>
                  <a:t>-ე</a:t>
                </a:r>
                <a:r>
                  <a:rPr lang="en-US" sz="2200" dirty="0" smtClean="0"/>
                  <a:t> </a:t>
                </a:r>
                <a:r>
                  <a:rPr lang="ka-GE" sz="2200" dirty="0" smtClean="0"/>
                  <a:t>მდგომარეობაში შეიძლება იყოს </a:t>
                </a:r>
                <a14:m>
                  <m:oMath xmlns:m="http://schemas.openxmlformats.org/officeDocument/2006/math">
                    <m:sSub>
                      <m:sSubPr>
                        <m:ctrlPr>
                          <a:rPr lang="ka-GE" sz="2200" i="1" smtClean="0">
                            <a:latin typeface="Cambria Math" panose="02040503050406030204" pitchFamily="18" charset="0"/>
                          </a:rPr>
                        </m:ctrlPr>
                      </m:sSubPr>
                      <m:e>
                        <m:r>
                          <a:rPr lang="en-US" sz="2200" b="0" i="1" smtClean="0">
                            <a:latin typeface="Cambria Math" panose="02040503050406030204" pitchFamily="18" charset="0"/>
                          </a:rPr>
                          <m:t>𝑝</m:t>
                        </m:r>
                      </m:e>
                      <m:sub>
                        <m:r>
                          <a:rPr lang="en-US" sz="2200" b="0" i="1" smtClean="0">
                            <a:latin typeface="Cambria Math" panose="02040503050406030204" pitchFamily="18" charset="0"/>
                          </a:rPr>
                          <m:t>𝑛</m:t>
                        </m:r>
                      </m:sub>
                    </m:sSub>
                  </m:oMath>
                </a14:m>
                <a:r>
                  <a:rPr lang="en-US" sz="2200" dirty="0" smtClean="0"/>
                  <a:t> </a:t>
                </a:r>
                <a:r>
                  <a:rPr lang="ka-GE" sz="2200" dirty="0" smtClean="0"/>
                  <a:t>ალბათობით, მოიცემა შემდეგი ფორმულით:</a:t>
                </a:r>
              </a:p>
              <a:p>
                <a:pPr algn="l"/>
                <a14:m>
                  <m:oMathPara xmlns:m="http://schemas.openxmlformats.org/officeDocument/2006/math">
                    <m:oMathParaPr>
                      <m:jc m:val="centerGroup"/>
                    </m:oMathParaPr>
                    <m:oMath xmlns:m="http://schemas.openxmlformats.org/officeDocument/2006/math">
                      <m:r>
                        <a:rPr lang="en-US" sz="2200" b="0" i="1" smtClean="0">
                          <a:latin typeface="Cambria Math" panose="02040503050406030204" pitchFamily="18" charset="0"/>
                        </a:rPr>
                        <m:t>𝑆</m:t>
                      </m:r>
                      <m:r>
                        <a:rPr lang="en-US" sz="2200" b="0" i="1" smtClean="0">
                          <a:latin typeface="Cambria Math" panose="02040503050406030204" pitchFamily="18" charset="0"/>
                        </a:rPr>
                        <m:t>=−</m:t>
                      </m:r>
                      <m:nary>
                        <m:naryPr>
                          <m:chr m:val="∑"/>
                          <m:limLoc m:val="subSup"/>
                          <m:supHide m:val="on"/>
                          <m:ctrlPr>
                            <a:rPr lang="en-US" sz="2200" b="0" i="1" smtClean="0">
                              <a:latin typeface="Cambria Math" panose="02040503050406030204" pitchFamily="18" charset="0"/>
                            </a:rPr>
                          </m:ctrlPr>
                        </m:naryPr>
                        <m:sub>
                          <m:r>
                            <m:rPr>
                              <m:brk m:alnAt="9"/>
                            </m:rPr>
                            <a:rPr lang="en-US" sz="2200" b="0" i="1" smtClean="0">
                              <a:latin typeface="Cambria Math" panose="02040503050406030204" pitchFamily="18" charset="0"/>
                            </a:rPr>
                            <m:t>𝑛</m:t>
                          </m:r>
                        </m:sub>
                        <m:sup/>
                        <m:e>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𝑝</m:t>
                              </m:r>
                            </m:e>
                            <m:sub>
                              <m:r>
                                <a:rPr lang="en-US" sz="2200" b="0" i="1" smtClean="0">
                                  <a:latin typeface="Cambria Math" panose="02040503050406030204" pitchFamily="18" charset="0"/>
                                </a:rPr>
                                <m:t>𝑛</m:t>
                              </m:r>
                            </m:sub>
                          </m:sSub>
                          <m:r>
                            <a:rPr lang="en-US" sz="2200" b="0" i="1" smtClean="0">
                              <a:latin typeface="Cambria Math" panose="02040503050406030204" pitchFamily="18" charset="0"/>
                            </a:rPr>
                            <m:t>𝑙𝑛</m:t>
                          </m:r>
                          <m:sSub>
                            <m:sSubPr>
                              <m:ctrlPr>
                                <a:rPr lang="en-US" sz="2200" b="0" i="1" smtClean="0">
                                  <a:latin typeface="Cambria Math" panose="02040503050406030204" pitchFamily="18" charset="0"/>
                                </a:rPr>
                              </m:ctrlPr>
                            </m:sSubPr>
                            <m:e>
                              <m:r>
                                <a:rPr lang="en-US" sz="2200" b="0" i="1" smtClean="0">
                                  <a:latin typeface="Cambria Math" panose="02040503050406030204" pitchFamily="18" charset="0"/>
                                </a:rPr>
                                <m:t>𝑝</m:t>
                              </m:r>
                            </m:e>
                            <m:sub>
                              <m:r>
                                <a:rPr lang="en-US" sz="2200" b="0" i="1" smtClean="0">
                                  <a:latin typeface="Cambria Math" panose="02040503050406030204" pitchFamily="18" charset="0"/>
                                </a:rPr>
                                <m:t>𝑛</m:t>
                              </m:r>
                            </m:sub>
                          </m:sSub>
                        </m:e>
                      </m:nary>
                    </m:oMath>
                  </m:oMathPara>
                </a14:m>
                <a:endParaRPr lang="en-US" sz="2200" dirty="0" smtClean="0"/>
              </a:p>
              <a:p>
                <a:pPr algn="l"/>
                <a:r>
                  <a:rPr lang="ka-GE" sz="2200" dirty="0" smtClean="0"/>
                  <a:t>სისტემის შესახებ ახალი ინფორმაციის გაგებისას, შეგვიძლია ვიგულისხმოთ რომ </a:t>
                </a:r>
                <a14:m>
                  <m:oMath xmlns:m="http://schemas.openxmlformats.org/officeDocument/2006/math">
                    <m:sSub>
                      <m:sSubPr>
                        <m:ctrlPr>
                          <a:rPr lang="ka-GE" sz="2200" i="1" smtClean="0">
                            <a:latin typeface="Cambria Math" panose="02040503050406030204" pitchFamily="18" charset="0"/>
                          </a:rPr>
                        </m:ctrlPr>
                      </m:sSubPr>
                      <m:e>
                        <m:r>
                          <a:rPr lang="en-US" sz="2200" b="0" i="1" smtClean="0">
                            <a:latin typeface="Cambria Math" panose="02040503050406030204" pitchFamily="18" charset="0"/>
                          </a:rPr>
                          <m:t>𝑝</m:t>
                        </m:r>
                      </m:e>
                      <m:sub>
                        <m:r>
                          <a:rPr lang="en-US" sz="2200" b="0" i="1" smtClean="0">
                            <a:latin typeface="Cambria Math" panose="02040503050406030204" pitchFamily="18" charset="0"/>
                          </a:rPr>
                          <m:t>𝑛</m:t>
                        </m:r>
                      </m:sub>
                    </m:sSub>
                  </m:oMath>
                </a14:m>
                <a:r>
                  <a:rPr lang="ka-GE" sz="2200" dirty="0" smtClean="0"/>
                  <a:t> ალბათობებს ვადებთ შეზღუდვებს, რაც იწვევს ენტროპიის ფუნქციის შემცირებას. ეს შეგვიძლია გამოვსახოთ შემდეგნაირად:</a:t>
                </a:r>
              </a:p>
              <a:p>
                <a:pPr algn="l"/>
                <a14:m>
                  <m:oMathPara xmlns:m="http://schemas.openxmlformats.org/officeDocument/2006/math">
                    <m:oMathParaPr>
                      <m:jc m:val="centerGroup"/>
                    </m:oMathParaPr>
                    <m:oMath xmlns:m="http://schemas.openxmlformats.org/officeDocument/2006/math">
                      <m:r>
                        <a:rPr lang="en-US" sz="2200" i="1" smtClean="0">
                          <a:latin typeface="Cambria Math" panose="02040503050406030204" pitchFamily="18" charset="0"/>
                          <a:ea typeface="Cambria Math" panose="02040503050406030204" pitchFamily="18" charset="0"/>
                        </a:rPr>
                        <m:t>∆</m:t>
                      </m:r>
                      <m:r>
                        <a:rPr lang="en-US" sz="2200" b="0" i="1" smtClean="0">
                          <a:latin typeface="Cambria Math" panose="02040503050406030204" pitchFamily="18" charset="0"/>
                          <a:ea typeface="Cambria Math" panose="02040503050406030204" pitchFamily="18" charset="0"/>
                        </a:rPr>
                        <m:t>𝐼</m:t>
                      </m:r>
                      <m:r>
                        <a:rPr lang="en-US" sz="2200" b="0" i="1" smtClean="0">
                          <a:latin typeface="Cambria Math" panose="02040503050406030204" pitchFamily="18" charset="0"/>
                          <a:ea typeface="Cambria Math" panose="02040503050406030204" pitchFamily="18" charset="0"/>
                        </a:rPr>
                        <m:t>=−∆</m:t>
                      </m:r>
                      <m:r>
                        <a:rPr lang="en-US" sz="2200" b="0" i="1" smtClean="0">
                          <a:latin typeface="Cambria Math" panose="02040503050406030204" pitchFamily="18" charset="0"/>
                          <a:ea typeface="Cambria Math" panose="02040503050406030204" pitchFamily="18" charset="0"/>
                        </a:rPr>
                        <m:t>𝑆</m:t>
                      </m:r>
                    </m:oMath>
                  </m:oMathPara>
                </a14:m>
                <a:endParaRPr lang="en-US" sz="2200" dirty="0" smtClean="0"/>
              </a:p>
              <a:p>
                <a:pPr algn="l"/>
                <a14:m>
                  <m:oMath xmlns:m="http://schemas.openxmlformats.org/officeDocument/2006/math">
                    <m:r>
                      <a:rPr lang="en-US" sz="2200" i="1" smtClean="0">
                        <a:latin typeface="Cambria Math" panose="02040503050406030204" pitchFamily="18" charset="0"/>
                        <a:ea typeface="Cambria Math" panose="02040503050406030204" pitchFamily="18" charset="0"/>
                      </a:rPr>
                      <m:t>∆</m:t>
                    </m:r>
                    <m:r>
                      <a:rPr lang="en-US" sz="2200" b="0" i="1" smtClean="0">
                        <a:latin typeface="Cambria Math" panose="02040503050406030204" pitchFamily="18" charset="0"/>
                        <a:ea typeface="Cambria Math" panose="02040503050406030204" pitchFamily="18" charset="0"/>
                      </a:rPr>
                      <m:t>𝐼</m:t>
                    </m:r>
                  </m:oMath>
                </a14:m>
                <a:r>
                  <a:rPr lang="en-US" sz="2200" dirty="0" smtClean="0"/>
                  <a:t>-</a:t>
                </a:r>
                <a:r>
                  <a:rPr lang="ka-GE" sz="2200" dirty="0" smtClean="0"/>
                  <a:t>არის ახალი ინფორმაცია, რომელიც შეებამება </a:t>
                </a:r>
                <a14:m>
                  <m:oMath xmlns:m="http://schemas.openxmlformats.org/officeDocument/2006/math">
                    <m:r>
                      <a:rPr lang="en-US" sz="2200" b="0" i="1" smtClean="0">
                        <a:latin typeface="Cambria Math" panose="02040503050406030204" pitchFamily="18" charset="0"/>
                        <a:ea typeface="Cambria Math" panose="02040503050406030204" pitchFamily="18" charset="0"/>
                      </a:rPr>
                      <m:t>∆</m:t>
                    </m:r>
                    <m:r>
                      <a:rPr lang="en-US" sz="2200" b="0" i="1" smtClean="0">
                        <a:latin typeface="Cambria Math" panose="02040503050406030204" pitchFamily="18" charset="0"/>
                        <a:ea typeface="Cambria Math" panose="02040503050406030204" pitchFamily="18" charset="0"/>
                      </a:rPr>
                      <m:t>𝑆</m:t>
                    </m:r>
                  </m:oMath>
                </a14:m>
                <a:r>
                  <a:rPr lang="ka-GE" sz="2200" dirty="0" smtClean="0"/>
                  <a:t>-ის შემცირებას.</a:t>
                </a:r>
              </a:p>
              <a:p>
                <a:pPr algn="l"/>
                <a:r>
                  <a:rPr lang="ka-GE" sz="2200" dirty="0" smtClean="0"/>
                  <a:t>ბუნებრივია შავი ხვრელის ენტროპია განვსაზღვროთ, როგორც საზომი მიუღწევადი ინფორმაციისა (გარე დამკვირვებლისათვის) თუ რომელი კონკრეტული შინაგანი კონფიგურაცია გვაქვს კონკრეტულ შემთხვევაში.</a:t>
                </a:r>
              </a:p>
              <a:p>
                <a:pPr/>
                <a14:m>
                  <m:oMathPara xmlns:m="http://schemas.openxmlformats.org/officeDocument/2006/math">
                    <m:oMathParaPr>
                      <m:jc m:val="centerGroup"/>
                    </m:oMathParaPr>
                    <m:oMath xmlns:m="http://schemas.openxmlformats.org/officeDocument/2006/math">
                      <m:sSub>
                        <m:sSubPr>
                          <m:ctrlPr>
                            <a:rPr lang="en-US" sz="2200" i="1" smtClean="0">
                              <a:latin typeface="Cambria Math" panose="02040503050406030204" pitchFamily="18" charset="0"/>
                            </a:rPr>
                          </m:ctrlPr>
                        </m:sSubPr>
                        <m:e>
                          <m:r>
                            <a:rPr lang="en-US" sz="2200" b="0" i="1" smtClean="0">
                              <a:latin typeface="Cambria Math" panose="02040503050406030204" pitchFamily="18" charset="0"/>
                            </a:rPr>
                            <m:t>𝑆</m:t>
                          </m:r>
                        </m:e>
                        <m:sub>
                          <m:r>
                            <a:rPr lang="en-US" sz="2200" b="0" i="1" smtClean="0">
                              <a:latin typeface="Cambria Math" panose="02040503050406030204" pitchFamily="18" charset="0"/>
                            </a:rPr>
                            <m:t>𝐵𝐻</m:t>
                          </m:r>
                        </m:sub>
                      </m:sSub>
                      <m:r>
                        <a:rPr lang="en-US" sz="2200" b="0" i="1" smtClean="0">
                          <a:latin typeface="Cambria Math" panose="02040503050406030204" pitchFamily="18" charset="0"/>
                        </a:rPr>
                        <m:t>=</m:t>
                      </m:r>
                      <m:f>
                        <m:fPr>
                          <m:ctrlPr>
                            <a:rPr lang="en-US" sz="2200" b="0" i="1" smtClean="0">
                              <a:latin typeface="Cambria Math" panose="02040503050406030204" pitchFamily="18" charset="0"/>
                            </a:rPr>
                          </m:ctrlPr>
                        </m:fPr>
                        <m:num>
                          <m:r>
                            <a:rPr lang="en-US" sz="2200" b="0" i="1" smtClean="0">
                              <a:latin typeface="Cambria Math" panose="02040503050406030204" pitchFamily="18" charset="0"/>
                            </a:rPr>
                            <m:t>𝐴</m:t>
                          </m:r>
                        </m:num>
                        <m:den>
                          <m:r>
                            <a:rPr lang="en-US" sz="2200" b="0" i="1" smtClean="0">
                              <a:latin typeface="Cambria Math" panose="02040503050406030204" pitchFamily="18" charset="0"/>
                            </a:rPr>
                            <m:t>4</m:t>
                          </m:r>
                          <m:sSubSup>
                            <m:sSubSupPr>
                              <m:ctrlPr>
                                <a:rPr lang="en-US" sz="2200" b="0" i="1" smtClean="0">
                                  <a:latin typeface="Cambria Math" panose="02040503050406030204" pitchFamily="18" charset="0"/>
                                </a:rPr>
                              </m:ctrlPr>
                            </m:sSubSupPr>
                            <m:e>
                              <m:r>
                                <a:rPr lang="en-US" sz="2200" b="0" i="1" smtClean="0">
                                  <a:latin typeface="Cambria Math" panose="02040503050406030204" pitchFamily="18" charset="0"/>
                                </a:rPr>
                                <m:t>𝐿</m:t>
                              </m:r>
                            </m:e>
                            <m:sub>
                              <m:r>
                                <a:rPr lang="en-US" sz="2200" b="0" i="1" smtClean="0">
                                  <a:latin typeface="Cambria Math" panose="02040503050406030204" pitchFamily="18" charset="0"/>
                                </a:rPr>
                                <m:t>𝑝</m:t>
                              </m:r>
                            </m:sub>
                            <m:sup>
                              <m:r>
                                <a:rPr lang="en-US" sz="2200" b="0" i="1" smtClean="0">
                                  <a:latin typeface="Cambria Math" panose="02040503050406030204" pitchFamily="18" charset="0"/>
                                </a:rPr>
                                <m:t>2</m:t>
                              </m:r>
                            </m:sup>
                          </m:sSubSup>
                        </m:den>
                      </m:f>
                    </m:oMath>
                  </m:oMathPara>
                </a14:m>
                <a:endParaRPr lang="en-US" sz="2200" dirty="0" smtClean="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83126" y="1494127"/>
                <a:ext cx="12032673" cy="5374264"/>
              </a:xfrm>
              <a:blipFill rotWithShape="0">
                <a:blip r:embed="rId2"/>
                <a:stretch>
                  <a:fillRect l="-659" t="-1474"/>
                </a:stretch>
              </a:blipFill>
            </p:spPr>
            <p:txBody>
              <a:bodyPr/>
              <a:lstStyle/>
              <a:p>
                <a:r>
                  <a:rPr lang="en-US">
                    <a:noFill/>
                  </a:rPr>
                  <a:t> </a:t>
                </a:r>
              </a:p>
            </p:txBody>
          </p:sp>
        </mc:Fallback>
      </mc:AlternateContent>
      <p:sp>
        <p:nvSpPr>
          <p:cNvPr id="4" name="TextBox 3"/>
          <p:cNvSpPr txBox="1"/>
          <p:nvPr/>
        </p:nvSpPr>
        <p:spPr>
          <a:xfrm>
            <a:off x="11440393" y="3577853"/>
            <a:ext cx="571498" cy="338554"/>
          </a:xfrm>
          <a:prstGeom prst="rect">
            <a:avLst/>
          </a:prstGeom>
          <a:noFill/>
        </p:spPr>
        <p:txBody>
          <a:bodyPr wrap="square" rtlCol="0">
            <a:spAutoFit/>
          </a:bodyPr>
          <a:lstStyle/>
          <a:p>
            <a:r>
              <a:rPr lang="ka-GE" sz="1600" dirty="0" smtClean="0"/>
              <a:t>(</a:t>
            </a:r>
            <a:r>
              <a:rPr lang="en-US" sz="1600" dirty="0" smtClean="0"/>
              <a:t>15</a:t>
            </a:r>
            <a:r>
              <a:rPr lang="ka-GE" sz="1600" dirty="0" smtClean="0"/>
              <a:t>)</a:t>
            </a:r>
            <a:endParaRPr lang="en-US" sz="1600" dirty="0"/>
          </a:p>
        </p:txBody>
      </p:sp>
      <p:sp>
        <p:nvSpPr>
          <p:cNvPr id="5" name="TextBox 4"/>
          <p:cNvSpPr txBox="1"/>
          <p:nvPr/>
        </p:nvSpPr>
        <p:spPr>
          <a:xfrm>
            <a:off x="11440389" y="2273678"/>
            <a:ext cx="571502" cy="338554"/>
          </a:xfrm>
          <a:prstGeom prst="rect">
            <a:avLst/>
          </a:prstGeom>
          <a:noFill/>
        </p:spPr>
        <p:txBody>
          <a:bodyPr wrap="square" rtlCol="0">
            <a:spAutoFit/>
          </a:bodyPr>
          <a:lstStyle/>
          <a:p>
            <a:r>
              <a:rPr lang="ka-GE" sz="1600" dirty="0" smtClean="0"/>
              <a:t>(</a:t>
            </a:r>
            <a:r>
              <a:rPr lang="en-US" sz="1600" dirty="0" smtClean="0"/>
              <a:t>14</a:t>
            </a:r>
            <a:r>
              <a:rPr lang="ka-GE" sz="1600" dirty="0" smtClean="0"/>
              <a:t>)</a:t>
            </a:r>
            <a:endParaRPr lang="en-US" sz="1600" dirty="0"/>
          </a:p>
        </p:txBody>
      </p:sp>
      <p:sp>
        <p:nvSpPr>
          <p:cNvPr id="6" name="TextBox 5"/>
          <p:cNvSpPr txBox="1"/>
          <p:nvPr/>
        </p:nvSpPr>
        <p:spPr>
          <a:xfrm>
            <a:off x="11440387" y="5559137"/>
            <a:ext cx="571504" cy="338554"/>
          </a:xfrm>
          <a:prstGeom prst="rect">
            <a:avLst/>
          </a:prstGeom>
          <a:noFill/>
        </p:spPr>
        <p:txBody>
          <a:bodyPr wrap="square" rtlCol="0">
            <a:spAutoFit/>
          </a:bodyPr>
          <a:lstStyle/>
          <a:p>
            <a:r>
              <a:rPr lang="ka-GE" sz="1600" dirty="0" smtClean="0"/>
              <a:t>(1</a:t>
            </a:r>
            <a:r>
              <a:rPr lang="en-US" sz="1600" dirty="0" smtClean="0"/>
              <a:t>6</a:t>
            </a:r>
            <a:r>
              <a:rPr lang="ka-GE" sz="1600" dirty="0" smtClean="0"/>
              <a:t>)</a:t>
            </a:r>
            <a:endParaRPr lang="en-US" sz="1600" dirty="0"/>
          </a:p>
        </p:txBody>
      </p:sp>
    </p:spTree>
    <p:extLst>
      <p:ext uri="{BB962C8B-B14F-4D97-AF65-F5344CB8AC3E}">
        <p14:creationId xmlns:p14="http://schemas.microsoft.com/office/powerpoint/2010/main" val="127679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0982" y="0"/>
            <a:ext cx="8530936" cy="642072"/>
          </a:xfrm>
        </p:spPr>
        <p:txBody>
          <a:bodyPr>
            <a:normAutofit/>
          </a:bodyPr>
          <a:lstStyle/>
          <a:p>
            <a:r>
              <a:rPr lang="ka-GE" sz="4000" dirty="0" smtClean="0"/>
              <a:t>განზოგადოებული მეორე კანონი</a:t>
            </a:r>
            <a:endParaRPr lang="en-US" sz="4000" dirty="0"/>
          </a:p>
        </p:txBody>
      </p:sp>
      <mc:AlternateContent xmlns:mc="http://schemas.openxmlformats.org/markup-compatibility/2006">
        <mc:Choice xmlns:a14="http://schemas.microsoft.com/office/drawing/2010/main" Requires="a14">
          <p:sp>
            <p:nvSpPr>
              <p:cNvPr id="3" name="Subtitle 2"/>
              <p:cNvSpPr>
                <a:spLocks noGrp="1"/>
              </p:cNvSpPr>
              <p:nvPr>
                <p:ph type="subTitle" idx="1"/>
              </p:nvPr>
            </p:nvSpPr>
            <p:spPr>
              <a:xfrm>
                <a:off x="0" y="727363"/>
                <a:ext cx="5590309" cy="6130637"/>
              </a:xfrm>
            </p:spPr>
            <p:txBody>
              <a:bodyPr/>
              <a:lstStyle/>
              <a:p>
                <a:pPr algn="l"/>
                <a:r>
                  <a:rPr lang="ka-GE" dirty="0" smtClean="0"/>
                  <a:t>დავუშვათ სხეული, რომელიც შეიცავს ჩვეულებრივ ენტროპიას ვარდება შავ ხვრელში. ამ პროცესის დროს დაკვირვებადი სამყაროს ენტროპია მცირდება.</a:t>
                </a:r>
              </a:p>
              <a:p>
                <a:pPr algn="l"/>
                <a:endParaRPr lang="en-US" dirty="0" smtClean="0"/>
              </a:p>
              <a:p>
                <a:pPr algn="l"/>
                <a:r>
                  <a:rPr lang="ka-GE" dirty="0" smtClean="0"/>
                  <a:t>ბუნებრივია თერმოდინამიკის მეორე კანონი განვაზოგადოთ შემდეგნაირად: ჩვეულებრივ ენტროპიას შავი ხვრელის გარეთ დამატებული შავი ხვრელი ენტროპია არასდროს მცირდება.</a:t>
                </a:r>
              </a:p>
              <a:p>
                <a:pPr algn="l"/>
                <a:endParaRPr lang="en-US" dirty="0" smtClean="0"/>
              </a:p>
              <a:p>
                <a:pPr algn="l"/>
                <a:r>
                  <a:rPr lang="en-US" dirty="0" smtClean="0">
                    <a:ea typeface="Cambria Math" panose="02040503050406030204" pitchFamily="18" charset="0"/>
                  </a:rPr>
                  <a:t>        </a:t>
                </a:r>
                <a14:m>
                  <m:oMath xmlns:m="http://schemas.openxmlformats.org/officeDocument/2006/math">
                    <m:r>
                      <a:rPr lang="en-US" i="1" smtClean="0">
                        <a:latin typeface="Cambria Math" panose="02040503050406030204" pitchFamily="18" charset="0"/>
                        <a:ea typeface="Cambria Math" panose="02040503050406030204" pitchFamily="18" charset="0"/>
                      </a:rPr>
                      <m:t>∆</m:t>
                    </m:r>
                    <m:sSub>
                      <m:sSubPr>
                        <m:ctrlPr>
                          <a:rPr lang="en-US"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ea typeface="Cambria Math" panose="02040503050406030204" pitchFamily="18" charset="0"/>
                          </a:rPr>
                          <m:t>𝐵𝐻</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ea typeface="Cambria Math" panose="02040503050406030204" pitchFamily="18" charset="0"/>
                          </a:rPr>
                          <m:t>𝑐</m:t>
                        </m:r>
                      </m:sub>
                    </m:sSub>
                    <m:r>
                      <a:rPr lang="en-US" b="0" i="1" smtClean="0">
                        <a:latin typeface="Cambria Math" panose="02040503050406030204" pitchFamily="18" charset="0"/>
                        <a:ea typeface="Cambria Math" panose="02040503050406030204" pitchFamily="18" charset="0"/>
                      </a:rPr>
                      <m:t>=∆</m:t>
                    </m:r>
                    <m:d>
                      <m:dPr>
                        <m:ctrlPr>
                          <a:rPr lang="en-US" b="0" i="1" smtClean="0">
                            <a:latin typeface="Cambria Math" panose="02040503050406030204" pitchFamily="18" charset="0"/>
                            <a:ea typeface="Cambria Math" panose="02040503050406030204" pitchFamily="18" charset="0"/>
                          </a:rPr>
                        </m:ctrlPr>
                      </m:dPr>
                      <m:e>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ea typeface="Cambria Math" panose="02040503050406030204" pitchFamily="18" charset="0"/>
                              </a:rPr>
                              <m:t>𝐵𝐻</m:t>
                            </m:r>
                          </m:sub>
                        </m:sSub>
                        <m:r>
                          <a:rPr lang="en-US" b="0" i="1" smtClean="0">
                            <a:latin typeface="Cambria Math" panose="02040503050406030204" pitchFamily="18" charset="0"/>
                            <a:ea typeface="Cambria Math" panose="02040503050406030204" pitchFamily="18" charset="0"/>
                          </a:rPr>
                          <m:t>+</m:t>
                        </m:r>
                        <m:sSub>
                          <m:sSubPr>
                            <m:ctrlPr>
                              <a:rPr lang="en-US" b="0" i="1" smtClean="0">
                                <a:latin typeface="Cambria Math" panose="02040503050406030204" pitchFamily="18" charset="0"/>
                                <a:ea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𝑆</m:t>
                            </m:r>
                          </m:e>
                          <m:sub>
                            <m:r>
                              <a:rPr lang="en-US" b="0" i="1" smtClean="0">
                                <a:latin typeface="Cambria Math" panose="02040503050406030204" pitchFamily="18" charset="0"/>
                                <a:ea typeface="Cambria Math" panose="02040503050406030204" pitchFamily="18" charset="0"/>
                              </a:rPr>
                              <m:t>𝐶</m:t>
                            </m:r>
                          </m:sub>
                        </m:sSub>
                      </m:e>
                    </m:d>
                    <m:r>
                      <a:rPr lang="en-US" b="0" i="1" smtClean="0">
                        <a:latin typeface="Cambria Math" panose="02040503050406030204" pitchFamily="18" charset="0"/>
                        <a:ea typeface="Cambria Math" panose="02040503050406030204" pitchFamily="18" charset="0"/>
                      </a:rPr>
                      <m:t>&gt;0</m:t>
                    </m:r>
                  </m:oMath>
                </a14:m>
                <a:endParaRPr lang="en-US" dirty="0"/>
              </a:p>
            </p:txBody>
          </p:sp>
        </mc:Choice>
        <mc:Fallback>
          <p:sp>
            <p:nvSpPr>
              <p:cNvPr id="3" name="Subtitle 2"/>
              <p:cNvSpPr>
                <a:spLocks noGrp="1" noRot="1" noChangeAspect="1" noMove="1" noResize="1" noEditPoints="1" noAdjustHandles="1" noChangeArrowheads="1" noChangeShapeType="1" noTextEdit="1"/>
              </p:cNvSpPr>
              <p:nvPr>
                <p:ph type="subTitle" idx="1"/>
              </p:nvPr>
            </p:nvSpPr>
            <p:spPr>
              <a:xfrm>
                <a:off x="0" y="727363"/>
                <a:ext cx="5590309" cy="6130637"/>
              </a:xfrm>
              <a:blipFill rotWithShape="0">
                <a:blip r:embed="rId2"/>
                <a:stretch>
                  <a:fillRect l="-1636" t="-1193" r="-1963"/>
                </a:stretch>
              </a:blipFill>
            </p:spPr>
            <p:txBody>
              <a:bodyPr/>
              <a:lstStyle/>
              <a:p>
                <a:r>
                  <a:rPr lang="en-US">
                    <a:noFill/>
                  </a:rPr>
                  <a:t> </a:t>
                </a:r>
              </a:p>
            </p:txBody>
          </p:sp>
        </mc:Fallback>
      </mc:AlternateContent>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80705" y="845125"/>
            <a:ext cx="6354434" cy="4807529"/>
          </a:xfrm>
          <a:prstGeom prst="rect">
            <a:avLst/>
          </a:prstGeom>
        </p:spPr>
      </p:pic>
    </p:spTree>
    <p:extLst>
      <p:ext uri="{BB962C8B-B14F-4D97-AF65-F5344CB8AC3E}">
        <p14:creationId xmlns:p14="http://schemas.microsoft.com/office/powerpoint/2010/main" val="288546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860281"/>
          </a:xfrm>
        </p:spPr>
        <p:txBody>
          <a:bodyPr>
            <a:normAutofit/>
          </a:bodyPr>
          <a:lstStyle/>
          <a:p>
            <a:pPr algn="l"/>
            <a:r>
              <a:rPr lang="ka-GE" sz="4000" dirty="0" smtClean="0"/>
              <a:t>გამოყენებული ლიტერატურა</a:t>
            </a:r>
            <a:endParaRPr lang="en-US" sz="4000" dirty="0"/>
          </a:p>
        </p:txBody>
      </p:sp>
      <p:sp>
        <p:nvSpPr>
          <p:cNvPr id="3" name="Subtitle 2"/>
          <p:cNvSpPr>
            <a:spLocks noGrp="1"/>
          </p:cNvSpPr>
          <p:nvPr>
            <p:ph type="subTitle" idx="1"/>
          </p:nvPr>
        </p:nvSpPr>
        <p:spPr>
          <a:xfrm>
            <a:off x="-1" y="1191346"/>
            <a:ext cx="12105409" cy="5510789"/>
          </a:xfrm>
        </p:spPr>
        <p:txBody>
          <a:bodyPr>
            <a:normAutofit lnSpcReduction="10000"/>
          </a:bodyPr>
          <a:lstStyle/>
          <a:p>
            <a:pPr algn="l"/>
            <a:endParaRPr lang="en-US" dirty="0" smtClean="0"/>
          </a:p>
          <a:p>
            <a:pPr algn="l"/>
            <a:r>
              <a:rPr lang="en-US" dirty="0" smtClean="0"/>
              <a:t>[1] </a:t>
            </a:r>
            <a:r>
              <a:rPr lang="de-DE" dirty="0"/>
              <a:t>J.D. Bekenstein, Phys. Rev. D 7 (1973) 2333</a:t>
            </a:r>
          </a:p>
          <a:p>
            <a:pPr algn="l"/>
            <a:endParaRPr lang="en-US" dirty="0" smtClean="0"/>
          </a:p>
          <a:p>
            <a:pPr algn="l"/>
            <a:r>
              <a:rPr lang="en-US" dirty="0" smtClean="0"/>
              <a:t>[2] </a:t>
            </a:r>
            <a:r>
              <a:rPr lang="en-US" dirty="0" err="1"/>
              <a:t>Gogberashvili</a:t>
            </a:r>
            <a:r>
              <a:rPr lang="en-US" dirty="0"/>
              <a:t>, M. Information-Probabilistic Description of the Universe. </a:t>
            </a:r>
            <a:r>
              <a:rPr lang="en-US" i="1" dirty="0" err="1"/>
              <a:t>Int</a:t>
            </a:r>
            <a:r>
              <a:rPr lang="en-US" i="1" dirty="0"/>
              <a:t> J </a:t>
            </a:r>
            <a:r>
              <a:rPr lang="en-US" i="1" dirty="0" err="1"/>
              <a:t>Theor</a:t>
            </a:r>
            <a:r>
              <a:rPr lang="en-US" i="1" dirty="0"/>
              <a:t> Phys</a:t>
            </a:r>
            <a:r>
              <a:rPr lang="en-US" dirty="0"/>
              <a:t> </a:t>
            </a:r>
            <a:r>
              <a:rPr lang="en-US" b="1" dirty="0"/>
              <a:t>55, </a:t>
            </a:r>
            <a:r>
              <a:rPr lang="en-US" dirty="0"/>
              <a:t>4185–4195 (2016)</a:t>
            </a:r>
            <a:endParaRPr lang="en-US" dirty="0" smtClean="0"/>
          </a:p>
          <a:p>
            <a:pPr algn="l"/>
            <a:endParaRPr lang="en-US" dirty="0" smtClean="0"/>
          </a:p>
          <a:p>
            <a:pPr algn="l"/>
            <a:r>
              <a:rPr lang="en-US" dirty="0" smtClean="0"/>
              <a:t>[3]  </a:t>
            </a:r>
            <a:r>
              <a:rPr lang="en-US" dirty="0"/>
              <a:t>The physics of Maxwell’s demon and information </a:t>
            </a:r>
            <a:r>
              <a:rPr lang="da-DK" dirty="0"/>
              <a:t>Rev. Mod. Phys. 81, 1 (2009)</a:t>
            </a:r>
            <a:endParaRPr lang="en-US" dirty="0"/>
          </a:p>
          <a:p>
            <a:pPr algn="l"/>
            <a:endParaRPr lang="en-US" dirty="0"/>
          </a:p>
          <a:p>
            <a:pPr algn="l"/>
            <a:r>
              <a:rPr lang="de-DE" dirty="0" smtClean="0"/>
              <a:t>[4] </a:t>
            </a:r>
            <a:r>
              <a:rPr lang="en-US" dirty="0"/>
              <a:t>CG </a:t>
            </a:r>
            <a:r>
              <a:rPr lang="en-US" dirty="0" err="1"/>
              <a:t>Chakrabarti</a:t>
            </a:r>
            <a:r>
              <a:rPr lang="en-US" dirty="0"/>
              <a:t>, </a:t>
            </a:r>
            <a:r>
              <a:rPr lang="en-US" u="sng" dirty="0">
                <a:hlinkClick r:id="rId2"/>
              </a:rPr>
              <a:t>I </a:t>
            </a:r>
            <a:r>
              <a:rPr lang="en-US" u="sng" dirty="0" err="1">
                <a:hlinkClick r:id="rId2"/>
              </a:rPr>
              <a:t>Chakrabarty</a:t>
            </a:r>
            <a:r>
              <a:rPr lang="en-US" dirty="0"/>
              <a:t> - Modern Physics Letters B, 2006 - World Scientific</a:t>
            </a:r>
            <a:endParaRPr lang="de-DE" dirty="0" smtClean="0"/>
          </a:p>
          <a:p>
            <a:pPr algn="l"/>
            <a:endParaRPr lang="de-DE" dirty="0" smtClean="0"/>
          </a:p>
          <a:p>
            <a:pPr algn="l"/>
            <a:r>
              <a:rPr lang="de-DE" dirty="0" smtClean="0"/>
              <a:t>[5] </a:t>
            </a:r>
            <a:r>
              <a:rPr lang="de-DE" dirty="0"/>
              <a:t>https://en.wikipedia.org/wiki/Carnot_heat_engine</a:t>
            </a:r>
          </a:p>
          <a:p>
            <a:pPr algn="l"/>
            <a:endParaRPr lang="de-DE" dirty="0" smtClean="0"/>
          </a:p>
          <a:p>
            <a:pPr algn="l"/>
            <a:r>
              <a:rPr lang="en-US" dirty="0" smtClean="0"/>
              <a:t> </a:t>
            </a:r>
            <a:endParaRPr lang="en-US" dirty="0"/>
          </a:p>
        </p:txBody>
      </p:sp>
    </p:spTree>
    <p:extLst>
      <p:ext uri="{BB962C8B-B14F-4D97-AF65-F5344CB8AC3E}">
        <p14:creationId xmlns:p14="http://schemas.microsoft.com/office/powerpoint/2010/main" val="19593864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2045" y="1901681"/>
            <a:ext cx="9144000" cy="2387600"/>
          </a:xfrm>
        </p:spPr>
        <p:txBody>
          <a:bodyPr/>
          <a:lstStyle/>
          <a:p>
            <a:r>
              <a:rPr lang="ka-GE" dirty="0" smtClean="0"/>
              <a:t>მადლობთ ყურადღებისთვის</a:t>
            </a:r>
            <a:endParaRPr lang="en-US" dirty="0"/>
          </a:p>
        </p:txBody>
      </p:sp>
    </p:spTree>
    <p:extLst>
      <p:ext uri="{BB962C8B-B14F-4D97-AF65-F5344CB8AC3E}">
        <p14:creationId xmlns:p14="http://schemas.microsoft.com/office/powerpoint/2010/main" val="2824841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TM04033923[[fn=Depth]]</Template>
  <TotalTime>801</TotalTime>
  <Words>407</Words>
  <Application>Microsoft Office PowerPoint</Application>
  <PresentationFormat>Widescreen</PresentationFormat>
  <Paragraphs>110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Cambria Math</vt:lpstr>
      <vt:lpstr>Sylfaen</vt:lpstr>
      <vt:lpstr>Office Theme</vt:lpstr>
      <vt:lpstr>შავი ხვრელის ენტროპია</vt:lpstr>
      <vt:lpstr>PowerPoint Presentation</vt:lpstr>
      <vt:lpstr>ენტროპია და თერმოდინამიკის მეორე კანონი</vt:lpstr>
      <vt:lpstr>მაქსველის დემონი</vt:lpstr>
      <vt:lpstr>PowerPoint Presentation</vt:lpstr>
      <vt:lpstr>ბოლცმან-შანონ-ნეიმანის ენტროპია</vt:lpstr>
      <vt:lpstr>ანალოგია შავი ხვრელის ფიზიკასა და თერმოდინამიკას შორის</vt:lpstr>
      <vt:lpstr>PowerPoint Presentation</vt:lpstr>
      <vt:lpstr>ინფორმაცია და შავი ხვრელის ენტროპია</vt:lpstr>
      <vt:lpstr>განზოგადოებული მეორე კანონი</vt:lpstr>
      <vt:lpstr>გამოყენებული ლიტერატურა</vt:lpstr>
      <vt:lpstr>მადლობთ ყურადღებისთვის</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ენტროპია და თერმოდინამიკის მეორე კანონი</dc:title>
  <dc:creator>user</dc:creator>
  <cp:lastModifiedBy>user</cp:lastModifiedBy>
  <cp:revision>62</cp:revision>
  <dcterms:created xsi:type="dcterms:W3CDTF">2020-12-12T16:44:55Z</dcterms:created>
  <dcterms:modified xsi:type="dcterms:W3CDTF">2020-12-14T03:53:33Z</dcterms:modified>
</cp:coreProperties>
</file>